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65" r:id="rId2"/>
    <p:sldId id="396" r:id="rId3"/>
    <p:sldId id="384" r:id="rId4"/>
    <p:sldId id="400" r:id="rId5"/>
    <p:sldId id="389" r:id="rId6"/>
    <p:sldId id="390" r:id="rId7"/>
    <p:sldId id="391" r:id="rId8"/>
    <p:sldId id="392" r:id="rId9"/>
    <p:sldId id="393" r:id="rId10"/>
    <p:sldId id="394" r:id="rId11"/>
    <p:sldId id="1623" r:id="rId12"/>
    <p:sldId id="342" r:id="rId13"/>
    <p:sldId id="365" r:id="rId14"/>
    <p:sldId id="388" r:id="rId15"/>
    <p:sldId id="1617" r:id="rId16"/>
    <p:sldId id="1618" r:id="rId17"/>
    <p:sldId id="1620" r:id="rId18"/>
    <p:sldId id="1619" r:id="rId19"/>
    <p:sldId id="1629" r:id="rId20"/>
    <p:sldId id="1622" r:id="rId21"/>
    <p:sldId id="398" r:id="rId22"/>
    <p:sldId id="276" r:id="rId23"/>
    <p:sldId id="322" r:id="rId24"/>
    <p:sldId id="454" r:id="rId25"/>
    <p:sldId id="457" r:id="rId26"/>
    <p:sldId id="458" r:id="rId27"/>
    <p:sldId id="321" r:id="rId28"/>
    <p:sldId id="310" r:id="rId29"/>
    <p:sldId id="323" r:id="rId30"/>
    <p:sldId id="1626" r:id="rId31"/>
    <p:sldId id="1630" r:id="rId32"/>
    <p:sldId id="1631" r:id="rId33"/>
    <p:sldId id="1632" r:id="rId34"/>
    <p:sldId id="1633" r:id="rId35"/>
    <p:sldId id="1634" r:id="rId36"/>
    <p:sldId id="1635" r:id="rId37"/>
    <p:sldId id="1627" r:id="rId38"/>
    <p:sldId id="1636" r:id="rId39"/>
    <p:sldId id="306" r:id="rId40"/>
    <p:sldId id="307" r:id="rId41"/>
    <p:sldId id="1628" r:id="rId42"/>
    <p:sldId id="324" r:id="rId43"/>
    <p:sldId id="325" r:id="rId44"/>
    <p:sldId id="326" r:id="rId45"/>
    <p:sldId id="316" r:id="rId46"/>
    <p:sldId id="320" r:id="rId47"/>
    <p:sldId id="356" r:id="rId48"/>
    <p:sldId id="328" r:id="rId49"/>
    <p:sldId id="327" r:id="rId50"/>
    <p:sldId id="399" r:id="rId51"/>
    <p:sldId id="562" r:id="rId52"/>
    <p:sldId id="747" r:id="rId53"/>
    <p:sldId id="1639" r:id="rId54"/>
    <p:sldId id="1638" r:id="rId55"/>
    <p:sldId id="1640" r:id="rId56"/>
    <p:sldId id="775" r:id="rId57"/>
    <p:sldId id="780" r:id="rId58"/>
    <p:sldId id="563" r:id="rId59"/>
    <p:sldId id="1641" r:id="rId60"/>
    <p:sldId id="1642" r:id="rId61"/>
    <p:sldId id="386" r:id="rId6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9900"/>
    <a:srgbClr val="00CC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50"/>
    <p:restoredTop sz="91877" autoAdjust="0"/>
  </p:normalViewPr>
  <p:slideViewPr>
    <p:cSldViewPr>
      <p:cViewPr varScale="1">
        <p:scale>
          <a:sx n="120" d="100"/>
          <a:sy n="120" d="100"/>
        </p:scale>
        <p:origin x="1776"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69874B-92FD-4EC2-B50F-0F770863AD1D}" type="datetimeFigureOut">
              <a:rPr lang="zh-CN" altLang="en-US" smtClean="0"/>
              <a:t>2023/12/10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4DF190-EACF-4176-BC74-0E41E2D537FA}" type="slidenum">
              <a:rPr lang="zh-CN" altLang="en-US" smtClean="0"/>
              <a:t>‹#›</a:t>
            </a:fld>
            <a:endParaRPr lang="zh-CN" altLang="en-US"/>
          </a:p>
        </p:txBody>
      </p:sp>
    </p:spTree>
    <p:extLst>
      <p:ext uri="{BB962C8B-B14F-4D97-AF65-F5344CB8AC3E}">
        <p14:creationId xmlns:p14="http://schemas.microsoft.com/office/powerpoint/2010/main" val="3153180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D4DF190-EACF-4176-BC74-0E41E2D537FA}" type="slidenum">
              <a:rPr lang="zh-CN" altLang="en-US" smtClean="0"/>
              <a:t>20</a:t>
            </a:fld>
            <a:endParaRPr lang="zh-CN" altLang="en-US"/>
          </a:p>
        </p:txBody>
      </p:sp>
    </p:spTree>
    <p:extLst>
      <p:ext uri="{BB962C8B-B14F-4D97-AF65-F5344CB8AC3E}">
        <p14:creationId xmlns:p14="http://schemas.microsoft.com/office/powerpoint/2010/main" val="1638832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33</a:t>
            </a:fld>
            <a:endParaRPr kumimoji="1" lang="zh-CN" altLang="en-US"/>
          </a:p>
        </p:txBody>
      </p:sp>
    </p:spTree>
    <p:extLst>
      <p:ext uri="{BB962C8B-B14F-4D97-AF65-F5344CB8AC3E}">
        <p14:creationId xmlns:p14="http://schemas.microsoft.com/office/powerpoint/2010/main" val="1486756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34</a:t>
            </a:fld>
            <a:endParaRPr kumimoji="1" lang="zh-CN" altLang="en-US"/>
          </a:p>
        </p:txBody>
      </p:sp>
    </p:spTree>
    <p:extLst>
      <p:ext uri="{BB962C8B-B14F-4D97-AF65-F5344CB8AC3E}">
        <p14:creationId xmlns:p14="http://schemas.microsoft.com/office/powerpoint/2010/main" val="16696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35</a:t>
            </a:fld>
            <a:endParaRPr kumimoji="1" lang="zh-CN" altLang="en-US"/>
          </a:p>
        </p:txBody>
      </p:sp>
    </p:spTree>
    <p:extLst>
      <p:ext uri="{BB962C8B-B14F-4D97-AF65-F5344CB8AC3E}">
        <p14:creationId xmlns:p14="http://schemas.microsoft.com/office/powerpoint/2010/main" val="3692511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40</a:t>
            </a:fld>
            <a:endParaRPr kumimoji="1" lang="zh-CN" altLang="en-US"/>
          </a:p>
        </p:txBody>
      </p:sp>
    </p:spTree>
    <p:extLst>
      <p:ext uri="{BB962C8B-B14F-4D97-AF65-F5344CB8AC3E}">
        <p14:creationId xmlns:p14="http://schemas.microsoft.com/office/powerpoint/2010/main" val="1614351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交换顺序，多个循环合并有用</a:t>
            </a: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43</a:t>
            </a:fld>
            <a:endParaRPr kumimoji="1" lang="zh-CN" altLang="en-US"/>
          </a:p>
        </p:txBody>
      </p:sp>
    </p:spTree>
    <p:extLst>
      <p:ext uri="{BB962C8B-B14F-4D97-AF65-F5344CB8AC3E}">
        <p14:creationId xmlns:p14="http://schemas.microsoft.com/office/powerpoint/2010/main" val="1038858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45</a:t>
            </a:fld>
            <a:endParaRPr kumimoji="1" lang="zh-CN" altLang="en-US"/>
          </a:p>
        </p:txBody>
      </p:sp>
    </p:spTree>
    <p:extLst>
      <p:ext uri="{BB962C8B-B14F-4D97-AF65-F5344CB8AC3E}">
        <p14:creationId xmlns:p14="http://schemas.microsoft.com/office/powerpoint/2010/main" val="2551922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computation is typically defined as tensor programs represented in graph structures. Each node in the graph denotes a linear algebra operator such as convolution or a non-linear activation function such as </a:t>
            </a:r>
            <a:r>
              <a:rPr lang="en-US" dirty="0" err="1"/>
              <a:t>ReLU</a:t>
            </a:r>
            <a:r>
              <a:rPr lang="en-US" dirty="0"/>
              <a:t>. Each edge is a tensor , an n-dimensional array, shared between operators.</a:t>
            </a:r>
          </a:p>
        </p:txBody>
      </p:sp>
      <p:sp>
        <p:nvSpPr>
          <p:cNvPr id="4" name="Slide Number Placeholder 3"/>
          <p:cNvSpPr>
            <a:spLocks noGrp="1"/>
          </p:cNvSpPr>
          <p:nvPr>
            <p:ph type="sldNum" sz="quarter" idx="5"/>
          </p:nvPr>
        </p:nvSpPr>
        <p:spPr/>
        <p:txBody>
          <a:bodyPr/>
          <a:lstStyle/>
          <a:p>
            <a:fld id="{60E909B8-5CA4-8F42-A795-6B146F2567A2}" type="slidenum">
              <a:rPr lang="en-US" smtClean="0"/>
              <a:t>51</a:t>
            </a:fld>
            <a:endParaRPr lang="en-US"/>
          </a:p>
        </p:txBody>
      </p:sp>
    </p:spTree>
    <p:extLst>
      <p:ext uri="{BB962C8B-B14F-4D97-AF65-F5344CB8AC3E}">
        <p14:creationId xmlns:p14="http://schemas.microsoft.com/office/powerpoint/2010/main" val="1704075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optimize the performance of a tensor program, existing frameworks use program transformations to iteratively optimize the graph structure of an input program to obtain an optimized program.</a:t>
            </a:r>
          </a:p>
        </p:txBody>
      </p:sp>
      <p:sp>
        <p:nvSpPr>
          <p:cNvPr id="4" name="Slide Number Placeholder 3"/>
          <p:cNvSpPr>
            <a:spLocks noGrp="1"/>
          </p:cNvSpPr>
          <p:nvPr>
            <p:ph type="sldNum" sz="quarter" idx="5"/>
          </p:nvPr>
        </p:nvSpPr>
        <p:spPr/>
        <p:txBody>
          <a:bodyPr/>
          <a:lstStyle/>
          <a:p>
            <a:fld id="{60E909B8-5CA4-8F42-A795-6B146F2567A2}" type="slidenum">
              <a:rPr lang="en-US" smtClean="0"/>
              <a:t>52</a:t>
            </a:fld>
            <a:endParaRPr lang="en-US"/>
          </a:p>
        </p:txBody>
      </p:sp>
    </p:spTree>
    <p:extLst>
      <p:ext uri="{BB962C8B-B14F-4D97-AF65-F5344CB8AC3E}">
        <p14:creationId xmlns:p14="http://schemas.microsoft.com/office/powerpoint/2010/main" val="4265148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 systems consider only fully equivalent transformations. The left figure shows an example. In a fully equivalent transformation, the two programs always produce the exact same result for arbitrary output position. An advantage of fully equivalent transformations is preserving functionality, and we don’t need to worry about model accuracy loss when performing transformations. A drawback is that we will miss optimization opportunities where fully equivalence is not preserved and achieve suboptimal performance.</a:t>
            </a:r>
          </a:p>
          <a:p>
            <a:endParaRPr lang="en-US" dirty="0"/>
          </a:p>
          <a:p>
            <a:r>
              <a:rPr lang="en-US" dirty="0"/>
              <a:t>On the other hand, the tensor program optimization space contains a spectrum of partially equivalent transformations, where the two programs may produce different results for some output positions. Partially equivalent transformations may lead to better runtime performance by using faster ML operators, more efficient tensor layouts, and other systems optimizations. But these transformations may change the functionality of a network and result in potential model accuracy loss. This is also why existing DNN systems consider only fully equivalent transformations.</a:t>
            </a:r>
          </a:p>
        </p:txBody>
      </p:sp>
      <p:sp>
        <p:nvSpPr>
          <p:cNvPr id="4" name="Slide Number Placeholder 3"/>
          <p:cNvSpPr>
            <a:spLocks noGrp="1"/>
          </p:cNvSpPr>
          <p:nvPr>
            <p:ph type="sldNum" sz="quarter" idx="5"/>
          </p:nvPr>
        </p:nvSpPr>
        <p:spPr/>
        <p:txBody>
          <a:bodyPr/>
          <a:lstStyle/>
          <a:p>
            <a:fld id="{60E909B8-5CA4-8F42-A795-6B146F2567A2}" type="slidenum">
              <a:rPr lang="en-US" smtClean="0"/>
              <a:t>56</a:t>
            </a:fld>
            <a:endParaRPr lang="en-US"/>
          </a:p>
        </p:txBody>
      </p:sp>
    </p:spTree>
    <p:extLst>
      <p:ext uri="{BB962C8B-B14F-4D97-AF65-F5344CB8AC3E}">
        <p14:creationId xmlns:p14="http://schemas.microsoft.com/office/powerpoint/2010/main" val="2588929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 systems consider only fully equivalent transformations. The left figure shows an example. In a fully equivalent transformation, the two programs always produce the exact same result for arbitrary output position. An advantage of fully equivalent transformations is preserving functionality, and we don’t need to worry about model accuracy loss when performing transformations. A drawback is that we will miss optimization opportunities where fully equivalence is not preserved and achieve suboptimal performance.</a:t>
            </a:r>
          </a:p>
          <a:p>
            <a:endParaRPr lang="en-US" dirty="0"/>
          </a:p>
          <a:p>
            <a:r>
              <a:rPr lang="en-US" dirty="0"/>
              <a:t>On the other hand, the tensor program optimization space contains a spectrum of partially equivalent transformations, where the two programs may produce different results for some output positions. Partially equivalent transformations may lead to better runtime performance by using faster ML operators, more efficient tensor layouts, and other systems optimizations. But these transformations may change the functionality of a network and result in potential model accuracy loss. This is also why existing DNN systems consider only fully equivalent transformations.</a:t>
            </a:r>
          </a:p>
        </p:txBody>
      </p:sp>
      <p:sp>
        <p:nvSpPr>
          <p:cNvPr id="4" name="Slide Number Placeholder 3"/>
          <p:cNvSpPr>
            <a:spLocks noGrp="1"/>
          </p:cNvSpPr>
          <p:nvPr>
            <p:ph type="sldNum" sz="quarter" idx="5"/>
          </p:nvPr>
        </p:nvSpPr>
        <p:spPr/>
        <p:txBody>
          <a:bodyPr/>
          <a:lstStyle/>
          <a:p>
            <a:fld id="{60E909B8-5CA4-8F42-A795-6B146F2567A2}" type="slidenum">
              <a:rPr lang="en-US" smtClean="0"/>
              <a:t>57</a:t>
            </a:fld>
            <a:endParaRPr lang="en-US"/>
          </a:p>
        </p:txBody>
      </p:sp>
    </p:spTree>
    <p:extLst>
      <p:ext uri="{BB962C8B-B14F-4D97-AF65-F5344CB8AC3E}">
        <p14:creationId xmlns:p14="http://schemas.microsoft.com/office/powerpoint/2010/main" val="1901239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幻灯片图像占位符 1"/>
          <p:cNvSpPr>
            <a:spLocks noGrp="1" noRot="1" noChangeAspect="1" noTextEdit="1"/>
          </p:cNvSpPr>
          <p:nvPr>
            <p:ph type="sldImg"/>
          </p:nvPr>
        </p:nvSpPr>
        <p:spPr/>
      </p:sp>
      <p:sp>
        <p:nvSpPr>
          <p:cNvPr id="238594"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xmlns="" val="1"/>
            </a:ext>
          </a:extLst>
        </p:spPr>
        <p:txBody>
          <a:bodyPr/>
          <a:lstStyle/>
          <a:p>
            <a:endParaRPr kumimoji="0" lang="zh-CN" altLang="en-US">
              <a:latin typeface="Times New Roman" charset="0"/>
            </a:endParaRPr>
          </a:p>
        </p:txBody>
      </p:sp>
    </p:spTree>
    <p:extLst>
      <p:ext uri="{BB962C8B-B14F-4D97-AF65-F5344CB8AC3E}">
        <p14:creationId xmlns:p14="http://schemas.microsoft.com/office/powerpoint/2010/main" val="1596495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motivating example. The left graph shows an input program with a standard convolution operator. The middle graph shows a possible partially equivalent transformation, where we first concatenate two images into a single one along the width dimension, then perform a convolution operator and finally split the larger image to two separate images. This transformation improve the performance of convolution by enabling more parallelism within a image. But it also changes the semantics of convolution for pixels along the boundary of two images and produces incorrect results, shown as the red shadowed boxes. Finally, we can apply a correction operator afterward only on the incorrect pixels to recover correctness.</a:t>
            </a:r>
          </a:p>
        </p:txBody>
      </p:sp>
      <p:sp>
        <p:nvSpPr>
          <p:cNvPr id="4" name="Slide Number Placeholder 3"/>
          <p:cNvSpPr>
            <a:spLocks noGrp="1"/>
          </p:cNvSpPr>
          <p:nvPr>
            <p:ph type="sldNum" sz="quarter" idx="5"/>
          </p:nvPr>
        </p:nvSpPr>
        <p:spPr/>
        <p:txBody>
          <a:bodyPr/>
          <a:lstStyle/>
          <a:p>
            <a:fld id="{60E909B8-5CA4-8F42-A795-6B146F2567A2}" type="slidenum">
              <a:rPr lang="en-US" smtClean="0"/>
              <a:t>58</a:t>
            </a:fld>
            <a:endParaRPr lang="en-US"/>
          </a:p>
        </p:txBody>
      </p:sp>
    </p:spTree>
    <p:extLst>
      <p:ext uri="{BB962C8B-B14F-4D97-AF65-F5344CB8AC3E}">
        <p14:creationId xmlns:p14="http://schemas.microsoft.com/office/powerpoint/2010/main" val="3051542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幻灯片图像占位符 1"/>
          <p:cNvSpPr>
            <a:spLocks noGrp="1" noRot="1" noChangeAspect="1" noTextEdit="1"/>
          </p:cNvSpPr>
          <p:nvPr>
            <p:ph type="sldImg"/>
          </p:nvPr>
        </p:nvSpPr>
        <p:spPr/>
      </p:sp>
      <p:sp>
        <p:nvSpPr>
          <p:cNvPr id="244738"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xmlns="" val="1"/>
            </a:ext>
          </a:extLst>
        </p:spPr>
        <p:txBody>
          <a:bodyPr/>
          <a:lstStyle/>
          <a:p>
            <a:endParaRPr kumimoji="0" lang="zh-CN" altLang="en-US">
              <a:latin typeface="Times New Roman" charset="0"/>
            </a:endParaRPr>
          </a:p>
        </p:txBody>
      </p:sp>
    </p:spTree>
    <p:extLst>
      <p:ext uri="{BB962C8B-B14F-4D97-AF65-F5344CB8AC3E}">
        <p14:creationId xmlns:p14="http://schemas.microsoft.com/office/powerpoint/2010/main" val="2077905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幻灯片图像占位符 1"/>
          <p:cNvSpPr>
            <a:spLocks noGrp="1" noRot="1" noChangeAspect="1" noTextEdit="1"/>
          </p:cNvSpPr>
          <p:nvPr>
            <p:ph type="sldImg"/>
          </p:nvPr>
        </p:nvSpPr>
        <p:spPr/>
      </p:sp>
      <p:sp>
        <p:nvSpPr>
          <p:cNvPr id="246786"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xmlns="" val="1"/>
            </a:ext>
          </a:extLst>
        </p:spPr>
        <p:txBody>
          <a:bodyPr/>
          <a:lstStyle/>
          <a:p>
            <a:endParaRPr kumimoji="0" lang="zh-CN" altLang="en-US">
              <a:latin typeface="Times New Roman" charset="0"/>
            </a:endParaRPr>
          </a:p>
        </p:txBody>
      </p:sp>
    </p:spTree>
    <p:extLst>
      <p:ext uri="{BB962C8B-B14F-4D97-AF65-F5344CB8AC3E}">
        <p14:creationId xmlns:p14="http://schemas.microsoft.com/office/powerpoint/2010/main" val="981040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How</a:t>
            </a:r>
            <a:r>
              <a:rPr kumimoji="1" lang="zh-CN" altLang="en-US" dirty="0"/>
              <a:t> </a:t>
            </a:r>
            <a:r>
              <a:rPr kumimoji="1" lang="en-US" altLang="zh-CN" dirty="0"/>
              <a:t>large</a:t>
            </a:r>
            <a:r>
              <a:rPr kumimoji="1" lang="zh-CN" altLang="en-US" baseline="0" dirty="0"/>
              <a:t> </a:t>
            </a:r>
            <a:r>
              <a:rPr kumimoji="1" lang="en-US" altLang="zh-CN" baseline="0" dirty="0"/>
              <a:t>is</a:t>
            </a:r>
            <a:r>
              <a:rPr kumimoji="1" lang="zh-CN" altLang="en-US" baseline="0" dirty="0"/>
              <a:t> </a:t>
            </a:r>
            <a:r>
              <a:rPr kumimoji="1" lang="en-US" altLang="zh-CN" baseline="0" dirty="0"/>
              <a:t>B?</a:t>
            </a:r>
            <a:r>
              <a:rPr kumimoji="1" lang="zh-CN" altLang="en-US" baseline="0" dirty="0"/>
              <a:t> </a:t>
            </a:r>
            <a:r>
              <a:rPr kumimoji="1" lang="en-US" altLang="zh-CN" baseline="0" dirty="0"/>
              <a:t>what</a:t>
            </a:r>
            <a:r>
              <a:rPr kumimoji="1" lang="zh-CN" altLang="en-US" baseline="0" dirty="0"/>
              <a:t> </a:t>
            </a:r>
            <a:r>
              <a:rPr kumimoji="1" lang="en-US" altLang="zh-CN" baseline="0" dirty="0"/>
              <a:t>happens</a:t>
            </a:r>
            <a:r>
              <a:rPr kumimoji="1" lang="zh-CN" altLang="en-US" baseline="0" dirty="0"/>
              <a:t> </a:t>
            </a:r>
            <a:r>
              <a:rPr kumimoji="1" lang="en-US" altLang="zh-CN" baseline="0" dirty="0"/>
              <a:t>if</a:t>
            </a:r>
            <a:r>
              <a:rPr kumimoji="1" lang="zh-CN" altLang="en-US" baseline="0" dirty="0"/>
              <a:t> </a:t>
            </a:r>
            <a:r>
              <a:rPr kumimoji="1" lang="en-US" altLang="zh-CN" baseline="0" dirty="0"/>
              <a:t>the</a:t>
            </a:r>
            <a:r>
              <a:rPr kumimoji="1" lang="zh-CN" altLang="en-US" baseline="0" dirty="0"/>
              <a:t> </a:t>
            </a:r>
            <a:r>
              <a:rPr kumimoji="1" lang="en-US" altLang="zh-CN" baseline="0" dirty="0"/>
              <a:t>matrix</a:t>
            </a:r>
            <a:r>
              <a:rPr kumimoji="1" lang="zh-CN" altLang="en-US" baseline="0" dirty="0"/>
              <a:t> </a:t>
            </a:r>
            <a:r>
              <a:rPr kumimoji="1" lang="en-US" altLang="zh-CN" baseline="0" dirty="0"/>
              <a:t>is</a:t>
            </a:r>
            <a:r>
              <a:rPr kumimoji="1" lang="zh-CN" altLang="en-US" baseline="0" dirty="0"/>
              <a:t> </a:t>
            </a:r>
            <a:r>
              <a:rPr kumimoji="1" lang="en-US" altLang="zh-CN" baseline="0" dirty="0"/>
              <a:t>not</a:t>
            </a:r>
            <a:r>
              <a:rPr kumimoji="1" lang="zh-CN" altLang="en-US" baseline="0" dirty="0"/>
              <a:t> </a:t>
            </a:r>
            <a:r>
              <a:rPr kumimoji="1" lang="en-US" altLang="zh-CN" baseline="0" dirty="0"/>
              <a:t>square</a:t>
            </a:r>
            <a:r>
              <a:rPr kumimoji="1" lang="zh-CN" altLang="en-US" baseline="0" dirty="0"/>
              <a:t> </a:t>
            </a:r>
            <a:r>
              <a:rPr kumimoji="1" lang="en-US" altLang="zh-CN" baseline="0" dirty="0"/>
              <a:t>matrix</a:t>
            </a:r>
            <a:endParaRPr kumimoji="1" lang="zh-CN" altLang="en-US" dirty="0"/>
          </a:p>
        </p:txBody>
      </p:sp>
      <p:sp>
        <p:nvSpPr>
          <p:cNvPr id="4" name="幻灯片编号占位符 3"/>
          <p:cNvSpPr>
            <a:spLocks noGrp="1"/>
          </p:cNvSpPr>
          <p:nvPr>
            <p:ph type="sldNum" sz="quarter" idx="10"/>
          </p:nvPr>
        </p:nvSpPr>
        <p:spPr/>
        <p:txBody>
          <a:bodyPr/>
          <a:lstStyle/>
          <a:p>
            <a:fld id="{ED4DF190-EACF-4176-BC74-0E41E2D537FA}" type="slidenum">
              <a:rPr lang="zh-CN" altLang="en-US" smtClean="0"/>
              <a:t>27</a:t>
            </a:fld>
            <a:endParaRPr lang="zh-CN" altLang="en-US"/>
          </a:p>
        </p:txBody>
      </p:sp>
    </p:spTree>
    <p:extLst>
      <p:ext uri="{BB962C8B-B14F-4D97-AF65-F5344CB8AC3E}">
        <p14:creationId xmlns:p14="http://schemas.microsoft.com/office/powerpoint/2010/main" val="2016611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a:extLst>
              <a:ext uri="{FF2B5EF4-FFF2-40B4-BE49-F238E27FC236}">
                <a16:creationId xmlns:a16="http://schemas.microsoft.com/office/drawing/2014/main" id="{10ECB02F-4D1A-2945-9E2B-A2F168A69963}"/>
              </a:ext>
            </a:extLst>
          </p:cNvPr>
          <p:cNvSpPr>
            <a:spLocks noGrp="1" noRot="1" noChangeAspect="1" noTextEdit="1"/>
          </p:cNvSpPr>
          <p:nvPr>
            <p:ph type="sldImg"/>
          </p:nvPr>
        </p:nvSpPr>
        <p:spPr>
          <a:ln/>
        </p:spPr>
      </p:sp>
      <p:sp>
        <p:nvSpPr>
          <p:cNvPr id="44034" name="备注占位符 2">
            <a:extLst>
              <a:ext uri="{FF2B5EF4-FFF2-40B4-BE49-F238E27FC236}">
                <a16:creationId xmlns:a16="http://schemas.microsoft.com/office/drawing/2014/main" id="{8A729EF5-E075-5114-CD7E-3C317596D035}"/>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0" lang="zh-CN" altLang="en-US">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numpy</a:t>
            </a:r>
            <a:endParaRPr kumimoji="1" lang="zh-CN" altLang="en-US" dirty="0"/>
          </a:p>
        </p:txBody>
      </p:sp>
      <p:sp>
        <p:nvSpPr>
          <p:cNvPr id="4" name="幻灯片编号占位符 3"/>
          <p:cNvSpPr>
            <a:spLocks noGrp="1"/>
          </p:cNvSpPr>
          <p:nvPr>
            <p:ph type="sldNum" sz="quarter" idx="10"/>
          </p:nvPr>
        </p:nvSpPr>
        <p:spPr/>
        <p:txBody>
          <a:bodyPr/>
          <a:lstStyle/>
          <a:p>
            <a:fld id="{ED4DF190-EACF-4176-BC74-0E41E2D537FA}" type="slidenum">
              <a:rPr lang="zh-CN" altLang="en-US" smtClean="0"/>
              <a:t>29</a:t>
            </a:fld>
            <a:endParaRPr lang="zh-CN" altLang="en-US"/>
          </a:p>
        </p:txBody>
      </p:sp>
    </p:spTree>
    <p:extLst>
      <p:ext uri="{BB962C8B-B14F-4D97-AF65-F5344CB8AC3E}">
        <p14:creationId xmlns:p14="http://schemas.microsoft.com/office/powerpoint/2010/main" val="956602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D4DF190-EACF-4176-BC74-0E41E2D537FA}" type="slidenum">
              <a:rPr lang="zh-CN" altLang="en-US" smtClean="0"/>
              <a:t>30</a:t>
            </a:fld>
            <a:endParaRPr lang="zh-CN" altLang="en-US"/>
          </a:p>
        </p:txBody>
      </p:sp>
    </p:spTree>
    <p:extLst>
      <p:ext uri="{BB962C8B-B14F-4D97-AF65-F5344CB8AC3E}">
        <p14:creationId xmlns:p14="http://schemas.microsoft.com/office/powerpoint/2010/main" val="4283644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32</a:t>
            </a:fld>
            <a:endParaRPr kumimoji="1" lang="zh-CN" altLang="en-US"/>
          </a:p>
        </p:txBody>
      </p:sp>
    </p:spTree>
    <p:extLst>
      <p:ext uri="{BB962C8B-B14F-4D97-AF65-F5344CB8AC3E}">
        <p14:creationId xmlns:p14="http://schemas.microsoft.com/office/powerpoint/2010/main" val="1797684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079F2E4-FB5D-4B1A-9A8D-5E0DA1465D8D}" type="datetime1">
              <a:rPr lang="zh-CN" altLang="en-US" smtClean="0"/>
              <a:t>2023/12/10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04F084-1B42-4568-AFFB-D41C0DDDB886}" type="datetime1">
              <a:rPr lang="zh-CN" altLang="en-US" smtClean="0"/>
              <a:t>2023/12/10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A663E62-CD24-4CD4-814B-72448A586507}" type="datetime1">
              <a:rPr lang="zh-CN" altLang="en-US" smtClean="0"/>
              <a:t>2023/12/10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D1F55D8-7326-410D-B4FA-F494CC17ADD8}" type="datetime1">
              <a:rPr lang="zh-CN" altLang="en-US" smtClean="0"/>
              <a:t>2023/12/10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A566256-8B69-40C2-99AE-BCD38B48281B}" type="datetime1">
              <a:rPr lang="zh-CN" altLang="en-US" smtClean="0"/>
              <a:t>2023/12/10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2EEBD56-7CBB-4DDB-BDDB-966AE9FD1D4F}" type="datetime1">
              <a:rPr lang="zh-CN" altLang="en-US" smtClean="0"/>
              <a:t>2023/12/10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D9962EE-450F-4712-BC4C-BA23D3AF87A4}" type="datetime1">
              <a:rPr lang="zh-CN" altLang="en-US" smtClean="0"/>
              <a:t>2023/12/10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C9C22B2-8626-4D0B-9FF4-EB855ED28740}" type="datetime1">
              <a:rPr lang="zh-CN" altLang="en-US" smtClean="0"/>
              <a:t>2023/12/10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F7BE7B0-9FA7-4EEA-A016-61E82EC0A556}" type="datetime1">
              <a:rPr lang="zh-CN" altLang="en-US" smtClean="0"/>
              <a:t>2023/12/10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C3E8DB3-B8D1-4E55-A226-8A0FDE430B81}" type="datetime1">
              <a:rPr lang="zh-CN" altLang="en-US" smtClean="0"/>
              <a:t>2023/12/10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7A78434-1EDB-4349-A472-3D4CC6FD560A}" type="datetime1">
              <a:rPr lang="zh-CN" altLang="en-US" smtClean="0"/>
              <a:t>2023/12/10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8998B4-9140-447D-874C-1BE567DBB9BA}" type="datetime1">
              <a:rPr lang="zh-CN" altLang="en-US" smtClean="0"/>
              <a:t>2023/12/10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emf"/><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42.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tiff"/></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jpg"/><Relationship Id="rId9" Type="http://schemas.openxmlformats.org/officeDocument/2006/relationships/image" Target="../media/image56.jp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1.jp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1.jp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yann.lecun.com/exdb/mnist/"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5.emf"/><Relationship Id="rId5" Type="http://schemas.openxmlformats.org/officeDocument/2006/relationships/image" Target="../media/image66.emf"/><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71.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emf"/><Relationship Id="rId4" Type="http://schemas.openxmlformats.org/officeDocument/2006/relationships/image" Target="../media/image68.emf"/></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kumimoji="1" lang="en-US" altLang="zh-CN" dirty="0"/>
              <a:t>Introduction to Big Data Systems</a:t>
            </a:r>
            <a:endParaRPr lang="zh-CN" altLang="en-US" dirty="0"/>
          </a:p>
        </p:txBody>
      </p:sp>
      <p:sp>
        <p:nvSpPr>
          <p:cNvPr id="3" name="Subtitle 2"/>
          <p:cNvSpPr>
            <a:spLocks noGrp="1"/>
          </p:cNvSpPr>
          <p:nvPr>
            <p:ph type="subTitle" idx="1"/>
          </p:nvPr>
        </p:nvSpPr>
        <p:spPr/>
        <p:txBody>
          <a:bodyPr>
            <a:normAutofit fontScale="92500" lnSpcReduction="20000"/>
          </a:bodyPr>
          <a:lstStyle/>
          <a:p>
            <a:r>
              <a:rPr lang="en-US" altLang="zh-CN" dirty="0"/>
              <a:t>Lecture 11. Machine Learning Systems</a:t>
            </a:r>
            <a:r>
              <a:rPr lang="zh-CN" altLang="en-US" dirty="0"/>
              <a:t>  </a:t>
            </a:r>
            <a:r>
              <a:rPr lang="en-US" altLang="zh-CN" dirty="0"/>
              <a:t>-</a:t>
            </a:r>
            <a:r>
              <a:rPr lang="zh-CN" altLang="en-US" dirty="0"/>
              <a:t> </a:t>
            </a:r>
            <a:r>
              <a:rPr lang="en-US" altLang="zh-CN" dirty="0"/>
              <a:t>Single</a:t>
            </a:r>
            <a:r>
              <a:rPr lang="zh-CN" altLang="en-US" dirty="0"/>
              <a:t> </a:t>
            </a:r>
            <a:r>
              <a:rPr lang="en-US" altLang="zh-CN" dirty="0"/>
              <a:t>Machine</a:t>
            </a:r>
          </a:p>
          <a:p>
            <a:r>
              <a:rPr lang="en-US" altLang="zh-CN" dirty="0" err="1"/>
              <a:t>Wenguang</a:t>
            </a:r>
            <a:r>
              <a:rPr lang="zh-CN" altLang="en-US" dirty="0"/>
              <a:t> </a:t>
            </a:r>
            <a:r>
              <a:rPr lang="en-US" altLang="zh-CN" dirty="0"/>
              <a:t>Chen</a:t>
            </a:r>
          </a:p>
          <a:p>
            <a:r>
              <a:rPr lang="en-US" altLang="zh-CN" dirty="0"/>
              <a:t>Tsinghua University</a:t>
            </a:r>
            <a:endParaRPr lang="zh-CN" altLang="en-US" dirty="0"/>
          </a:p>
        </p:txBody>
      </p:sp>
      <p:sp>
        <p:nvSpPr>
          <p:cNvPr id="4" name="灯片编号占位符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2359229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A</a:t>
            </a:r>
            <a:r>
              <a:rPr kumimoji="1" lang="zh-CN" altLang="en-US" dirty="0"/>
              <a:t> </a:t>
            </a:r>
            <a:r>
              <a:rPr kumimoji="1" lang="en-US" altLang="zh-CN" dirty="0" err="1"/>
              <a:t>tensorflow</a:t>
            </a:r>
            <a:r>
              <a:rPr kumimoji="1" lang="en-US" altLang="zh-CN" dirty="0"/>
              <a:t> </a:t>
            </a:r>
            <a:r>
              <a:rPr kumimoji="1" lang="en-US" altLang="zh-CN" dirty="0" err="1"/>
              <a:t>softmax</a:t>
            </a:r>
            <a:r>
              <a:rPr kumimoji="1" lang="zh-CN" altLang="en-US" dirty="0"/>
              <a:t> </a:t>
            </a:r>
            <a:r>
              <a:rPr kumimoji="1" lang="en-US" altLang="zh-CN" dirty="0"/>
              <a:t>program</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10</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276969"/>
            <a:ext cx="7689193" cy="5581031"/>
          </a:xfrm>
          <a:prstGeom prst="rect">
            <a:avLst/>
          </a:prstGeom>
        </p:spPr>
      </p:pic>
    </p:spTree>
    <p:extLst>
      <p:ext uri="{BB962C8B-B14F-4D97-AF65-F5344CB8AC3E}">
        <p14:creationId xmlns:p14="http://schemas.microsoft.com/office/powerpoint/2010/main" val="2520940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Phases</a:t>
            </a:r>
            <a:r>
              <a:rPr kumimoji="1" lang="zh-CN" altLang="en-US" dirty="0"/>
              <a:t> </a:t>
            </a:r>
            <a:r>
              <a:rPr kumimoji="1" lang="en-US" altLang="zh-CN" dirty="0"/>
              <a:t>of</a:t>
            </a:r>
            <a:r>
              <a:rPr kumimoji="1" lang="zh-CN" altLang="en-US" dirty="0"/>
              <a:t> </a:t>
            </a:r>
            <a:r>
              <a:rPr kumimoji="1" lang="en-US" altLang="zh-CN" dirty="0" err="1"/>
              <a:t>Tensorflow</a:t>
            </a:r>
            <a:r>
              <a:rPr kumimoji="1" lang="zh-CN" altLang="en-US" dirty="0"/>
              <a:t> </a:t>
            </a:r>
            <a:r>
              <a:rPr kumimoji="1" lang="en-US" altLang="zh-CN" dirty="0"/>
              <a:t>Programs</a:t>
            </a:r>
            <a:endParaRPr kumimoji="1" lang="zh-CN" altLang="en-US" dirty="0"/>
          </a:p>
        </p:txBody>
      </p:sp>
      <p:sp>
        <p:nvSpPr>
          <p:cNvPr id="3" name="内容占位符 2"/>
          <p:cNvSpPr>
            <a:spLocks noGrp="1"/>
          </p:cNvSpPr>
          <p:nvPr>
            <p:ph idx="1"/>
          </p:nvPr>
        </p:nvSpPr>
        <p:spPr/>
        <p:txBody>
          <a:bodyPr/>
          <a:lstStyle/>
          <a:p>
            <a:r>
              <a:rPr kumimoji="1" lang="en-US" altLang="zh-CN" dirty="0"/>
              <a:t>Phase</a:t>
            </a:r>
            <a:r>
              <a:rPr kumimoji="1" lang="zh-CN" altLang="en-US" dirty="0"/>
              <a:t> </a:t>
            </a:r>
            <a:r>
              <a:rPr kumimoji="1" lang="en-US" altLang="zh-CN" dirty="0"/>
              <a:t>1</a:t>
            </a:r>
            <a:endParaRPr kumimoji="1" lang="zh-CN" altLang="en-US" dirty="0"/>
          </a:p>
          <a:p>
            <a:pPr lvl="1"/>
            <a:r>
              <a:rPr kumimoji="1" lang="en-US" altLang="zh-CN" dirty="0"/>
              <a:t>Build</a:t>
            </a:r>
            <a:r>
              <a:rPr kumimoji="1" lang="zh-CN" altLang="en-US" dirty="0"/>
              <a:t> </a:t>
            </a:r>
            <a:r>
              <a:rPr kumimoji="1" lang="en-US" altLang="zh-CN" dirty="0"/>
              <a:t>a</a:t>
            </a:r>
            <a:r>
              <a:rPr kumimoji="1" lang="zh-CN" altLang="en-US" dirty="0"/>
              <a:t> </a:t>
            </a:r>
            <a:r>
              <a:rPr kumimoji="1" lang="en-US" altLang="zh-CN" dirty="0"/>
              <a:t>computation</a:t>
            </a:r>
            <a:r>
              <a:rPr kumimoji="1" lang="zh-CN" altLang="en-US" dirty="0"/>
              <a:t> </a:t>
            </a:r>
            <a:r>
              <a:rPr kumimoji="1" lang="en-US" altLang="zh-CN" dirty="0"/>
              <a:t>graph(Neural</a:t>
            </a:r>
            <a:r>
              <a:rPr kumimoji="1" lang="zh-CN" altLang="en-US" dirty="0"/>
              <a:t> </a:t>
            </a:r>
            <a:r>
              <a:rPr kumimoji="1" lang="en-US" altLang="zh-CN" dirty="0"/>
              <a:t>Network)</a:t>
            </a:r>
            <a:endParaRPr kumimoji="1" lang="zh-CN" altLang="en-US" dirty="0"/>
          </a:p>
          <a:p>
            <a:pPr lvl="1"/>
            <a:r>
              <a:rPr kumimoji="1" lang="en-US" altLang="zh-CN" dirty="0"/>
              <a:t>At</a:t>
            </a:r>
            <a:r>
              <a:rPr kumimoji="1" lang="zh-CN" altLang="en-US" dirty="0"/>
              <a:t> </a:t>
            </a:r>
            <a:r>
              <a:rPr kumimoji="1" lang="en-US" altLang="zh-CN" dirty="0"/>
              <a:t>this</a:t>
            </a:r>
            <a:r>
              <a:rPr kumimoji="1" lang="zh-CN" altLang="en-US" dirty="0"/>
              <a:t> </a:t>
            </a:r>
            <a:r>
              <a:rPr kumimoji="1" lang="en-US" altLang="zh-CN" dirty="0"/>
              <a:t>phase,</a:t>
            </a:r>
            <a:r>
              <a:rPr kumimoji="1" lang="zh-CN" altLang="en-US" dirty="0"/>
              <a:t> </a:t>
            </a:r>
            <a:r>
              <a:rPr kumimoji="1" lang="en-US" altLang="zh-CN" dirty="0"/>
              <a:t>no</a:t>
            </a:r>
            <a:r>
              <a:rPr kumimoji="1" lang="zh-CN" altLang="en-US" dirty="0"/>
              <a:t> </a:t>
            </a:r>
            <a:r>
              <a:rPr kumimoji="1" lang="en-US" altLang="zh-CN" dirty="0"/>
              <a:t>real</a:t>
            </a:r>
            <a:r>
              <a:rPr kumimoji="1" lang="zh-CN" altLang="en-US" dirty="0"/>
              <a:t> </a:t>
            </a:r>
            <a:r>
              <a:rPr kumimoji="1" lang="en-US" altLang="zh-CN" dirty="0"/>
              <a:t>calculation</a:t>
            </a:r>
            <a:r>
              <a:rPr kumimoji="1" lang="zh-CN" altLang="en-US" dirty="0"/>
              <a:t> </a:t>
            </a:r>
            <a:r>
              <a:rPr kumimoji="1" lang="en-US" altLang="zh-CN" dirty="0"/>
              <a:t>operations</a:t>
            </a:r>
            <a:r>
              <a:rPr kumimoji="1" lang="zh-CN" altLang="en-US" dirty="0"/>
              <a:t> </a:t>
            </a:r>
            <a:r>
              <a:rPr kumimoji="1" lang="en-US" altLang="zh-CN" dirty="0"/>
              <a:t>are</a:t>
            </a:r>
            <a:r>
              <a:rPr kumimoji="1" lang="zh-CN" altLang="en-US" dirty="0"/>
              <a:t> </a:t>
            </a:r>
            <a:r>
              <a:rPr kumimoji="1" lang="en-US" altLang="zh-CN" dirty="0"/>
              <a:t>triggered</a:t>
            </a:r>
            <a:endParaRPr kumimoji="1" lang="zh-CN" altLang="en-US" dirty="0"/>
          </a:p>
          <a:p>
            <a:r>
              <a:rPr kumimoji="1" lang="en-US" altLang="zh-CN" dirty="0"/>
              <a:t>Phase</a:t>
            </a:r>
            <a:r>
              <a:rPr kumimoji="1" lang="zh-CN" altLang="en-US" dirty="0"/>
              <a:t> </a:t>
            </a:r>
            <a:r>
              <a:rPr kumimoji="1" lang="en-US" altLang="zh-CN" dirty="0"/>
              <a:t>2</a:t>
            </a:r>
            <a:endParaRPr kumimoji="1" lang="zh-CN" altLang="en-US" dirty="0"/>
          </a:p>
          <a:p>
            <a:pPr lvl="1"/>
            <a:r>
              <a:rPr kumimoji="1" lang="en-US" altLang="zh-CN" dirty="0"/>
              <a:t>Compute</a:t>
            </a:r>
            <a:endParaRPr kumimoji="1" lang="zh-CN" altLang="en-US" dirty="0"/>
          </a:p>
          <a:p>
            <a:pPr lvl="1"/>
            <a:r>
              <a:rPr kumimoji="1" lang="en-US" altLang="zh-CN" dirty="0"/>
              <a:t>Usually</a:t>
            </a:r>
            <a:r>
              <a:rPr kumimoji="1" lang="zh-CN" altLang="en-US" dirty="0"/>
              <a:t> </a:t>
            </a:r>
            <a:r>
              <a:rPr kumimoji="1" lang="en-US" altLang="zh-CN" dirty="0"/>
              <a:t>triggered</a:t>
            </a:r>
            <a:r>
              <a:rPr kumimoji="1" lang="zh-CN" altLang="en-US" dirty="0"/>
              <a:t> </a:t>
            </a:r>
            <a:r>
              <a:rPr kumimoji="1" lang="en-US" altLang="zh-CN" dirty="0"/>
              <a:t>by</a:t>
            </a:r>
            <a:r>
              <a:rPr kumimoji="1" lang="zh-CN" altLang="en-US" dirty="0"/>
              <a:t> </a:t>
            </a:r>
            <a:r>
              <a:rPr kumimoji="1" lang="en-US" altLang="zh-CN" i="1" dirty="0"/>
              <a:t>run()</a:t>
            </a:r>
            <a:endParaRPr kumimoji="1" lang="zh-CN" altLang="en-US" i="1"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11</a:t>
            </a:fld>
            <a:endParaRPr lang="zh-CN" altLang="en-US" dirty="0"/>
          </a:p>
        </p:txBody>
      </p:sp>
      <p:grpSp>
        <p:nvGrpSpPr>
          <p:cNvPr id="51" name="组 50"/>
          <p:cNvGrpSpPr/>
          <p:nvPr/>
        </p:nvGrpSpPr>
        <p:grpSpPr>
          <a:xfrm>
            <a:off x="5076056" y="3647081"/>
            <a:ext cx="3066810" cy="2594176"/>
            <a:chOff x="628650" y="2226469"/>
            <a:chExt cx="3066810" cy="2594176"/>
          </a:xfrm>
        </p:grpSpPr>
        <p:sp>
          <p:nvSpPr>
            <p:cNvPr id="52" name="Rectangle 3"/>
            <p:cNvSpPr/>
            <p:nvPr/>
          </p:nvSpPr>
          <p:spPr>
            <a:xfrm>
              <a:off x="628650" y="2246861"/>
              <a:ext cx="390525"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X</a:t>
              </a:r>
              <a:endParaRPr lang="zh-CN" altLang="en-US" sz="1350" dirty="0"/>
            </a:p>
          </p:txBody>
        </p:sp>
        <p:sp>
          <p:nvSpPr>
            <p:cNvPr id="53" name="Oval 4"/>
            <p:cNvSpPr/>
            <p:nvPr/>
          </p:nvSpPr>
          <p:spPr>
            <a:xfrm>
              <a:off x="1788986" y="2232819"/>
              <a:ext cx="295275"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W</a:t>
              </a:r>
              <a:endParaRPr lang="zh-CN" altLang="en-US" sz="1350" dirty="0"/>
            </a:p>
          </p:txBody>
        </p:sp>
        <p:sp>
          <p:nvSpPr>
            <p:cNvPr id="54" name="Oval 5"/>
            <p:cNvSpPr/>
            <p:nvPr/>
          </p:nvSpPr>
          <p:spPr>
            <a:xfrm>
              <a:off x="1207961" y="2679700"/>
              <a:ext cx="285750" cy="266700"/>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a:t>
              </a:r>
              <a:endParaRPr lang="zh-CN" altLang="en-US" sz="1350" dirty="0">
                <a:solidFill>
                  <a:schemeClr val="tx1"/>
                </a:solidFill>
              </a:endParaRPr>
            </a:p>
          </p:txBody>
        </p:sp>
        <p:cxnSp>
          <p:nvCxnSpPr>
            <p:cNvPr id="55" name="Straight Arrow Connector 8"/>
            <p:cNvCxnSpPr>
              <a:cxnSpLocks/>
              <a:stCxn id="53" idx="2"/>
              <a:endCxn id="55" idx="1"/>
            </p:cNvCxnSpPr>
            <p:nvPr/>
          </p:nvCxnSpPr>
          <p:spPr>
            <a:xfrm>
              <a:off x="823913" y="2513561"/>
              <a:ext cx="425896" cy="20519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10"/>
            <p:cNvCxnSpPr>
              <a:cxnSpLocks/>
              <a:stCxn id="54" idx="4"/>
              <a:endCxn id="55" idx="7"/>
            </p:cNvCxnSpPr>
            <p:nvPr/>
          </p:nvCxnSpPr>
          <p:spPr>
            <a:xfrm flipH="1">
              <a:off x="1451864" y="2499519"/>
              <a:ext cx="484760" cy="21923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7" name="Oval 13"/>
            <p:cNvSpPr/>
            <p:nvPr/>
          </p:nvSpPr>
          <p:spPr>
            <a:xfrm>
              <a:off x="1615808" y="2872219"/>
              <a:ext cx="295275" cy="26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b</a:t>
              </a:r>
              <a:endParaRPr lang="zh-CN" altLang="en-US" sz="1350" dirty="0"/>
            </a:p>
          </p:txBody>
        </p:sp>
        <p:sp>
          <p:nvSpPr>
            <p:cNvPr id="58" name="Oval 15"/>
            <p:cNvSpPr/>
            <p:nvPr/>
          </p:nvSpPr>
          <p:spPr>
            <a:xfrm>
              <a:off x="1207961" y="3244453"/>
              <a:ext cx="285750" cy="266700"/>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a:t>
              </a:r>
              <a:endParaRPr lang="zh-CN" altLang="en-US" sz="1350" dirty="0">
                <a:solidFill>
                  <a:schemeClr val="tx1"/>
                </a:solidFill>
              </a:endParaRPr>
            </a:p>
          </p:txBody>
        </p:sp>
        <p:cxnSp>
          <p:nvCxnSpPr>
            <p:cNvPr id="59" name="Straight Arrow Connector 16"/>
            <p:cNvCxnSpPr>
              <a:cxnSpLocks/>
              <a:stCxn id="55" idx="4"/>
              <a:endCxn id="65" idx="0"/>
            </p:cNvCxnSpPr>
            <p:nvPr/>
          </p:nvCxnSpPr>
          <p:spPr>
            <a:xfrm>
              <a:off x="1350836" y="2946400"/>
              <a:ext cx="0" cy="298053"/>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19"/>
            <p:cNvCxnSpPr>
              <a:cxnSpLocks/>
              <a:stCxn id="63" idx="3"/>
              <a:endCxn id="65" idx="7"/>
            </p:cNvCxnSpPr>
            <p:nvPr/>
          </p:nvCxnSpPr>
          <p:spPr>
            <a:xfrm flipH="1">
              <a:off x="1451864" y="3099862"/>
              <a:ext cx="207186" cy="18364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1" name="Oval 22"/>
            <p:cNvSpPr/>
            <p:nvPr/>
          </p:nvSpPr>
          <p:spPr>
            <a:xfrm>
              <a:off x="841059" y="3690855"/>
              <a:ext cx="1019555" cy="317501"/>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rPr>
                <a:t>softmax</a:t>
              </a:r>
              <a:endParaRPr lang="zh-CN" altLang="en-US" sz="1200" dirty="0">
                <a:solidFill>
                  <a:schemeClr val="tx1"/>
                </a:solidFill>
              </a:endParaRPr>
            </a:p>
          </p:txBody>
        </p:sp>
        <p:cxnSp>
          <p:nvCxnSpPr>
            <p:cNvPr id="62" name="Straight Arrow Connector 23"/>
            <p:cNvCxnSpPr>
              <a:cxnSpLocks/>
              <a:stCxn id="65" idx="4"/>
              <a:endCxn id="72" idx="0"/>
            </p:cNvCxnSpPr>
            <p:nvPr/>
          </p:nvCxnSpPr>
          <p:spPr>
            <a:xfrm>
              <a:off x="1350836" y="3511153"/>
              <a:ext cx="0" cy="179702"/>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3" name="Oval 26"/>
            <p:cNvSpPr/>
            <p:nvPr/>
          </p:nvSpPr>
          <p:spPr>
            <a:xfrm>
              <a:off x="841059" y="4188058"/>
              <a:ext cx="1019555" cy="317501"/>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log</a:t>
              </a:r>
              <a:endParaRPr lang="zh-CN" altLang="en-US" sz="1350" dirty="0">
                <a:solidFill>
                  <a:schemeClr val="tx1"/>
                </a:solidFill>
              </a:endParaRPr>
            </a:p>
          </p:txBody>
        </p:sp>
        <p:cxnSp>
          <p:nvCxnSpPr>
            <p:cNvPr id="64" name="Straight Arrow Connector 27"/>
            <p:cNvCxnSpPr>
              <a:cxnSpLocks/>
              <a:stCxn id="72" idx="4"/>
            </p:cNvCxnSpPr>
            <p:nvPr/>
          </p:nvCxnSpPr>
          <p:spPr>
            <a:xfrm>
              <a:off x="1350836" y="4008356"/>
              <a:ext cx="0" cy="179702"/>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5" name="Oval 30"/>
            <p:cNvSpPr/>
            <p:nvPr/>
          </p:nvSpPr>
          <p:spPr>
            <a:xfrm>
              <a:off x="2772107" y="2748556"/>
              <a:ext cx="642399" cy="317501"/>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dot</a:t>
              </a:r>
              <a:endParaRPr lang="zh-CN" altLang="en-US" sz="1350" dirty="0">
                <a:solidFill>
                  <a:schemeClr val="tx1"/>
                </a:solidFill>
              </a:endParaRPr>
            </a:p>
          </p:txBody>
        </p:sp>
        <p:sp>
          <p:nvSpPr>
            <p:cNvPr id="66" name="Rectangle 31"/>
            <p:cNvSpPr/>
            <p:nvPr/>
          </p:nvSpPr>
          <p:spPr>
            <a:xfrm>
              <a:off x="2898044" y="2226469"/>
              <a:ext cx="390525"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Y</a:t>
              </a:r>
              <a:endParaRPr lang="zh-CN" altLang="en-US" sz="1350" dirty="0"/>
            </a:p>
          </p:txBody>
        </p:sp>
        <p:cxnSp>
          <p:nvCxnSpPr>
            <p:cNvPr id="67" name="Straight Arrow Connector 32"/>
            <p:cNvCxnSpPr>
              <a:cxnSpLocks/>
            </p:cNvCxnSpPr>
            <p:nvPr/>
          </p:nvCxnSpPr>
          <p:spPr>
            <a:xfrm>
              <a:off x="3093307" y="2493169"/>
              <a:ext cx="0" cy="255387"/>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8" name="Oval 47"/>
            <p:cNvSpPr/>
            <p:nvPr/>
          </p:nvSpPr>
          <p:spPr>
            <a:xfrm>
              <a:off x="2610707" y="3388931"/>
              <a:ext cx="965200" cy="317501"/>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err="1">
                  <a:solidFill>
                    <a:schemeClr val="tx1"/>
                  </a:solidFill>
                </a:rPr>
                <a:t>reduce_sum</a:t>
              </a:r>
              <a:endParaRPr lang="zh-CN" altLang="en-US" sz="1350" dirty="0">
                <a:solidFill>
                  <a:schemeClr val="tx1"/>
                </a:solidFill>
              </a:endParaRPr>
            </a:p>
          </p:txBody>
        </p:sp>
        <p:cxnSp>
          <p:nvCxnSpPr>
            <p:cNvPr id="69" name="Straight Arrow Connector 48"/>
            <p:cNvCxnSpPr>
              <a:cxnSpLocks/>
            </p:cNvCxnSpPr>
            <p:nvPr/>
          </p:nvCxnSpPr>
          <p:spPr>
            <a:xfrm>
              <a:off x="3093307" y="3066056"/>
              <a:ext cx="0" cy="322875"/>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0" name="Oval 52"/>
            <p:cNvSpPr/>
            <p:nvPr/>
          </p:nvSpPr>
          <p:spPr>
            <a:xfrm>
              <a:off x="2595119" y="3939456"/>
              <a:ext cx="996377" cy="317501"/>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solidFill>
                    <a:schemeClr val="tx1"/>
                  </a:solidFill>
                </a:rPr>
                <a:t>minus</a:t>
              </a:r>
              <a:endParaRPr lang="zh-CN" altLang="en-US" sz="1350" dirty="0">
                <a:solidFill>
                  <a:schemeClr val="tx1"/>
                </a:solidFill>
              </a:endParaRPr>
            </a:p>
          </p:txBody>
        </p:sp>
        <p:cxnSp>
          <p:nvCxnSpPr>
            <p:cNvPr id="71" name="Connector: Elbow 67"/>
            <p:cNvCxnSpPr/>
            <p:nvPr/>
          </p:nvCxnSpPr>
          <p:spPr>
            <a:xfrm flipV="1">
              <a:off x="1860614" y="2907306"/>
              <a:ext cx="911494" cy="1439502"/>
            </a:xfrm>
            <a:prstGeom prst="bentConnector3">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cxnSpLocks/>
            </p:cNvCxnSpPr>
            <p:nvPr/>
          </p:nvCxnSpPr>
          <p:spPr>
            <a:xfrm>
              <a:off x="3093307" y="3706432"/>
              <a:ext cx="1" cy="233024"/>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4"/>
            <p:cNvCxnSpPr>
              <a:cxnSpLocks/>
            </p:cNvCxnSpPr>
            <p:nvPr/>
          </p:nvCxnSpPr>
          <p:spPr>
            <a:xfrm flipH="1">
              <a:off x="3093306" y="4256957"/>
              <a:ext cx="2" cy="261765"/>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6"/>
            <p:cNvSpPr/>
            <p:nvPr/>
          </p:nvSpPr>
          <p:spPr>
            <a:xfrm>
              <a:off x="2491152" y="4518722"/>
              <a:ext cx="1204308" cy="301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err="1"/>
                <a:t>cross_entropy</a:t>
              </a:r>
              <a:endParaRPr lang="zh-CN" altLang="en-US" sz="1350" dirty="0"/>
            </a:p>
          </p:txBody>
        </p:sp>
      </p:grpSp>
    </p:spTree>
    <p:extLst>
      <p:ext uri="{BB962C8B-B14F-4D97-AF65-F5344CB8AC3E}">
        <p14:creationId xmlns:p14="http://schemas.microsoft.com/office/powerpoint/2010/main" val="1173542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Are</a:t>
            </a:r>
            <a:r>
              <a:rPr kumimoji="1" lang="zh-CN" altLang="en-US" dirty="0"/>
              <a:t> </a:t>
            </a:r>
            <a:r>
              <a:rPr kumimoji="1" lang="en-US" altLang="zh-CN" dirty="0"/>
              <a:t>there</a:t>
            </a:r>
            <a:r>
              <a:rPr kumimoji="1" lang="zh-CN" altLang="en-US" dirty="0"/>
              <a:t> </a:t>
            </a:r>
            <a:r>
              <a:rPr kumimoji="1" lang="en-US" altLang="zh-CN" dirty="0"/>
              <a:t>better</a:t>
            </a:r>
            <a:r>
              <a:rPr kumimoji="1" lang="zh-CN" altLang="en-US" dirty="0"/>
              <a:t> </a:t>
            </a:r>
            <a:r>
              <a:rPr kumimoji="1" lang="en-US" altLang="zh-CN" dirty="0"/>
              <a:t>ways</a:t>
            </a:r>
            <a:r>
              <a:rPr kumimoji="1" lang="zh-CN" altLang="en-US" dirty="0"/>
              <a:t> </a:t>
            </a:r>
            <a:r>
              <a:rPr kumimoji="1" lang="en-US" altLang="zh-CN" dirty="0"/>
              <a:t>to</a:t>
            </a:r>
            <a:r>
              <a:rPr kumimoji="1" lang="zh-CN" altLang="en-US" dirty="0"/>
              <a:t> </a:t>
            </a:r>
            <a:r>
              <a:rPr kumimoji="1" lang="en-US" altLang="zh-CN" dirty="0"/>
              <a:t>write</a:t>
            </a:r>
            <a:r>
              <a:rPr kumimoji="1" lang="zh-CN" altLang="en-US" dirty="0"/>
              <a:t> </a:t>
            </a:r>
            <a:r>
              <a:rPr kumimoji="1" lang="en-US" altLang="zh-CN" dirty="0"/>
              <a:t>neural</a:t>
            </a:r>
            <a:r>
              <a:rPr kumimoji="1" lang="zh-CN" altLang="en-US" dirty="0"/>
              <a:t> </a:t>
            </a:r>
            <a:r>
              <a:rPr kumimoji="1" lang="en-US" altLang="zh-CN" dirty="0"/>
              <a:t>Network?</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a:t>Writing</a:t>
            </a:r>
            <a:r>
              <a:rPr kumimoji="1" lang="zh-CN" altLang="en-US" dirty="0"/>
              <a:t> </a:t>
            </a:r>
            <a:r>
              <a:rPr kumimoji="1" lang="en-US" altLang="zh-CN" dirty="0" err="1"/>
              <a:t>Tensorflow</a:t>
            </a:r>
            <a:r>
              <a:rPr kumimoji="1" lang="zh-CN" altLang="en-US" dirty="0"/>
              <a:t> </a:t>
            </a:r>
            <a:r>
              <a:rPr kumimoji="1" lang="en-US" altLang="zh-CN" dirty="0"/>
              <a:t>applications</a:t>
            </a:r>
            <a:r>
              <a:rPr kumimoji="1" lang="zh-CN" altLang="en-US" dirty="0"/>
              <a:t> </a:t>
            </a:r>
            <a:r>
              <a:rPr kumimoji="1" lang="en-US" altLang="zh-CN" dirty="0"/>
              <a:t>is</a:t>
            </a:r>
            <a:r>
              <a:rPr kumimoji="1" lang="zh-CN" altLang="en-US" dirty="0"/>
              <a:t> </a:t>
            </a:r>
            <a:r>
              <a:rPr kumimoji="1" lang="en-US" altLang="zh-CN" dirty="0"/>
              <a:t>like</a:t>
            </a:r>
            <a:r>
              <a:rPr kumimoji="1" lang="zh-CN" altLang="en-US" dirty="0"/>
              <a:t> </a:t>
            </a:r>
            <a:r>
              <a:rPr kumimoji="1" lang="en-US" altLang="zh-CN" dirty="0"/>
              <a:t>writing</a:t>
            </a:r>
            <a:r>
              <a:rPr kumimoji="1" lang="zh-CN" altLang="en-US" dirty="0"/>
              <a:t> </a:t>
            </a:r>
            <a:r>
              <a:rPr kumimoji="1" lang="en-US" altLang="zh-CN" dirty="0"/>
              <a:t>mathematics formula</a:t>
            </a:r>
          </a:p>
          <a:p>
            <a:pPr lvl="1"/>
            <a:r>
              <a:rPr kumimoji="1" lang="en-US" altLang="zh-CN" dirty="0"/>
              <a:t>Use</a:t>
            </a:r>
            <a:r>
              <a:rPr kumimoji="1" lang="zh-CN" altLang="en-US" dirty="0"/>
              <a:t> </a:t>
            </a:r>
            <a:r>
              <a:rPr kumimoji="1" lang="en-US" altLang="zh-CN" dirty="0"/>
              <a:t>placeholders</a:t>
            </a:r>
            <a:r>
              <a:rPr kumimoji="1" lang="zh-CN" altLang="en-US" dirty="0"/>
              <a:t> </a:t>
            </a:r>
            <a:r>
              <a:rPr kumimoji="1" lang="en-US" altLang="zh-CN" dirty="0"/>
              <a:t>and</a:t>
            </a:r>
            <a:r>
              <a:rPr kumimoji="1" lang="zh-CN" altLang="en-US" dirty="0"/>
              <a:t> </a:t>
            </a:r>
            <a:r>
              <a:rPr kumimoji="1" lang="en-US" altLang="zh-CN" dirty="0"/>
              <a:t>variables</a:t>
            </a:r>
            <a:r>
              <a:rPr kumimoji="1" lang="zh-CN" altLang="en-US" dirty="0"/>
              <a:t> </a:t>
            </a:r>
            <a:r>
              <a:rPr kumimoji="1" lang="en-US" altLang="zh-CN" dirty="0"/>
              <a:t>to</a:t>
            </a:r>
            <a:r>
              <a:rPr kumimoji="1" lang="zh-CN" altLang="en-US" dirty="0"/>
              <a:t> </a:t>
            </a:r>
            <a:r>
              <a:rPr kumimoji="1" lang="en-US" altLang="zh-CN" dirty="0"/>
              <a:t>represent</a:t>
            </a:r>
            <a:r>
              <a:rPr kumimoji="1" lang="zh-CN" altLang="en-US" dirty="0"/>
              <a:t> </a:t>
            </a:r>
            <a:r>
              <a:rPr kumimoji="1" lang="en-US" altLang="zh-CN" dirty="0"/>
              <a:t>the</a:t>
            </a:r>
            <a:r>
              <a:rPr kumimoji="1" lang="zh-CN" altLang="en-US" dirty="0"/>
              <a:t> </a:t>
            </a:r>
            <a:r>
              <a:rPr kumimoji="1" lang="en-US" altLang="zh-CN" dirty="0"/>
              <a:t>function</a:t>
            </a:r>
            <a:endParaRPr kumimoji="1" lang="zh-CN" altLang="en-US" dirty="0"/>
          </a:p>
          <a:p>
            <a:pPr lvl="1"/>
            <a:r>
              <a:rPr kumimoji="1" lang="en-US" altLang="zh-CN" dirty="0"/>
              <a:t>Neural</a:t>
            </a:r>
            <a:r>
              <a:rPr kumimoji="1" lang="zh-CN" altLang="en-US" dirty="0"/>
              <a:t> </a:t>
            </a:r>
            <a:r>
              <a:rPr kumimoji="1" lang="en-US" altLang="zh-CN" dirty="0"/>
              <a:t>network</a:t>
            </a:r>
            <a:r>
              <a:rPr kumimoji="1" lang="zh-CN" altLang="en-US" dirty="0"/>
              <a:t> </a:t>
            </a:r>
            <a:r>
              <a:rPr kumimoji="1" lang="en-US" altLang="zh-CN" dirty="0"/>
              <a:t>layers</a:t>
            </a:r>
            <a:r>
              <a:rPr kumimoji="1" lang="zh-CN" altLang="en-US" dirty="0"/>
              <a:t> </a:t>
            </a:r>
            <a:r>
              <a:rPr kumimoji="1" lang="en-US" altLang="zh-CN" dirty="0"/>
              <a:t>are</a:t>
            </a:r>
            <a:r>
              <a:rPr kumimoji="1" lang="zh-CN" altLang="en-US" dirty="0"/>
              <a:t> </a:t>
            </a:r>
            <a:r>
              <a:rPr kumimoji="1" lang="en-US" altLang="zh-CN" dirty="0"/>
              <a:t>presented</a:t>
            </a:r>
            <a:r>
              <a:rPr kumimoji="1" lang="zh-CN" altLang="en-US" dirty="0"/>
              <a:t> </a:t>
            </a:r>
            <a:r>
              <a:rPr kumimoji="1" lang="en-US" altLang="zh-CN" dirty="0"/>
              <a:t>by</a:t>
            </a:r>
            <a:r>
              <a:rPr kumimoji="1" lang="zh-CN" altLang="en-US" dirty="0"/>
              <a:t> </a:t>
            </a:r>
            <a:r>
              <a:rPr kumimoji="1" lang="en-US" altLang="zh-CN" dirty="0"/>
              <a:t>matrix</a:t>
            </a:r>
            <a:r>
              <a:rPr kumimoji="1" lang="zh-CN" altLang="en-US" dirty="0"/>
              <a:t> </a:t>
            </a:r>
            <a:r>
              <a:rPr kumimoji="1" lang="en-US" altLang="zh-CN" dirty="0"/>
              <a:t>multiplication</a:t>
            </a:r>
            <a:endParaRPr kumimoji="1" lang="zh-CN" altLang="en-US" dirty="0"/>
          </a:p>
          <a:p>
            <a:pPr lvl="1"/>
            <a:r>
              <a:rPr kumimoji="1" lang="en-US" altLang="zh-CN" dirty="0"/>
              <a:t>Specify</a:t>
            </a:r>
            <a:r>
              <a:rPr kumimoji="1" lang="zh-CN" altLang="en-US" dirty="0"/>
              <a:t> </a:t>
            </a:r>
            <a:r>
              <a:rPr kumimoji="1" lang="en-US" altLang="zh-CN" dirty="0"/>
              <a:t>cost</a:t>
            </a:r>
            <a:r>
              <a:rPr kumimoji="1" lang="zh-CN" altLang="en-US" dirty="0"/>
              <a:t> </a:t>
            </a:r>
            <a:r>
              <a:rPr kumimoji="1" lang="en-US" altLang="zh-CN" dirty="0"/>
              <a:t>function</a:t>
            </a:r>
            <a:r>
              <a:rPr kumimoji="1" lang="zh-CN" altLang="en-US" dirty="0"/>
              <a:t> </a:t>
            </a:r>
            <a:r>
              <a:rPr kumimoji="1" lang="en-US" altLang="zh-CN" dirty="0"/>
              <a:t>and</a:t>
            </a:r>
            <a:r>
              <a:rPr kumimoji="1" lang="zh-CN" altLang="en-US" dirty="0"/>
              <a:t> </a:t>
            </a:r>
            <a:r>
              <a:rPr kumimoji="1" lang="en-US" altLang="zh-CN" dirty="0"/>
              <a:t>optimizer</a:t>
            </a:r>
            <a:endParaRPr kumimoji="1" lang="zh-CN" altLang="en-US" dirty="0"/>
          </a:p>
          <a:p>
            <a:pPr lvl="1"/>
            <a:r>
              <a:rPr kumimoji="1" lang="en-US" altLang="zh-CN" dirty="0"/>
              <a:t>It</a:t>
            </a:r>
            <a:r>
              <a:rPr kumimoji="1" lang="zh-CN" altLang="en-US" dirty="0"/>
              <a:t> </a:t>
            </a:r>
            <a:r>
              <a:rPr kumimoji="1" lang="en-US" altLang="zh-CN" dirty="0"/>
              <a:t>is</a:t>
            </a:r>
            <a:r>
              <a:rPr kumimoji="1" lang="zh-CN" altLang="en-US" dirty="0"/>
              <a:t> </a:t>
            </a:r>
            <a:r>
              <a:rPr kumimoji="1" lang="en-US" altLang="zh-CN" dirty="0"/>
              <a:t>powerful,</a:t>
            </a:r>
            <a:r>
              <a:rPr kumimoji="1" lang="zh-CN" altLang="en-US" dirty="0"/>
              <a:t> </a:t>
            </a:r>
            <a:r>
              <a:rPr kumimoji="1" lang="en-US" altLang="zh-CN" dirty="0"/>
              <a:t>but</a:t>
            </a:r>
            <a:r>
              <a:rPr kumimoji="1" lang="zh-CN" altLang="en-US" dirty="0"/>
              <a:t> </a:t>
            </a:r>
            <a:r>
              <a:rPr kumimoji="1" lang="en-US" altLang="zh-CN" dirty="0"/>
              <a:t>require</a:t>
            </a:r>
            <a:r>
              <a:rPr kumimoji="1" lang="zh-CN" altLang="en-US" dirty="0"/>
              <a:t> </a:t>
            </a:r>
            <a:r>
              <a:rPr kumimoji="1" lang="en-US" altLang="zh-CN" dirty="0"/>
              <a:t>more</a:t>
            </a:r>
            <a:r>
              <a:rPr kumimoji="1" lang="zh-CN" altLang="en-US" dirty="0"/>
              <a:t> </a:t>
            </a:r>
            <a:r>
              <a:rPr kumimoji="1" lang="en-US" altLang="zh-CN" dirty="0"/>
              <a:t>programming</a:t>
            </a:r>
            <a:r>
              <a:rPr kumimoji="1" lang="zh-CN" altLang="en-US" dirty="0"/>
              <a:t> </a:t>
            </a:r>
            <a:r>
              <a:rPr kumimoji="1" lang="en-US" altLang="zh-CN" dirty="0"/>
              <a:t>efforts</a:t>
            </a:r>
            <a:endParaRPr kumimoji="1" lang="zh-CN" altLang="en-US" dirty="0"/>
          </a:p>
          <a:p>
            <a:pPr marL="457200" lvl="1" indent="0">
              <a:buNone/>
            </a:pP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12</a:t>
            </a:fld>
            <a:endParaRPr lang="zh-CN" altLang="en-US"/>
          </a:p>
        </p:txBody>
      </p:sp>
    </p:spTree>
    <p:extLst>
      <p:ext uri="{BB962C8B-B14F-4D97-AF65-F5344CB8AC3E}">
        <p14:creationId xmlns:p14="http://schemas.microsoft.com/office/powerpoint/2010/main" val="1843941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Keras</a:t>
            </a:r>
            <a:endParaRPr kumimoji="1" lang="zh-CN" altLang="en-US" dirty="0"/>
          </a:p>
        </p:txBody>
      </p:sp>
      <p:sp>
        <p:nvSpPr>
          <p:cNvPr id="3" name="内容占位符 2"/>
          <p:cNvSpPr>
            <a:spLocks noGrp="1"/>
          </p:cNvSpPr>
          <p:nvPr>
            <p:ph idx="1"/>
          </p:nvPr>
        </p:nvSpPr>
        <p:spPr/>
        <p:txBody>
          <a:bodyPr/>
          <a:lstStyle/>
          <a:p>
            <a:r>
              <a:rPr kumimoji="1" lang="en-US" altLang="zh-CN" dirty="0"/>
              <a:t>A</a:t>
            </a:r>
            <a:r>
              <a:rPr kumimoji="1" lang="zh-CN" altLang="en-US" dirty="0"/>
              <a:t> </a:t>
            </a:r>
            <a:r>
              <a:rPr kumimoji="1" lang="en-US" altLang="zh-CN" dirty="0"/>
              <a:t>layer</a:t>
            </a:r>
            <a:r>
              <a:rPr kumimoji="1" lang="zh-CN" altLang="en-US" dirty="0"/>
              <a:t> </a:t>
            </a:r>
            <a:r>
              <a:rPr kumimoji="1" lang="en-US" altLang="zh-CN" dirty="0"/>
              <a:t>based</a:t>
            </a:r>
            <a:r>
              <a:rPr kumimoji="1" lang="zh-CN" altLang="en-US" dirty="0"/>
              <a:t> </a:t>
            </a:r>
            <a:r>
              <a:rPr kumimoji="1" lang="en-US" altLang="zh-CN" dirty="0"/>
              <a:t>abstraction</a:t>
            </a:r>
            <a:r>
              <a:rPr kumimoji="1" lang="zh-CN" altLang="en-US" dirty="0"/>
              <a:t> </a:t>
            </a:r>
            <a:r>
              <a:rPr kumimoji="1" lang="en-US" altLang="zh-CN" dirty="0"/>
              <a:t>for</a:t>
            </a:r>
            <a:r>
              <a:rPr kumimoji="1" lang="zh-CN" altLang="en-US" dirty="0"/>
              <a:t> </a:t>
            </a:r>
            <a:r>
              <a:rPr kumimoji="1" lang="en-US" altLang="zh-CN" dirty="0"/>
              <a:t>Neural</a:t>
            </a:r>
            <a:r>
              <a:rPr kumimoji="1" lang="zh-CN" altLang="en-US" dirty="0"/>
              <a:t> </a:t>
            </a:r>
            <a:r>
              <a:rPr kumimoji="1" lang="en-US" altLang="zh-CN" dirty="0"/>
              <a:t>Networks</a:t>
            </a:r>
          </a:p>
          <a:p>
            <a:pPr lvl="1"/>
            <a:r>
              <a:rPr kumimoji="1" lang="en-US" altLang="zh-CN" dirty="0"/>
              <a:t>Higher level abstractions, less flexible</a:t>
            </a:r>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t>13</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00" y="3013349"/>
            <a:ext cx="7645400" cy="3136900"/>
          </a:xfrm>
          <a:prstGeom prst="rect">
            <a:avLst/>
          </a:prstGeom>
        </p:spPr>
      </p:pic>
    </p:spTree>
    <p:extLst>
      <p:ext uri="{BB962C8B-B14F-4D97-AF65-F5344CB8AC3E}">
        <p14:creationId xmlns:p14="http://schemas.microsoft.com/office/powerpoint/2010/main" val="755635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8FE9D-5FA5-548D-058A-321F49655BF3}"/>
              </a:ext>
            </a:extLst>
          </p:cNvPr>
          <p:cNvSpPr>
            <a:spLocks noGrp="1"/>
          </p:cNvSpPr>
          <p:nvPr>
            <p:ph type="title"/>
          </p:nvPr>
        </p:nvSpPr>
        <p:spPr/>
        <p:txBody>
          <a:bodyPr/>
          <a:lstStyle/>
          <a:p>
            <a:r>
              <a:rPr kumimoji="1" lang="en-US" altLang="zh-CN" dirty="0"/>
              <a:t>Deep Learning Abstraction Levels</a:t>
            </a:r>
            <a:endParaRPr kumimoji="1" lang="zh-CN" altLang="en-US" dirty="0"/>
          </a:p>
        </p:txBody>
      </p:sp>
      <p:sp>
        <p:nvSpPr>
          <p:cNvPr id="4" name="灯片编号占位符 3">
            <a:extLst>
              <a:ext uri="{FF2B5EF4-FFF2-40B4-BE49-F238E27FC236}">
                <a16:creationId xmlns:a16="http://schemas.microsoft.com/office/drawing/2014/main" id="{4CE2A521-678B-C57B-1A39-D34EB9248522}"/>
              </a:ext>
            </a:extLst>
          </p:cNvPr>
          <p:cNvSpPr>
            <a:spLocks noGrp="1"/>
          </p:cNvSpPr>
          <p:nvPr>
            <p:ph type="sldNum" sz="quarter" idx="12"/>
          </p:nvPr>
        </p:nvSpPr>
        <p:spPr/>
        <p:txBody>
          <a:bodyPr/>
          <a:lstStyle/>
          <a:p>
            <a:fld id="{0C913308-F349-4B6D-A68A-DD1791B4A57B}" type="slidenum">
              <a:rPr lang="zh-CN" altLang="en-US" smtClean="0"/>
              <a:t>14</a:t>
            </a:fld>
            <a:endParaRPr lang="zh-CN" altLang="en-US"/>
          </a:p>
        </p:txBody>
      </p:sp>
      <p:pic>
        <p:nvPicPr>
          <p:cNvPr id="7" name="图片 6">
            <a:extLst>
              <a:ext uri="{FF2B5EF4-FFF2-40B4-BE49-F238E27FC236}">
                <a16:creationId xmlns:a16="http://schemas.microsoft.com/office/drawing/2014/main" id="{E2800F00-1F63-73ED-FD2A-F78DF046DD64}"/>
              </a:ext>
            </a:extLst>
          </p:cNvPr>
          <p:cNvPicPr>
            <a:picLocks noChangeAspect="1"/>
          </p:cNvPicPr>
          <p:nvPr/>
        </p:nvPicPr>
        <p:blipFill rotWithShape="1">
          <a:blip r:embed="rId2">
            <a:extLst>
              <a:ext uri="{28A0092B-C50C-407E-A947-70E740481C1C}">
                <a14:useLocalDpi xmlns:a14="http://schemas.microsoft.com/office/drawing/2010/main" val="0"/>
              </a:ext>
            </a:extLst>
          </a:blip>
          <a:srcRect t="14430"/>
          <a:stretch/>
        </p:blipFill>
        <p:spPr>
          <a:xfrm>
            <a:off x="155959" y="1418553"/>
            <a:ext cx="8832081" cy="4764712"/>
          </a:xfrm>
          <a:prstGeom prst="rect">
            <a:avLst/>
          </a:prstGeom>
        </p:spPr>
      </p:pic>
    </p:spTree>
    <p:extLst>
      <p:ext uri="{BB962C8B-B14F-4D97-AF65-F5344CB8AC3E}">
        <p14:creationId xmlns:p14="http://schemas.microsoft.com/office/powerpoint/2010/main" val="3323032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1AA01A3-2E13-7F48-97E9-324C8A932903}"/>
              </a:ext>
            </a:extLst>
          </p:cNvPr>
          <p:cNvSpPr>
            <a:spLocks noGrp="1"/>
          </p:cNvSpPr>
          <p:nvPr>
            <p:ph type="title"/>
          </p:nvPr>
        </p:nvSpPr>
        <p:spPr/>
        <p:txBody>
          <a:bodyPr>
            <a:normAutofit fontScale="90000"/>
          </a:bodyPr>
          <a:lstStyle/>
          <a:p>
            <a:r>
              <a:rPr lang="en-US" altLang="zh-CN" dirty="0"/>
              <a:t>Processors with different architectures</a:t>
            </a:r>
            <a:endParaRPr lang="zh-CN" altLang="en-US" dirty="0"/>
          </a:p>
        </p:txBody>
      </p:sp>
      <p:sp>
        <p:nvSpPr>
          <p:cNvPr id="5" name="灯片编号占位符 4">
            <a:extLst>
              <a:ext uri="{FF2B5EF4-FFF2-40B4-BE49-F238E27FC236}">
                <a16:creationId xmlns:a16="http://schemas.microsoft.com/office/drawing/2014/main" id="{631D2BAD-2FAB-D541-A4D4-59FB830A5553}"/>
              </a:ext>
            </a:extLst>
          </p:cNvPr>
          <p:cNvSpPr>
            <a:spLocks noGrp="1"/>
          </p:cNvSpPr>
          <p:nvPr>
            <p:ph type="sldNum" sz="quarter" idx="12"/>
          </p:nvPr>
        </p:nvSpPr>
        <p:spPr/>
        <p:txBody>
          <a:bodyPr/>
          <a:lstStyle/>
          <a:p>
            <a:fld id="{977BA8E6-E826-B147-AA17-E3D76A29629C}" type="slidenum">
              <a:rPr kumimoji="1" lang="zh-CN" altLang="en-US" smtClean="0"/>
              <a:t>15</a:t>
            </a:fld>
            <a:endParaRPr kumimoji="1" lang="zh-CN" altLang="en-US" dirty="0"/>
          </a:p>
        </p:txBody>
      </p:sp>
      <p:sp>
        <p:nvSpPr>
          <p:cNvPr id="10" name="文本框 9">
            <a:extLst>
              <a:ext uri="{FF2B5EF4-FFF2-40B4-BE49-F238E27FC236}">
                <a16:creationId xmlns:a16="http://schemas.microsoft.com/office/drawing/2014/main" id="{C92139C6-D130-E44D-B93D-37360796D5BD}"/>
              </a:ext>
            </a:extLst>
          </p:cNvPr>
          <p:cNvSpPr txBox="1"/>
          <p:nvPr/>
        </p:nvSpPr>
        <p:spPr>
          <a:xfrm>
            <a:off x="5405940" y="5913826"/>
            <a:ext cx="2614594" cy="369332"/>
          </a:xfrm>
          <a:prstGeom prst="rect">
            <a:avLst/>
          </a:prstGeom>
          <a:noFill/>
        </p:spPr>
        <p:txBody>
          <a:bodyPr wrap="square">
            <a:spAutoFit/>
          </a:bodyPr>
          <a:lstStyle/>
          <a:p>
            <a:r>
              <a:rPr lang="en-US" altLang="zh-CN" dirty="0" err="1">
                <a:solidFill>
                  <a:srgbClr val="C00000"/>
                </a:solidFill>
              </a:rPr>
              <a:t>Cambricon</a:t>
            </a:r>
            <a:r>
              <a:rPr lang="en-US" altLang="zh-CN" dirty="0">
                <a:solidFill>
                  <a:srgbClr val="C00000"/>
                </a:solidFill>
              </a:rPr>
              <a:t> AI accelerators</a:t>
            </a:r>
            <a:endParaRPr lang="zh-CN" altLang="en-US" dirty="0">
              <a:solidFill>
                <a:srgbClr val="C00000"/>
              </a:solidFill>
            </a:endParaRPr>
          </a:p>
        </p:txBody>
      </p:sp>
      <p:pic>
        <p:nvPicPr>
          <p:cNvPr id="11" name="Picture 3" descr="寒武纪冲刺AI芯片第一股：3年已亏16亿，还会继续亏下去_详细解读_最新资讯_热点事件_36氪">
            <a:extLst>
              <a:ext uri="{FF2B5EF4-FFF2-40B4-BE49-F238E27FC236}">
                <a16:creationId xmlns:a16="http://schemas.microsoft.com/office/drawing/2014/main" id="{8C9F55DF-A6D9-1B4D-8C19-E8FDF9A506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21" r="13532"/>
          <a:stretch/>
        </p:blipFill>
        <p:spPr bwMode="auto">
          <a:xfrm>
            <a:off x="4964466" y="3726940"/>
            <a:ext cx="2809488" cy="21205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Google's Tensor Processing Unit board">
            <a:extLst>
              <a:ext uri="{FF2B5EF4-FFF2-40B4-BE49-F238E27FC236}">
                <a16:creationId xmlns:a16="http://schemas.microsoft.com/office/drawing/2014/main" id="{87973612-FF81-474D-8303-52159CCF6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86" y="3653219"/>
            <a:ext cx="3652364" cy="2268000"/>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C409598F-8E76-1A45-B892-42962821F603}"/>
              </a:ext>
            </a:extLst>
          </p:cNvPr>
          <p:cNvSpPr txBox="1"/>
          <p:nvPr/>
        </p:nvSpPr>
        <p:spPr>
          <a:xfrm>
            <a:off x="1929829" y="5921219"/>
            <a:ext cx="1450077" cy="369332"/>
          </a:xfrm>
          <a:prstGeom prst="rect">
            <a:avLst/>
          </a:prstGeom>
          <a:noFill/>
        </p:spPr>
        <p:txBody>
          <a:bodyPr wrap="none" rtlCol="0">
            <a:spAutoFit/>
          </a:bodyPr>
          <a:lstStyle/>
          <a:p>
            <a:r>
              <a:rPr kumimoji="1" lang="en-US" altLang="zh-CN" dirty="0">
                <a:solidFill>
                  <a:srgbClr val="C00000"/>
                </a:solidFill>
              </a:rPr>
              <a:t>Google</a:t>
            </a:r>
            <a:r>
              <a:rPr kumimoji="1" lang="zh-CN" altLang="en-US" dirty="0">
                <a:solidFill>
                  <a:srgbClr val="C00000"/>
                </a:solidFill>
              </a:rPr>
              <a:t> </a:t>
            </a:r>
            <a:r>
              <a:rPr kumimoji="1" lang="en-US" altLang="zh-CN" dirty="0">
                <a:solidFill>
                  <a:srgbClr val="C00000"/>
                </a:solidFill>
              </a:rPr>
              <a:t>TPU</a:t>
            </a:r>
            <a:endParaRPr kumimoji="1" lang="zh-CN" altLang="en-US" dirty="0">
              <a:solidFill>
                <a:srgbClr val="C00000"/>
              </a:solidFill>
            </a:endParaRPr>
          </a:p>
        </p:txBody>
      </p:sp>
      <p:pic>
        <p:nvPicPr>
          <p:cNvPr id="1026" name="Picture 2" descr="GeForce 10 Series Graphics Cards">
            <a:extLst>
              <a:ext uri="{FF2B5EF4-FFF2-40B4-BE49-F238E27FC236}">
                <a16:creationId xmlns:a16="http://schemas.microsoft.com/office/drawing/2014/main" id="{E6AB2DDA-EC0F-764B-8570-F768CFD409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18" t="10565" r="4713" b="18007"/>
          <a:stretch/>
        </p:blipFill>
        <p:spPr bwMode="auto">
          <a:xfrm>
            <a:off x="836535" y="1488218"/>
            <a:ext cx="3652364" cy="1497423"/>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5D6CCBE6-B0D6-6A40-A368-5B3263C3EC1A}"/>
              </a:ext>
            </a:extLst>
          </p:cNvPr>
          <p:cNvSpPr txBox="1"/>
          <p:nvPr/>
        </p:nvSpPr>
        <p:spPr>
          <a:xfrm>
            <a:off x="1717546" y="3214353"/>
            <a:ext cx="1241045" cy="369332"/>
          </a:xfrm>
          <a:prstGeom prst="rect">
            <a:avLst/>
          </a:prstGeom>
          <a:noFill/>
        </p:spPr>
        <p:txBody>
          <a:bodyPr wrap="none" rtlCol="0">
            <a:spAutoFit/>
          </a:bodyPr>
          <a:lstStyle/>
          <a:p>
            <a:r>
              <a:rPr kumimoji="1" lang="en-US" altLang="zh-CN" dirty="0">
                <a:solidFill>
                  <a:srgbClr val="C00000"/>
                </a:solidFill>
              </a:rPr>
              <a:t>Nvidia</a:t>
            </a:r>
            <a:r>
              <a:rPr kumimoji="1" lang="zh-CN" altLang="en-US" dirty="0">
                <a:solidFill>
                  <a:srgbClr val="C00000"/>
                </a:solidFill>
              </a:rPr>
              <a:t> </a:t>
            </a:r>
            <a:r>
              <a:rPr kumimoji="1" lang="en-US" altLang="zh-CN" dirty="0">
                <a:solidFill>
                  <a:srgbClr val="C00000"/>
                </a:solidFill>
              </a:rPr>
              <a:t>GPU</a:t>
            </a:r>
            <a:endParaRPr kumimoji="1" lang="zh-CN" altLang="en-US" dirty="0">
              <a:solidFill>
                <a:srgbClr val="C00000"/>
              </a:solidFill>
            </a:endParaRPr>
          </a:p>
        </p:txBody>
      </p:sp>
      <p:pic>
        <p:nvPicPr>
          <p:cNvPr id="6146" name="Picture 2" descr="Image result for xeon">
            <a:extLst>
              <a:ext uri="{FF2B5EF4-FFF2-40B4-BE49-F238E27FC236}">
                <a16:creationId xmlns:a16="http://schemas.microsoft.com/office/drawing/2014/main" id="{AB20D27B-4C6B-99EA-6967-1324E7E781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1668" y="1245925"/>
            <a:ext cx="2263064" cy="176175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8278EED-6595-5695-7474-B73C9DA390A2}"/>
              </a:ext>
            </a:extLst>
          </p:cNvPr>
          <p:cNvSpPr txBox="1"/>
          <p:nvPr/>
        </p:nvSpPr>
        <p:spPr>
          <a:xfrm>
            <a:off x="6139815" y="3214353"/>
            <a:ext cx="591829" cy="369332"/>
          </a:xfrm>
          <a:prstGeom prst="rect">
            <a:avLst/>
          </a:prstGeom>
          <a:noFill/>
        </p:spPr>
        <p:txBody>
          <a:bodyPr wrap="none" rtlCol="0">
            <a:spAutoFit/>
          </a:bodyPr>
          <a:lstStyle/>
          <a:p>
            <a:r>
              <a:rPr kumimoji="1" lang="en-US" altLang="zh-CN" dirty="0">
                <a:solidFill>
                  <a:srgbClr val="C00000"/>
                </a:solidFill>
              </a:rPr>
              <a:t>X86 </a:t>
            </a:r>
            <a:endParaRPr kumimoji="1" lang="zh-CN" altLang="en-US" dirty="0">
              <a:solidFill>
                <a:srgbClr val="C00000"/>
              </a:solidFill>
            </a:endParaRPr>
          </a:p>
        </p:txBody>
      </p:sp>
    </p:spTree>
    <p:extLst>
      <p:ext uri="{BB962C8B-B14F-4D97-AF65-F5344CB8AC3E}">
        <p14:creationId xmlns:p14="http://schemas.microsoft.com/office/powerpoint/2010/main" val="2907054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3EF12-9CF3-C8F2-D4DA-DBF37EC49479}"/>
              </a:ext>
            </a:extLst>
          </p:cNvPr>
          <p:cNvSpPr>
            <a:spLocks noGrp="1"/>
          </p:cNvSpPr>
          <p:nvPr>
            <p:ph type="title"/>
          </p:nvPr>
        </p:nvSpPr>
        <p:spPr/>
        <p:txBody>
          <a:bodyPr/>
          <a:lstStyle/>
          <a:p>
            <a:r>
              <a:rPr kumimoji="1" lang="en-US" altLang="zh-CN" dirty="0"/>
              <a:t>GPU</a:t>
            </a:r>
            <a:endParaRPr kumimoji="1" lang="zh-CN" altLang="en-US" dirty="0"/>
          </a:p>
        </p:txBody>
      </p:sp>
      <p:sp>
        <p:nvSpPr>
          <p:cNvPr id="3" name="内容占位符 2">
            <a:extLst>
              <a:ext uri="{FF2B5EF4-FFF2-40B4-BE49-F238E27FC236}">
                <a16:creationId xmlns:a16="http://schemas.microsoft.com/office/drawing/2014/main" id="{886C3F8E-1121-3990-F05E-09AB0174DBAA}"/>
              </a:ext>
            </a:extLst>
          </p:cNvPr>
          <p:cNvSpPr>
            <a:spLocks noGrp="1"/>
          </p:cNvSpPr>
          <p:nvPr>
            <p:ph idx="1"/>
          </p:nvPr>
        </p:nvSpPr>
        <p:spPr>
          <a:xfrm>
            <a:off x="457200" y="1340768"/>
            <a:ext cx="8412936" cy="4525963"/>
          </a:xfrm>
        </p:spPr>
        <p:txBody>
          <a:bodyPr/>
          <a:lstStyle/>
          <a:p>
            <a:r>
              <a:rPr kumimoji="1" lang="en-US" altLang="zh-CN" dirty="0"/>
              <a:t>Massively parallel threads</a:t>
            </a:r>
          </a:p>
          <a:p>
            <a:r>
              <a:rPr kumimoji="1" lang="en-US" altLang="zh-CN" dirty="0"/>
              <a:t>Register/Shared memory, global memory</a:t>
            </a:r>
          </a:p>
          <a:p>
            <a:r>
              <a:rPr kumimoji="1" lang="en-US" altLang="zh-CN" dirty="0"/>
              <a:t>CUDA provides general programming interfaces</a:t>
            </a:r>
            <a:endParaRPr kumimoji="1" lang="zh-CN" altLang="en-US" dirty="0"/>
          </a:p>
        </p:txBody>
      </p:sp>
      <p:sp>
        <p:nvSpPr>
          <p:cNvPr id="4" name="灯片编号占位符 3">
            <a:extLst>
              <a:ext uri="{FF2B5EF4-FFF2-40B4-BE49-F238E27FC236}">
                <a16:creationId xmlns:a16="http://schemas.microsoft.com/office/drawing/2014/main" id="{A034BB2D-6042-9229-3ED9-3F872951D81C}"/>
              </a:ext>
            </a:extLst>
          </p:cNvPr>
          <p:cNvSpPr>
            <a:spLocks noGrp="1"/>
          </p:cNvSpPr>
          <p:nvPr>
            <p:ph type="sldNum" sz="quarter" idx="12"/>
          </p:nvPr>
        </p:nvSpPr>
        <p:spPr/>
        <p:txBody>
          <a:bodyPr/>
          <a:lstStyle/>
          <a:p>
            <a:fld id="{0C913308-F349-4B6D-A68A-DD1791B4A57B}" type="slidenum">
              <a:rPr lang="zh-CN" altLang="en-US" smtClean="0"/>
              <a:t>16</a:t>
            </a:fld>
            <a:endParaRPr lang="zh-CN" altLang="en-US"/>
          </a:p>
        </p:txBody>
      </p:sp>
      <p:pic>
        <p:nvPicPr>
          <p:cNvPr id="5" name="图片 4">
            <a:extLst>
              <a:ext uri="{FF2B5EF4-FFF2-40B4-BE49-F238E27FC236}">
                <a16:creationId xmlns:a16="http://schemas.microsoft.com/office/drawing/2014/main" id="{B564B003-CC1C-3FE8-3A40-4E1E70A8058D}"/>
              </a:ext>
            </a:extLst>
          </p:cNvPr>
          <p:cNvPicPr>
            <a:picLocks noChangeAspect="1"/>
          </p:cNvPicPr>
          <p:nvPr/>
        </p:nvPicPr>
        <p:blipFill>
          <a:blip r:embed="rId2"/>
          <a:stretch>
            <a:fillRect/>
          </a:stretch>
        </p:blipFill>
        <p:spPr>
          <a:xfrm>
            <a:off x="4320236" y="3165046"/>
            <a:ext cx="4860346" cy="3689505"/>
          </a:xfrm>
          <a:prstGeom prst="rect">
            <a:avLst/>
          </a:prstGeom>
        </p:spPr>
      </p:pic>
      <p:pic>
        <p:nvPicPr>
          <p:cNvPr id="6" name="图片 5" descr="屏幕快照 2016-06-07 上午10.22.53.png">
            <a:extLst>
              <a:ext uri="{FF2B5EF4-FFF2-40B4-BE49-F238E27FC236}">
                <a16:creationId xmlns:a16="http://schemas.microsoft.com/office/drawing/2014/main" id="{0F740EC1-2402-6BF2-96FF-85B48B2157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13" y="3692953"/>
            <a:ext cx="4540154" cy="2663397"/>
          </a:xfrm>
          <a:prstGeom prst="rect">
            <a:avLst/>
          </a:prstGeom>
        </p:spPr>
      </p:pic>
    </p:spTree>
    <p:extLst>
      <p:ext uri="{BB962C8B-B14F-4D97-AF65-F5344CB8AC3E}">
        <p14:creationId xmlns:p14="http://schemas.microsoft.com/office/powerpoint/2010/main" val="3429988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1C4762-EBF1-6E9B-00D5-D66686B37253}"/>
              </a:ext>
            </a:extLst>
          </p:cNvPr>
          <p:cNvSpPr>
            <a:spLocks noGrp="1"/>
          </p:cNvSpPr>
          <p:nvPr>
            <p:ph type="title"/>
          </p:nvPr>
        </p:nvSpPr>
        <p:spPr/>
        <p:txBody>
          <a:bodyPr/>
          <a:lstStyle/>
          <a:p>
            <a:r>
              <a:rPr kumimoji="1" lang="en-US" altLang="zh-CN" dirty="0" err="1"/>
              <a:t>Diannao</a:t>
            </a:r>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94EF91BE-125D-E519-92B4-ACAA34183AD9}"/>
              </a:ext>
            </a:extLst>
          </p:cNvPr>
          <p:cNvSpPr>
            <a:spLocks noGrp="1"/>
          </p:cNvSpPr>
          <p:nvPr>
            <p:ph idx="1"/>
          </p:nvPr>
        </p:nvSpPr>
        <p:spPr/>
        <p:txBody>
          <a:bodyPr/>
          <a:lstStyle/>
          <a:p>
            <a:r>
              <a:rPr kumimoji="1" lang="en-US" altLang="zh-CN" dirty="0"/>
              <a:t>NN optimized architecture</a:t>
            </a:r>
            <a:endParaRPr kumimoji="1" lang="zh-CN" altLang="en-US" dirty="0"/>
          </a:p>
        </p:txBody>
      </p:sp>
      <p:sp>
        <p:nvSpPr>
          <p:cNvPr id="4" name="灯片编号占位符 3">
            <a:extLst>
              <a:ext uri="{FF2B5EF4-FFF2-40B4-BE49-F238E27FC236}">
                <a16:creationId xmlns:a16="http://schemas.microsoft.com/office/drawing/2014/main" id="{079D8314-00BF-15AB-BE1A-D17B705D8549}"/>
              </a:ext>
            </a:extLst>
          </p:cNvPr>
          <p:cNvSpPr>
            <a:spLocks noGrp="1"/>
          </p:cNvSpPr>
          <p:nvPr>
            <p:ph type="sldNum" sz="quarter" idx="12"/>
          </p:nvPr>
        </p:nvSpPr>
        <p:spPr/>
        <p:txBody>
          <a:bodyPr/>
          <a:lstStyle/>
          <a:p>
            <a:fld id="{0C913308-F349-4B6D-A68A-DD1791B4A57B}" type="slidenum">
              <a:rPr lang="zh-CN" altLang="en-US" smtClean="0"/>
              <a:t>17</a:t>
            </a:fld>
            <a:endParaRPr lang="zh-CN" altLang="en-US"/>
          </a:p>
        </p:txBody>
      </p:sp>
      <p:sp>
        <p:nvSpPr>
          <p:cNvPr id="8" name="文本框 7">
            <a:extLst>
              <a:ext uri="{FF2B5EF4-FFF2-40B4-BE49-F238E27FC236}">
                <a16:creationId xmlns:a16="http://schemas.microsoft.com/office/drawing/2014/main" id="{5AFA2BB4-3F8F-5C76-96A3-529C1DB1B7A1}"/>
              </a:ext>
            </a:extLst>
          </p:cNvPr>
          <p:cNvSpPr txBox="1"/>
          <p:nvPr/>
        </p:nvSpPr>
        <p:spPr>
          <a:xfrm>
            <a:off x="565807" y="6063962"/>
            <a:ext cx="8604448" cy="584775"/>
          </a:xfrm>
          <a:prstGeom prst="rect">
            <a:avLst/>
          </a:prstGeom>
          <a:noFill/>
        </p:spPr>
        <p:txBody>
          <a:bodyPr wrap="square">
            <a:spAutoFit/>
          </a:bodyPr>
          <a:lstStyle/>
          <a:p>
            <a:r>
              <a:rPr lang="en" altLang="zh-CN" sz="1600" b="0" i="0" dirty="0">
                <a:solidFill>
                  <a:srgbClr val="222222"/>
                </a:solidFill>
                <a:effectLst/>
                <a:latin typeface="Arial" panose="020B0604020202020204" pitchFamily="34" charset="0"/>
              </a:rPr>
              <a:t>Chen, </a:t>
            </a:r>
            <a:r>
              <a:rPr lang="en" altLang="zh-CN" sz="1600" b="0" i="0" dirty="0" err="1">
                <a:solidFill>
                  <a:srgbClr val="222222"/>
                </a:solidFill>
                <a:effectLst/>
                <a:latin typeface="Arial" panose="020B0604020202020204" pitchFamily="34" charset="0"/>
              </a:rPr>
              <a:t>Yunji</a:t>
            </a:r>
            <a:r>
              <a:rPr lang="en" altLang="zh-CN" sz="1600" b="0" i="0" dirty="0">
                <a:solidFill>
                  <a:srgbClr val="222222"/>
                </a:solidFill>
                <a:effectLst/>
                <a:latin typeface="Arial" panose="020B0604020202020204" pitchFamily="34" charset="0"/>
              </a:rPr>
              <a:t>, et al. "</a:t>
            </a:r>
            <a:r>
              <a:rPr lang="en" altLang="zh-CN" sz="1600" b="0" i="0" dirty="0" err="1">
                <a:solidFill>
                  <a:srgbClr val="222222"/>
                </a:solidFill>
                <a:effectLst/>
                <a:latin typeface="Arial" panose="020B0604020202020204" pitchFamily="34" charset="0"/>
              </a:rPr>
              <a:t>DianNao</a:t>
            </a:r>
            <a:r>
              <a:rPr lang="en" altLang="zh-CN" sz="1600" b="0" i="0" dirty="0">
                <a:solidFill>
                  <a:srgbClr val="222222"/>
                </a:solidFill>
                <a:effectLst/>
                <a:latin typeface="Arial" panose="020B0604020202020204" pitchFamily="34" charset="0"/>
              </a:rPr>
              <a:t> family: energy-efficient hardware accelerators for machine learning." </a:t>
            </a:r>
            <a:r>
              <a:rPr lang="en" altLang="zh-CN" sz="1600" b="0" i="1" dirty="0">
                <a:solidFill>
                  <a:srgbClr val="222222"/>
                </a:solidFill>
                <a:effectLst/>
                <a:latin typeface="Arial" panose="020B0604020202020204" pitchFamily="34" charset="0"/>
              </a:rPr>
              <a:t>Communications of the ACM</a:t>
            </a:r>
            <a:r>
              <a:rPr lang="en" altLang="zh-CN" sz="1600" b="0" i="0" dirty="0">
                <a:solidFill>
                  <a:srgbClr val="222222"/>
                </a:solidFill>
                <a:effectLst/>
                <a:latin typeface="Arial" panose="020B0604020202020204" pitchFamily="34" charset="0"/>
              </a:rPr>
              <a:t> 59.11 (2016): 105-112.</a:t>
            </a:r>
            <a:endParaRPr lang="zh-CN" altLang="en-US" sz="1600" dirty="0"/>
          </a:p>
        </p:txBody>
      </p:sp>
      <p:pic>
        <p:nvPicPr>
          <p:cNvPr id="12" name="图片 11">
            <a:extLst>
              <a:ext uri="{FF2B5EF4-FFF2-40B4-BE49-F238E27FC236}">
                <a16:creationId xmlns:a16="http://schemas.microsoft.com/office/drawing/2014/main" id="{4D43FBEC-EC60-DC91-3C31-C7BCBE3C4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2575538"/>
            <a:ext cx="3954388" cy="2771248"/>
          </a:xfrm>
          <a:prstGeom prst="rect">
            <a:avLst/>
          </a:prstGeom>
        </p:spPr>
      </p:pic>
      <p:pic>
        <p:nvPicPr>
          <p:cNvPr id="14" name="图片 13">
            <a:extLst>
              <a:ext uri="{FF2B5EF4-FFF2-40B4-BE49-F238E27FC236}">
                <a16:creationId xmlns:a16="http://schemas.microsoft.com/office/drawing/2014/main" id="{6B5713D1-FD6B-E988-2644-B61E13E53F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65" y="2251840"/>
            <a:ext cx="4437235" cy="3289548"/>
          </a:xfrm>
          <a:prstGeom prst="rect">
            <a:avLst/>
          </a:prstGeom>
        </p:spPr>
      </p:pic>
    </p:spTree>
    <p:extLst>
      <p:ext uri="{BB962C8B-B14F-4D97-AF65-F5344CB8AC3E}">
        <p14:creationId xmlns:p14="http://schemas.microsoft.com/office/powerpoint/2010/main" val="3875688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86627-FFC3-8863-38DE-50A0637917BC}"/>
              </a:ext>
            </a:extLst>
          </p:cNvPr>
          <p:cNvSpPr>
            <a:spLocks noGrp="1"/>
          </p:cNvSpPr>
          <p:nvPr>
            <p:ph type="title"/>
          </p:nvPr>
        </p:nvSpPr>
        <p:spPr/>
        <p:txBody>
          <a:bodyPr/>
          <a:lstStyle/>
          <a:p>
            <a:r>
              <a:rPr kumimoji="1" lang="en-US" altLang="zh-CN" dirty="0"/>
              <a:t>Google TPU</a:t>
            </a:r>
            <a:endParaRPr kumimoji="1" lang="zh-CN" altLang="en-US" dirty="0"/>
          </a:p>
        </p:txBody>
      </p:sp>
      <p:sp>
        <p:nvSpPr>
          <p:cNvPr id="4" name="灯片编号占位符 3">
            <a:extLst>
              <a:ext uri="{FF2B5EF4-FFF2-40B4-BE49-F238E27FC236}">
                <a16:creationId xmlns:a16="http://schemas.microsoft.com/office/drawing/2014/main" id="{32ABF6E1-F2AA-1772-0982-0E86908A16A1}"/>
              </a:ext>
            </a:extLst>
          </p:cNvPr>
          <p:cNvSpPr>
            <a:spLocks noGrp="1"/>
          </p:cNvSpPr>
          <p:nvPr>
            <p:ph type="sldNum" sz="quarter" idx="12"/>
          </p:nvPr>
        </p:nvSpPr>
        <p:spPr/>
        <p:txBody>
          <a:bodyPr/>
          <a:lstStyle/>
          <a:p>
            <a:fld id="{0C913308-F349-4B6D-A68A-DD1791B4A57B}" type="slidenum">
              <a:rPr lang="zh-CN" altLang="en-US" smtClean="0"/>
              <a:t>18</a:t>
            </a:fld>
            <a:endParaRPr lang="zh-CN" altLang="en-US"/>
          </a:p>
        </p:txBody>
      </p:sp>
      <p:pic>
        <p:nvPicPr>
          <p:cNvPr id="7170" name="Picture 2" descr="See the source image">
            <a:extLst>
              <a:ext uri="{FF2B5EF4-FFF2-40B4-BE49-F238E27FC236}">
                <a16:creationId xmlns:a16="http://schemas.microsoft.com/office/drawing/2014/main" id="{94A3C9C0-6338-8A52-B519-38080589C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991" y="3603749"/>
            <a:ext cx="8604448" cy="3232643"/>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a:extLst>
              <a:ext uri="{FF2B5EF4-FFF2-40B4-BE49-F238E27FC236}">
                <a16:creationId xmlns:a16="http://schemas.microsoft.com/office/drawing/2014/main" id="{B1C7EB6F-061B-DF8E-3280-4CD85155BC42}"/>
              </a:ext>
            </a:extLst>
          </p:cNvPr>
          <p:cNvSpPr>
            <a:spLocks noGrp="1"/>
          </p:cNvSpPr>
          <p:nvPr>
            <p:ph idx="1"/>
          </p:nvPr>
        </p:nvSpPr>
        <p:spPr>
          <a:xfrm>
            <a:off x="457200" y="1340768"/>
            <a:ext cx="8229600" cy="4525963"/>
          </a:xfrm>
        </p:spPr>
        <p:txBody>
          <a:bodyPr/>
          <a:lstStyle/>
          <a:p>
            <a:r>
              <a:rPr kumimoji="1" lang="en-US" altLang="zh-CN" dirty="0"/>
              <a:t>Dataflow architecture</a:t>
            </a:r>
          </a:p>
          <a:p>
            <a:pPr lvl="1"/>
            <a:r>
              <a:rPr kumimoji="1" lang="en-US" altLang="zh-CN" dirty="0"/>
              <a:t>Matrix Units</a:t>
            </a:r>
          </a:p>
          <a:p>
            <a:pPr lvl="1"/>
            <a:r>
              <a:rPr kumimoji="1" lang="en-US" altLang="zh-CN" dirty="0"/>
              <a:t>Weight FIFO for machine learning</a:t>
            </a:r>
          </a:p>
          <a:p>
            <a:pPr lvl="1"/>
            <a:r>
              <a:rPr kumimoji="1" lang="en-US" altLang="zh-CN" dirty="0"/>
              <a:t>Programming with </a:t>
            </a:r>
            <a:r>
              <a:rPr kumimoji="1" lang="en-US" altLang="zh-CN" dirty="0" err="1"/>
              <a:t>Tensorflow</a:t>
            </a:r>
            <a:endParaRPr kumimoji="1" lang="zh-CN" altLang="en-US" dirty="0"/>
          </a:p>
        </p:txBody>
      </p:sp>
    </p:spTree>
    <p:extLst>
      <p:ext uri="{BB962C8B-B14F-4D97-AF65-F5344CB8AC3E}">
        <p14:creationId xmlns:p14="http://schemas.microsoft.com/office/powerpoint/2010/main" val="3900789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60AB04-932E-EF6F-3F00-153202E88C36}"/>
              </a:ext>
            </a:extLst>
          </p:cNvPr>
          <p:cNvSpPr>
            <a:spLocks noGrp="1"/>
          </p:cNvSpPr>
          <p:nvPr>
            <p:ph type="title"/>
          </p:nvPr>
        </p:nvSpPr>
        <p:spPr/>
        <p:txBody>
          <a:bodyPr/>
          <a:lstStyle/>
          <a:p>
            <a:r>
              <a:rPr kumimoji="1" lang="en-US" altLang="zh-CN" dirty="0"/>
              <a:t>Huawei Davinci</a:t>
            </a:r>
            <a:endParaRPr kumimoji="1" lang="zh-CN" altLang="en-US" dirty="0"/>
          </a:p>
        </p:txBody>
      </p:sp>
      <p:pic>
        <p:nvPicPr>
          <p:cNvPr id="6" name="内容占位符 5">
            <a:extLst>
              <a:ext uri="{FF2B5EF4-FFF2-40B4-BE49-F238E27FC236}">
                <a16:creationId xmlns:a16="http://schemas.microsoft.com/office/drawing/2014/main" id="{A1AEF76F-AE55-68CF-5650-AE3444012F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48587"/>
            <a:ext cx="8229600" cy="4372888"/>
          </a:xfrm>
        </p:spPr>
      </p:pic>
      <p:sp>
        <p:nvSpPr>
          <p:cNvPr id="4" name="灯片编号占位符 3">
            <a:extLst>
              <a:ext uri="{FF2B5EF4-FFF2-40B4-BE49-F238E27FC236}">
                <a16:creationId xmlns:a16="http://schemas.microsoft.com/office/drawing/2014/main" id="{77147881-3E96-4B72-E820-1B908207BD28}"/>
              </a:ext>
            </a:extLst>
          </p:cNvPr>
          <p:cNvSpPr>
            <a:spLocks noGrp="1"/>
          </p:cNvSpPr>
          <p:nvPr>
            <p:ph type="sldNum" sz="quarter" idx="12"/>
          </p:nvPr>
        </p:nvSpPr>
        <p:spPr/>
        <p:txBody>
          <a:bodyPr/>
          <a:lstStyle/>
          <a:p>
            <a:fld id="{0C913308-F349-4B6D-A68A-DD1791B4A57B}" type="slidenum">
              <a:rPr lang="zh-CN" altLang="en-US" smtClean="0"/>
              <a:t>19</a:t>
            </a:fld>
            <a:endParaRPr lang="zh-CN" altLang="en-US"/>
          </a:p>
        </p:txBody>
      </p:sp>
      <p:sp>
        <p:nvSpPr>
          <p:cNvPr id="7" name="内容占位符 2">
            <a:extLst>
              <a:ext uri="{FF2B5EF4-FFF2-40B4-BE49-F238E27FC236}">
                <a16:creationId xmlns:a16="http://schemas.microsoft.com/office/drawing/2014/main" id="{7B418FE3-DC2E-CE2C-6DD8-3BBF315DBF5A}"/>
              </a:ext>
            </a:extLst>
          </p:cNvPr>
          <p:cNvSpPr txBox="1">
            <a:spLocks/>
          </p:cNvSpPr>
          <p:nvPr/>
        </p:nvSpPr>
        <p:spPr>
          <a:xfrm>
            <a:off x="424939" y="126876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dirty="0"/>
              <a:t>Dataflow architecture</a:t>
            </a:r>
          </a:p>
          <a:p>
            <a:pPr lvl="1"/>
            <a:r>
              <a:rPr kumimoji="1" lang="en-US" altLang="zh-CN" dirty="0"/>
              <a:t>Cube Units</a:t>
            </a:r>
            <a:endParaRPr kumimoji="1" lang="zh-CN" altLang="en-US" dirty="0"/>
          </a:p>
        </p:txBody>
      </p:sp>
    </p:spTree>
    <p:extLst>
      <p:ext uri="{BB962C8B-B14F-4D97-AF65-F5344CB8AC3E}">
        <p14:creationId xmlns:p14="http://schemas.microsoft.com/office/powerpoint/2010/main" val="881664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81741A4-E573-530C-FD3D-3DA97A69373E}"/>
              </a:ext>
            </a:extLst>
          </p:cNvPr>
          <p:cNvSpPr>
            <a:spLocks noGrp="1"/>
          </p:cNvSpPr>
          <p:nvPr>
            <p:ph type="ctrTitle"/>
          </p:nvPr>
        </p:nvSpPr>
        <p:spPr/>
        <p:txBody>
          <a:bodyPr/>
          <a:lstStyle/>
          <a:p>
            <a:r>
              <a:rPr lang="en-US" altLang="zh-CN" dirty="0"/>
              <a:t>Machine Learning Systems Overview</a:t>
            </a:r>
            <a:endParaRPr lang="zh-CN" altLang="en-US" dirty="0"/>
          </a:p>
        </p:txBody>
      </p:sp>
      <p:sp>
        <p:nvSpPr>
          <p:cNvPr id="6" name="副标题 5">
            <a:extLst>
              <a:ext uri="{FF2B5EF4-FFF2-40B4-BE49-F238E27FC236}">
                <a16:creationId xmlns:a16="http://schemas.microsoft.com/office/drawing/2014/main" id="{3F2759A7-06CF-70E9-67EC-DBB194F9A533}"/>
              </a:ext>
            </a:extLst>
          </p:cNvPr>
          <p:cNvSpPr>
            <a:spLocks noGrp="1"/>
          </p:cNvSpPr>
          <p:nvPr>
            <p:ph type="subTitle" idx="1"/>
          </p:nvPr>
        </p:nvSpPr>
        <p:spPr/>
        <p:txBody>
          <a:bodyPr/>
          <a:lstStyle/>
          <a:p>
            <a:endParaRPr lang="zh-CN" altLang="en-US"/>
          </a:p>
        </p:txBody>
      </p:sp>
      <p:sp>
        <p:nvSpPr>
          <p:cNvPr id="4" name="灯片编号占位符 3">
            <a:extLst>
              <a:ext uri="{FF2B5EF4-FFF2-40B4-BE49-F238E27FC236}">
                <a16:creationId xmlns:a16="http://schemas.microsoft.com/office/drawing/2014/main" id="{0C542C29-D7BD-801F-4F70-69AFFB962BF9}"/>
              </a:ext>
            </a:extLst>
          </p:cNvPr>
          <p:cNvSpPr>
            <a:spLocks noGrp="1"/>
          </p:cNvSpPr>
          <p:nvPr>
            <p:ph type="sldNum" sz="quarter" idx="12"/>
          </p:nvPr>
        </p:nvSpPr>
        <p:spPr/>
        <p:txBody>
          <a:bodyPr/>
          <a:lstStyle/>
          <a:p>
            <a:fld id="{0C913308-F349-4B6D-A68A-DD1791B4A57B}" type="slidenum">
              <a:rPr lang="zh-CN" altLang="en-US" smtClean="0"/>
              <a:t>2</a:t>
            </a:fld>
            <a:endParaRPr lang="zh-CN" altLang="en-US"/>
          </a:p>
        </p:txBody>
      </p:sp>
    </p:spTree>
    <p:extLst>
      <p:ext uri="{BB962C8B-B14F-4D97-AF65-F5344CB8AC3E}">
        <p14:creationId xmlns:p14="http://schemas.microsoft.com/office/powerpoint/2010/main" val="1528539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8FE9D-5FA5-548D-058A-321F49655BF3}"/>
              </a:ext>
            </a:extLst>
          </p:cNvPr>
          <p:cNvSpPr>
            <a:spLocks noGrp="1"/>
          </p:cNvSpPr>
          <p:nvPr>
            <p:ph type="title"/>
          </p:nvPr>
        </p:nvSpPr>
        <p:spPr/>
        <p:txBody>
          <a:bodyPr/>
          <a:lstStyle/>
          <a:p>
            <a:r>
              <a:rPr kumimoji="1" lang="en-US" altLang="zh-CN" dirty="0"/>
              <a:t>Machine Learning Systems</a:t>
            </a:r>
            <a:endParaRPr kumimoji="1" lang="zh-CN" altLang="en-US" dirty="0"/>
          </a:p>
        </p:txBody>
      </p:sp>
      <p:sp>
        <p:nvSpPr>
          <p:cNvPr id="4" name="灯片编号占位符 3">
            <a:extLst>
              <a:ext uri="{FF2B5EF4-FFF2-40B4-BE49-F238E27FC236}">
                <a16:creationId xmlns:a16="http://schemas.microsoft.com/office/drawing/2014/main" id="{4CE2A521-678B-C57B-1A39-D34EB9248522}"/>
              </a:ext>
            </a:extLst>
          </p:cNvPr>
          <p:cNvSpPr>
            <a:spLocks noGrp="1"/>
          </p:cNvSpPr>
          <p:nvPr>
            <p:ph type="sldNum" sz="quarter" idx="12"/>
          </p:nvPr>
        </p:nvSpPr>
        <p:spPr>
          <a:xfrm>
            <a:off x="6375288" y="6370957"/>
            <a:ext cx="2133600" cy="365125"/>
          </a:xfrm>
        </p:spPr>
        <p:txBody>
          <a:bodyPr/>
          <a:lstStyle/>
          <a:p>
            <a:fld id="{0C913308-F349-4B6D-A68A-DD1791B4A57B}" type="slidenum">
              <a:rPr lang="zh-CN" altLang="en-US" smtClean="0"/>
              <a:t>20</a:t>
            </a:fld>
            <a:endParaRPr lang="zh-CN" altLang="en-US"/>
          </a:p>
        </p:txBody>
      </p:sp>
      <p:sp>
        <p:nvSpPr>
          <p:cNvPr id="3" name="内容占位符 2">
            <a:extLst>
              <a:ext uri="{FF2B5EF4-FFF2-40B4-BE49-F238E27FC236}">
                <a16:creationId xmlns:a16="http://schemas.microsoft.com/office/drawing/2014/main" id="{EB5014B2-F011-0FD7-3886-C405966086DE}"/>
              </a:ext>
            </a:extLst>
          </p:cNvPr>
          <p:cNvSpPr>
            <a:spLocks noGrp="1"/>
          </p:cNvSpPr>
          <p:nvPr>
            <p:ph idx="1"/>
          </p:nvPr>
        </p:nvSpPr>
        <p:spPr>
          <a:xfrm>
            <a:off x="457200" y="1340768"/>
            <a:ext cx="8412936" cy="4525963"/>
          </a:xfrm>
        </p:spPr>
        <p:txBody>
          <a:bodyPr/>
          <a:lstStyle/>
          <a:p>
            <a:r>
              <a:rPr kumimoji="1" lang="en-US" altLang="zh-CN" dirty="0"/>
              <a:t>Compile the program to flowgraph and optimize it</a:t>
            </a:r>
          </a:p>
          <a:p>
            <a:r>
              <a:rPr kumimoji="1" lang="en-US" altLang="zh-CN" dirty="0"/>
              <a:t>Support libraries for new hardware</a:t>
            </a:r>
          </a:p>
          <a:p>
            <a:pPr lvl="1"/>
            <a:r>
              <a:rPr kumimoji="1" lang="en-US" altLang="zh-CN" dirty="0"/>
              <a:t>Thousands of operators which are not affordable to be implemented manually</a:t>
            </a:r>
          </a:p>
        </p:txBody>
      </p:sp>
      <p:sp>
        <p:nvSpPr>
          <p:cNvPr id="52" name="右箭头 254">
            <a:extLst>
              <a:ext uri="{FF2B5EF4-FFF2-40B4-BE49-F238E27FC236}">
                <a16:creationId xmlns:a16="http://schemas.microsoft.com/office/drawing/2014/main" id="{9F29FD4B-7E18-038B-9613-EDF681B844D7}"/>
              </a:ext>
            </a:extLst>
          </p:cNvPr>
          <p:cNvSpPr/>
          <p:nvPr/>
        </p:nvSpPr>
        <p:spPr bwMode="auto">
          <a:xfrm>
            <a:off x="3117415" y="4717335"/>
            <a:ext cx="335175" cy="360040"/>
          </a:xfrm>
          <a:prstGeom prst="rightArrow">
            <a:avLst/>
          </a:prstGeom>
          <a:solidFill>
            <a:srgbClr val="611575"/>
          </a:solidFill>
          <a:ln w="9525" cap="flat" cmpd="sng" algn="ctr">
            <a:solidFill>
              <a:srgbClr val="61157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kumimoji="1" lang="zh-CN" altLang="en-US" sz="2400">
              <a:solidFill>
                <a:prstClr val="black"/>
              </a:solidFill>
              <a:latin typeface="Times New Roman" pitchFamily="18" charset="0"/>
              <a:ea typeface="宋体" pitchFamily="2" charset="-122"/>
            </a:endParaRPr>
          </a:p>
        </p:txBody>
      </p:sp>
      <p:grpSp>
        <p:nvGrpSpPr>
          <p:cNvPr id="53" name="组合 52">
            <a:extLst>
              <a:ext uri="{FF2B5EF4-FFF2-40B4-BE49-F238E27FC236}">
                <a16:creationId xmlns:a16="http://schemas.microsoft.com/office/drawing/2014/main" id="{95D6DB59-AE56-854B-4DB6-826A36B5E08F}"/>
              </a:ext>
            </a:extLst>
          </p:cNvPr>
          <p:cNvGrpSpPr/>
          <p:nvPr/>
        </p:nvGrpSpPr>
        <p:grpSpPr>
          <a:xfrm>
            <a:off x="3117415" y="3957610"/>
            <a:ext cx="2133601" cy="2813434"/>
            <a:chOff x="5857284" y="3698545"/>
            <a:chExt cx="2133601" cy="2813434"/>
          </a:xfrm>
        </p:grpSpPr>
        <p:sp>
          <p:nvSpPr>
            <p:cNvPr id="54" name="文本框 10">
              <a:extLst>
                <a:ext uri="{FF2B5EF4-FFF2-40B4-BE49-F238E27FC236}">
                  <a16:creationId xmlns:a16="http://schemas.microsoft.com/office/drawing/2014/main" id="{49A060D7-8EC7-52B5-59DE-E9AAC3D09DD4}"/>
                </a:ext>
              </a:extLst>
            </p:cNvPr>
            <p:cNvSpPr txBox="1"/>
            <p:nvPr/>
          </p:nvSpPr>
          <p:spPr>
            <a:xfrm>
              <a:off x="5857284" y="5730034"/>
              <a:ext cx="2133601" cy="78194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fontAlgn="base">
                <a:lnSpc>
                  <a:spcPct val="120000"/>
                </a:lnSpc>
                <a:spcBef>
                  <a:spcPct val="0"/>
                </a:spcBef>
                <a:spcAft>
                  <a:spcPct val="0"/>
                </a:spcAft>
                <a:defRPr/>
              </a:pPr>
              <a:r>
                <a:rPr kumimoji="1" lang="en-US" altLang="zh-CN" sz="2000" dirty="0">
                  <a:solidFill>
                    <a:prstClr val="black"/>
                  </a:solidFill>
                  <a:latin typeface="SimHei" panose="02010609060101010101" pitchFamily="49" charset="-122"/>
                  <a:ea typeface="SimHei" panose="02010609060101010101" pitchFamily="49" charset="-122"/>
                </a:rPr>
                <a:t>Graph Opt.</a:t>
              </a:r>
            </a:p>
            <a:p>
              <a:pPr algn="ctr" fontAlgn="base">
                <a:lnSpc>
                  <a:spcPct val="120000"/>
                </a:lnSpc>
                <a:spcBef>
                  <a:spcPct val="0"/>
                </a:spcBef>
                <a:spcAft>
                  <a:spcPct val="0"/>
                </a:spcAft>
                <a:defRPr/>
              </a:pPr>
              <a:r>
                <a:rPr kumimoji="1" lang="en-US" altLang="zh-CN" sz="2000" dirty="0">
                  <a:solidFill>
                    <a:prstClr val="black"/>
                  </a:solidFill>
                  <a:latin typeface="SimHei" panose="02010609060101010101" pitchFamily="49" charset="-122"/>
                  <a:ea typeface="SimHei" panose="02010609060101010101" pitchFamily="49" charset="-122"/>
                </a:rPr>
                <a:t>(Arch </a:t>
              </a:r>
              <a:r>
                <a:rPr kumimoji="1" lang="en-US" altLang="zh-CN" sz="2000" dirty="0" err="1">
                  <a:solidFill>
                    <a:prstClr val="black"/>
                  </a:solidFill>
                  <a:latin typeface="SimHei" panose="02010609060101010101" pitchFamily="49" charset="-122"/>
                  <a:ea typeface="SimHei" panose="02010609060101010101" pitchFamily="49" charset="-122"/>
                </a:rPr>
                <a:t>Indep</a:t>
              </a:r>
              <a:r>
                <a:rPr kumimoji="1" lang="en-US" altLang="zh-CN" sz="2000" dirty="0">
                  <a:solidFill>
                    <a:prstClr val="black"/>
                  </a:solidFill>
                  <a:latin typeface="SimHei" panose="02010609060101010101" pitchFamily="49" charset="-122"/>
                  <a:ea typeface="SimHei" panose="02010609060101010101" pitchFamily="49" charset="-122"/>
                </a:rPr>
                <a:t>.)</a:t>
              </a:r>
            </a:p>
          </p:txBody>
        </p:sp>
        <p:grpSp>
          <p:nvGrpSpPr>
            <p:cNvPr id="55" name="Group 16">
              <a:extLst>
                <a:ext uri="{FF2B5EF4-FFF2-40B4-BE49-F238E27FC236}">
                  <a16:creationId xmlns:a16="http://schemas.microsoft.com/office/drawing/2014/main" id="{60E8558F-C305-01EF-F4B0-FF731305923A}"/>
                </a:ext>
              </a:extLst>
            </p:cNvPr>
            <p:cNvGrpSpPr/>
            <p:nvPr/>
          </p:nvGrpSpPr>
          <p:grpSpPr>
            <a:xfrm>
              <a:off x="6194506" y="3698545"/>
              <a:ext cx="1532939" cy="1976680"/>
              <a:chOff x="6194506" y="3685728"/>
              <a:chExt cx="1532939" cy="1976680"/>
            </a:xfrm>
          </p:grpSpPr>
          <p:pic>
            <p:nvPicPr>
              <p:cNvPr id="56" name="图片 3">
                <a:extLst>
                  <a:ext uri="{FF2B5EF4-FFF2-40B4-BE49-F238E27FC236}">
                    <a16:creationId xmlns:a16="http://schemas.microsoft.com/office/drawing/2014/main" id="{57EA3CCE-FEFD-1634-9650-CFB36474648E}"/>
                  </a:ext>
                </a:extLst>
              </p:cNvPr>
              <p:cNvPicPr>
                <a:picLocks noChangeAspect="1"/>
              </p:cNvPicPr>
              <p:nvPr/>
            </p:nvPicPr>
            <p:blipFill rotWithShape="1">
              <a:blip r:embed="rId3"/>
              <a:srcRect b="10061"/>
              <a:stretch/>
            </p:blipFill>
            <p:spPr>
              <a:xfrm>
                <a:off x="6387351" y="4104657"/>
                <a:ext cx="1147249" cy="1523938"/>
              </a:xfrm>
              <a:prstGeom prst="rect">
                <a:avLst/>
              </a:prstGeom>
            </p:spPr>
          </p:pic>
          <p:sp>
            <p:nvSpPr>
              <p:cNvPr id="57" name="TextBox 65">
                <a:extLst>
                  <a:ext uri="{FF2B5EF4-FFF2-40B4-BE49-F238E27FC236}">
                    <a16:creationId xmlns:a16="http://schemas.microsoft.com/office/drawing/2014/main" id="{63E0B0F4-687C-AB9B-E880-062BAC4DD345}"/>
                  </a:ext>
                </a:extLst>
              </p:cNvPr>
              <p:cNvSpPr txBox="1"/>
              <p:nvPr/>
            </p:nvSpPr>
            <p:spPr>
              <a:xfrm>
                <a:off x="6399763" y="3711753"/>
                <a:ext cx="1122423" cy="338554"/>
              </a:xfrm>
              <a:prstGeom prst="rect">
                <a:avLst/>
              </a:prstGeom>
              <a:noFill/>
            </p:spPr>
            <p:txBody>
              <a:bodyPr wrap="none" rtlCol="0">
                <a:spAutoFit/>
              </a:bodyPr>
              <a:lstStyle/>
              <a:p>
                <a:pPr algn="ctr">
                  <a:defRPr/>
                </a:pPr>
                <a:r>
                  <a:rPr lang="en-US" altLang="zh-CN" sz="1600" b="1" dirty="0">
                    <a:solidFill>
                      <a:srgbClr val="343030"/>
                    </a:solidFill>
                    <a:latin typeface="SimHei" panose="02010609060101010101" pitchFamily="49" charset="-122"/>
                    <a:ea typeface="SimHei" panose="02010609060101010101" pitchFamily="49" charset="-122"/>
                  </a:rPr>
                  <a:t>Flowgraph</a:t>
                </a:r>
                <a:endParaRPr lang="en-US" sz="1200" b="1" dirty="0">
                  <a:solidFill>
                    <a:srgbClr val="343030"/>
                  </a:solidFill>
                  <a:latin typeface="SimHei" panose="02010609060101010101" pitchFamily="49" charset="-122"/>
                  <a:ea typeface="SimHei" panose="02010609060101010101" pitchFamily="49" charset="-122"/>
                </a:endParaRPr>
              </a:p>
            </p:txBody>
          </p:sp>
          <p:sp>
            <p:nvSpPr>
              <p:cNvPr id="58" name="矩形 27">
                <a:extLst>
                  <a:ext uri="{FF2B5EF4-FFF2-40B4-BE49-F238E27FC236}">
                    <a16:creationId xmlns:a16="http://schemas.microsoft.com/office/drawing/2014/main" id="{B4E0D908-3CFE-6FCB-D64A-DFA7A8C9F845}"/>
                  </a:ext>
                </a:extLst>
              </p:cNvPr>
              <p:cNvSpPr/>
              <p:nvPr/>
            </p:nvSpPr>
            <p:spPr bwMode="auto">
              <a:xfrm>
                <a:off x="6194506" y="3685728"/>
                <a:ext cx="1532939" cy="1976680"/>
              </a:xfrm>
              <a:prstGeom prst="rect">
                <a:avLst/>
              </a:prstGeom>
              <a:noFill/>
              <a:ln w="1905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kumimoji="1" lang="zh-CN" altLang="en-US" sz="2400">
                  <a:solidFill>
                    <a:prstClr val="black"/>
                  </a:solidFill>
                  <a:latin typeface="Times New Roman" pitchFamily="18" charset="0"/>
                  <a:ea typeface="宋体" pitchFamily="2" charset="-122"/>
                </a:endParaRPr>
              </a:p>
            </p:txBody>
          </p:sp>
        </p:grpSp>
      </p:grpSp>
      <p:sp>
        <p:nvSpPr>
          <p:cNvPr id="59" name="TextBox 65">
            <a:extLst>
              <a:ext uri="{FF2B5EF4-FFF2-40B4-BE49-F238E27FC236}">
                <a16:creationId xmlns:a16="http://schemas.microsoft.com/office/drawing/2014/main" id="{0A3E0593-0B74-6BBD-87C5-A0D436C8E80C}"/>
              </a:ext>
            </a:extLst>
          </p:cNvPr>
          <p:cNvSpPr txBox="1"/>
          <p:nvPr/>
        </p:nvSpPr>
        <p:spPr>
          <a:xfrm>
            <a:off x="7431072" y="4048955"/>
            <a:ext cx="1539204" cy="338554"/>
          </a:xfrm>
          <a:prstGeom prst="rect">
            <a:avLst/>
          </a:prstGeom>
          <a:noFill/>
        </p:spPr>
        <p:txBody>
          <a:bodyPr wrap="none" rtlCol="0">
            <a:spAutoFit/>
          </a:bodyPr>
          <a:lstStyle/>
          <a:p>
            <a:pPr>
              <a:defRPr/>
            </a:pPr>
            <a:r>
              <a:rPr lang="en-US" altLang="zh-CN" sz="1600" b="1" dirty="0">
                <a:solidFill>
                  <a:srgbClr val="343030"/>
                </a:solidFill>
                <a:latin typeface="SimHei" panose="02010609060101010101" pitchFamily="49" charset="-122"/>
                <a:ea typeface="SimHei" panose="02010609060101010101" pitchFamily="49" charset="-122"/>
              </a:rPr>
              <a:t>AI</a:t>
            </a:r>
            <a:r>
              <a:rPr lang="zh-CN" altLang="en-US" sz="1600" b="1" dirty="0">
                <a:solidFill>
                  <a:srgbClr val="343030"/>
                </a:solidFill>
                <a:latin typeface="SimHei" panose="02010609060101010101" pitchFamily="49" charset="-122"/>
                <a:ea typeface="SimHei" panose="02010609060101010101" pitchFamily="49" charset="-122"/>
              </a:rPr>
              <a:t> </a:t>
            </a:r>
            <a:r>
              <a:rPr lang="en-US" altLang="zh-CN" sz="1600" b="1" dirty="0">
                <a:solidFill>
                  <a:srgbClr val="343030"/>
                </a:solidFill>
                <a:latin typeface="SimHei" panose="02010609060101010101" pitchFamily="49" charset="-122"/>
                <a:ea typeface="SimHei" panose="02010609060101010101" pitchFamily="49" charset="-122"/>
              </a:rPr>
              <a:t>processors</a:t>
            </a:r>
            <a:endParaRPr lang="en-US" sz="1200" b="1" dirty="0">
              <a:solidFill>
                <a:srgbClr val="343030"/>
              </a:solidFill>
              <a:latin typeface="SimHei" panose="02010609060101010101" pitchFamily="49" charset="-122"/>
              <a:ea typeface="SimHei" panose="02010609060101010101" pitchFamily="49" charset="-122"/>
            </a:endParaRPr>
          </a:p>
        </p:txBody>
      </p:sp>
      <p:sp>
        <p:nvSpPr>
          <p:cNvPr id="60" name="矩形 30">
            <a:extLst>
              <a:ext uri="{FF2B5EF4-FFF2-40B4-BE49-F238E27FC236}">
                <a16:creationId xmlns:a16="http://schemas.microsoft.com/office/drawing/2014/main" id="{D9BAD755-D53A-DA43-1F34-46D2B667F542}"/>
              </a:ext>
            </a:extLst>
          </p:cNvPr>
          <p:cNvSpPr/>
          <p:nvPr/>
        </p:nvSpPr>
        <p:spPr bwMode="auto">
          <a:xfrm>
            <a:off x="7414338" y="3906829"/>
            <a:ext cx="1518579" cy="1976680"/>
          </a:xfrm>
          <a:prstGeom prst="rect">
            <a:avLst/>
          </a:prstGeom>
          <a:noFill/>
          <a:ln w="1905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kumimoji="1" lang="zh-CN" altLang="en-US" sz="2400">
              <a:solidFill>
                <a:prstClr val="black"/>
              </a:solidFill>
              <a:latin typeface="Times New Roman" pitchFamily="18" charset="0"/>
              <a:ea typeface="宋体" pitchFamily="2" charset="-122"/>
            </a:endParaRPr>
          </a:p>
        </p:txBody>
      </p:sp>
      <p:sp>
        <p:nvSpPr>
          <p:cNvPr id="61" name="TextBox 65">
            <a:extLst>
              <a:ext uri="{FF2B5EF4-FFF2-40B4-BE49-F238E27FC236}">
                <a16:creationId xmlns:a16="http://schemas.microsoft.com/office/drawing/2014/main" id="{B2A7931B-3668-2272-9D40-4F678D77CF43}"/>
              </a:ext>
            </a:extLst>
          </p:cNvPr>
          <p:cNvSpPr txBox="1"/>
          <p:nvPr/>
        </p:nvSpPr>
        <p:spPr>
          <a:xfrm>
            <a:off x="1191398" y="3978012"/>
            <a:ext cx="569387" cy="276999"/>
          </a:xfrm>
          <a:prstGeom prst="rect">
            <a:avLst/>
          </a:prstGeom>
          <a:noFill/>
        </p:spPr>
        <p:txBody>
          <a:bodyPr wrap="none" rtlCol="0">
            <a:spAutoFit/>
          </a:bodyPr>
          <a:lstStyle/>
          <a:p>
            <a:pPr>
              <a:defRPr/>
            </a:pPr>
            <a:r>
              <a:rPr lang="en-US" sz="1200" b="1" dirty="0">
                <a:solidFill>
                  <a:srgbClr val="343030"/>
                </a:solidFill>
                <a:latin typeface="SimHei" panose="02010609060101010101" pitchFamily="49" charset="-122"/>
                <a:ea typeface="SimHei" panose="02010609060101010101" pitchFamily="49" charset="-122"/>
              </a:rPr>
              <a:t> code</a:t>
            </a:r>
          </a:p>
        </p:txBody>
      </p:sp>
      <p:sp>
        <p:nvSpPr>
          <p:cNvPr id="62" name="矩形 14">
            <a:extLst>
              <a:ext uri="{FF2B5EF4-FFF2-40B4-BE49-F238E27FC236}">
                <a16:creationId xmlns:a16="http://schemas.microsoft.com/office/drawing/2014/main" id="{5331835E-60A8-D85D-DC11-B9060C346841}"/>
              </a:ext>
            </a:extLst>
          </p:cNvPr>
          <p:cNvSpPr/>
          <p:nvPr/>
        </p:nvSpPr>
        <p:spPr bwMode="auto">
          <a:xfrm>
            <a:off x="35838" y="3978012"/>
            <a:ext cx="3059700" cy="1976680"/>
          </a:xfrm>
          <a:prstGeom prst="rect">
            <a:avLst/>
          </a:prstGeom>
          <a:noFill/>
          <a:ln w="1905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kumimoji="1" lang="zh-CN" altLang="en-US" sz="2400">
              <a:solidFill>
                <a:prstClr val="black"/>
              </a:solidFill>
              <a:latin typeface="Times New Roman" pitchFamily="18" charset="0"/>
              <a:ea typeface="宋体" pitchFamily="2" charset="-122"/>
            </a:endParaRPr>
          </a:p>
        </p:txBody>
      </p:sp>
      <p:grpSp>
        <p:nvGrpSpPr>
          <p:cNvPr id="63" name="组合 5">
            <a:extLst>
              <a:ext uri="{FF2B5EF4-FFF2-40B4-BE49-F238E27FC236}">
                <a16:creationId xmlns:a16="http://schemas.microsoft.com/office/drawing/2014/main" id="{D3164431-9988-8846-17F3-0F8E6E17B333}"/>
              </a:ext>
            </a:extLst>
          </p:cNvPr>
          <p:cNvGrpSpPr/>
          <p:nvPr/>
        </p:nvGrpSpPr>
        <p:grpSpPr>
          <a:xfrm>
            <a:off x="54635" y="4302301"/>
            <a:ext cx="2989779" cy="1545756"/>
            <a:chOff x="7324236" y="1984117"/>
            <a:chExt cx="4568084" cy="2500454"/>
          </a:xfrm>
        </p:grpSpPr>
        <p:pic>
          <p:nvPicPr>
            <p:cNvPr id="64" name="Picture 131">
              <a:extLst>
                <a:ext uri="{FF2B5EF4-FFF2-40B4-BE49-F238E27FC236}">
                  <a16:creationId xmlns:a16="http://schemas.microsoft.com/office/drawing/2014/main" id="{2B9170E7-8F21-A549-BA23-C66FA0B883AD}"/>
                </a:ext>
              </a:extLst>
            </p:cNvPr>
            <p:cNvPicPr>
              <a:picLocks noChangeAspect="1"/>
            </p:cNvPicPr>
            <p:nvPr/>
          </p:nvPicPr>
          <p:blipFill rotWithShape="1">
            <a:blip r:embed="rId4"/>
            <a:srcRect t="26905" b="49871"/>
            <a:stretch/>
          </p:blipFill>
          <p:spPr>
            <a:xfrm>
              <a:off x="7324629" y="1984117"/>
              <a:ext cx="4567691" cy="800152"/>
            </a:xfrm>
            <a:prstGeom prst="rect">
              <a:avLst/>
            </a:prstGeom>
            <a:noFill/>
          </p:spPr>
        </p:pic>
        <p:pic>
          <p:nvPicPr>
            <p:cNvPr id="65" name="Picture 132">
              <a:extLst>
                <a:ext uri="{FF2B5EF4-FFF2-40B4-BE49-F238E27FC236}">
                  <a16:creationId xmlns:a16="http://schemas.microsoft.com/office/drawing/2014/main" id="{C1C14649-138C-9528-2D44-55FC436F9F26}"/>
                </a:ext>
              </a:extLst>
            </p:cNvPr>
            <p:cNvPicPr>
              <a:picLocks noChangeAspect="1"/>
            </p:cNvPicPr>
            <p:nvPr/>
          </p:nvPicPr>
          <p:blipFill rotWithShape="1">
            <a:blip r:embed="rId4"/>
            <a:srcRect t="49899" b="28860"/>
            <a:stretch/>
          </p:blipFill>
          <p:spPr>
            <a:xfrm>
              <a:off x="7324629" y="2774744"/>
              <a:ext cx="4567691" cy="731817"/>
            </a:xfrm>
            <a:prstGeom prst="rect">
              <a:avLst/>
            </a:prstGeom>
            <a:solidFill>
              <a:srgbClr val="FFC7C7">
                <a:alpha val="50000"/>
              </a:srgbClr>
            </a:solidFill>
          </p:spPr>
        </p:pic>
        <p:pic>
          <p:nvPicPr>
            <p:cNvPr id="66" name="Picture 133">
              <a:extLst>
                <a:ext uri="{FF2B5EF4-FFF2-40B4-BE49-F238E27FC236}">
                  <a16:creationId xmlns:a16="http://schemas.microsoft.com/office/drawing/2014/main" id="{B4111272-E4D8-5657-1044-6394D0CA0122}"/>
                </a:ext>
              </a:extLst>
            </p:cNvPr>
            <p:cNvPicPr>
              <a:picLocks noChangeAspect="1"/>
            </p:cNvPicPr>
            <p:nvPr/>
          </p:nvPicPr>
          <p:blipFill rotWithShape="1">
            <a:blip r:embed="rId4"/>
            <a:srcRect t="71139" b="15960"/>
            <a:stretch/>
          </p:blipFill>
          <p:spPr>
            <a:xfrm>
              <a:off x="7324627" y="3506561"/>
              <a:ext cx="4567691" cy="444480"/>
            </a:xfrm>
            <a:prstGeom prst="rect">
              <a:avLst/>
            </a:prstGeom>
            <a:solidFill>
              <a:srgbClr val="FFC7C7">
                <a:alpha val="50000"/>
              </a:srgbClr>
            </a:solidFill>
          </p:spPr>
        </p:pic>
        <p:pic>
          <p:nvPicPr>
            <p:cNvPr id="67" name="Picture 134">
              <a:extLst>
                <a:ext uri="{FF2B5EF4-FFF2-40B4-BE49-F238E27FC236}">
                  <a16:creationId xmlns:a16="http://schemas.microsoft.com/office/drawing/2014/main" id="{A014978A-5243-98CB-864A-7C881B564660}"/>
                </a:ext>
              </a:extLst>
            </p:cNvPr>
            <p:cNvPicPr>
              <a:picLocks noChangeAspect="1"/>
            </p:cNvPicPr>
            <p:nvPr/>
          </p:nvPicPr>
          <p:blipFill rotWithShape="1">
            <a:blip r:embed="rId4"/>
            <a:srcRect t="84367"/>
            <a:stretch/>
          </p:blipFill>
          <p:spPr>
            <a:xfrm>
              <a:off x="7324236" y="3945965"/>
              <a:ext cx="4567691" cy="538606"/>
            </a:xfrm>
            <a:prstGeom prst="rect">
              <a:avLst/>
            </a:prstGeom>
            <a:solidFill>
              <a:srgbClr val="FFC7C7">
                <a:alpha val="50000"/>
              </a:srgbClr>
            </a:solidFill>
          </p:spPr>
        </p:pic>
      </p:grpSp>
      <p:grpSp>
        <p:nvGrpSpPr>
          <p:cNvPr id="68" name="组合 67">
            <a:extLst>
              <a:ext uri="{FF2B5EF4-FFF2-40B4-BE49-F238E27FC236}">
                <a16:creationId xmlns:a16="http://schemas.microsoft.com/office/drawing/2014/main" id="{5BDB9F7A-7E04-8FFE-E772-C34766F8BE90}"/>
              </a:ext>
            </a:extLst>
          </p:cNvPr>
          <p:cNvGrpSpPr/>
          <p:nvPr/>
        </p:nvGrpSpPr>
        <p:grpSpPr>
          <a:xfrm>
            <a:off x="5331113" y="3939189"/>
            <a:ext cx="2021040" cy="2840459"/>
            <a:chOff x="8193554" y="3698545"/>
            <a:chExt cx="2021040" cy="2840459"/>
          </a:xfrm>
        </p:grpSpPr>
        <p:sp>
          <p:nvSpPr>
            <p:cNvPr id="69" name="文本框 32">
              <a:extLst>
                <a:ext uri="{FF2B5EF4-FFF2-40B4-BE49-F238E27FC236}">
                  <a16:creationId xmlns:a16="http://schemas.microsoft.com/office/drawing/2014/main" id="{E988AA84-B2F6-3E40-F12B-D73C9F0FD209}"/>
                </a:ext>
              </a:extLst>
            </p:cNvPr>
            <p:cNvSpPr txBox="1"/>
            <p:nvPr/>
          </p:nvSpPr>
          <p:spPr>
            <a:xfrm>
              <a:off x="8260864" y="5757059"/>
              <a:ext cx="1953730" cy="78194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fontAlgn="base">
                <a:lnSpc>
                  <a:spcPct val="120000"/>
                </a:lnSpc>
                <a:spcBef>
                  <a:spcPct val="0"/>
                </a:spcBef>
                <a:spcAft>
                  <a:spcPct val="0"/>
                </a:spcAft>
                <a:defRPr/>
              </a:pPr>
              <a:r>
                <a:rPr kumimoji="1" lang="en-US" altLang="zh-CN" sz="2000" b="0" i="0" u="none" strike="noStrike" kern="1200" cap="none" spc="0" normalizeH="0" baseline="0" noProof="0" dirty="0">
                  <a:ln>
                    <a:noFill/>
                  </a:ln>
                  <a:solidFill>
                    <a:prstClr val="black"/>
                  </a:solidFill>
                  <a:effectLst/>
                  <a:uLnTx/>
                  <a:uFillTx/>
                  <a:latin typeface="SimHei" panose="02010609060101010101" pitchFamily="49" charset="-122"/>
                  <a:ea typeface="SimHei" panose="02010609060101010101" pitchFamily="49" charset="-122"/>
                  <a:cs typeface="+mn-cs"/>
                </a:rPr>
                <a:t>Operator </a:t>
              </a:r>
              <a:r>
                <a:rPr kumimoji="1" lang="en-US" altLang="zh-CN" sz="2000" dirty="0">
                  <a:solidFill>
                    <a:prstClr val="black"/>
                  </a:solidFill>
                  <a:latin typeface="SimHei" panose="02010609060101010101" pitchFamily="49" charset="-122"/>
                  <a:ea typeface="SimHei" panose="02010609060101010101" pitchFamily="49" charset="-122"/>
                </a:rPr>
                <a:t>Opt.</a:t>
              </a:r>
            </a:p>
            <a:p>
              <a:pPr algn="ctr" fontAlgn="base">
                <a:lnSpc>
                  <a:spcPct val="120000"/>
                </a:lnSpc>
                <a:spcBef>
                  <a:spcPct val="0"/>
                </a:spcBef>
                <a:spcAft>
                  <a:spcPct val="0"/>
                </a:spcAft>
                <a:defRPr/>
              </a:pPr>
              <a:r>
                <a:rPr kumimoji="1" lang="en-US" altLang="zh-CN" sz="2000" dirty="0">
                  <a:solidFill>
                    <a:prstClr val="black"/>
                  </a:solidFill>
                  <a:latin typeface="SimHei" panose="02010609060101010101" pitchFamily="49" charset="-122"/>
                  <a:ea typeface="SimHei" panose="02010609060101010101" pitchFamily="49" charset="-122"/>
                </a:rPr>
                <a:t>(Arch Dep.)</a:t>
              </a:r>
            </a:p>
          </p:txBody>
        </p:sp>
        <p:grpSp>
          <p:nvGrpSpPr>
            <p:cNvPr id="70" name="组合 13">
              <a:extLst>
                <a:ext uri="{FF2B5EF4-FFF2-40B4-BE49-F238E27FC236}">
                  <a16:creationId xmlns:a16="http://schemas.microsoft.com/office/drawing/2014/main" id="{331FE20F-4DA0-11DA-1EB9-F595804784C9}"/>
                </a:ext>
              </a:extLst>
            </p:cNvPr>
            <p:cNvGrpSpPr/>
            <p:nvPr/>
          </p:nvGrpSpPr>
          <p:grpSpPr>
            <a:xfrm>
              <a:off x="8193554" y="3698545"/>
              <a:ext cx="1724524" cy="1976680"/>
              <a:chOff x="4211960" y="4503676"/>
              <a:chExt cx="1724524" cy="1976680"/>
            </a:xfrm>
          </p:grpSpPr>
          <p:pic>
            <p:nvPicPr>
              <p:cNvPr id="71" name="图片 11">
                <a:extLst>
                  <a:ext uri="{FF2B5EF4-FFF2-40B4-BE49-F238E27FC236}">
                    <a16:creationId xmlns:a16="http://schemas.microsoft.com/office/drawing/2014/main" id="{0994336C-98BE-FD42-74C0-0F3643AF8A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4382" y="5698163"/>
                <a:ext cx="1401253" cy="706276"/>
              </a:xfrm>
              <a:prstGeom prst="rect">
                <a:avLst/>
              </a:prstGeom>
            </p:spPr>
          </p:pic>
          <p:sp>
            <p:nvSpPr>
              <p:cNvPr id="72" name="TextBox 65">
                <a:extLst>
                  <a:ext uri="{FF2B5EF4-FFF2-40B4-BE49-F238E27FC236}">
                    <a16:creationId xmlns:a16="http://schemas.microsoft.com/office/drawing/2014/main" id="{E9BA2392-0880-AEF3-FD23-5A45D68C56AC}"/>
                  </a:ext>
                </a:extLst>
              </p:cNvPr>
              <p:cNvSpPr txBox="1"/>
              <p:nvPr/>
            </p:nvSpPr>
            <p:spPr>
              <a:xfrm>
                <a:off x="4402635" y="4541659"/>
                <a:ext cx="1434693" cy="584775"/>
              </a:xfrm>
              <a:prstGeom prst="rect">
                <a:avLst/>
              </a:prstGeom>
              <a:noFill/>
            </p:spPr>
            <p:txBody>
              <a:bodyPr wrap="square" rtlCol="0">
                <a:spAutoFit/>
              </a:bodyPr>
              <a:lstStyle/>
              <a:p>
                <a:pPr>
                  <a:defRPr/>
                </a:pPr>
                <a:r>
                  <a:rPr lang="en-US" sz="1600" b="1" dirty="0">
                    <a:solidFill>
                      <a:srgbClr val="343030"/>
                    </a:solidFill>
                    <a:latin typeface="SimHei" panose="02010609060101010101" pitchFamily="49" charset="-122"/>
                    <a:ea typeface="SimHei" panose="02010609060101010101" pitchFamily="49" charset="-122"/>
                  </a:rPr>
                  <a:t>Operator library</a:t>
                </a:r>
                <a:endParaRPr lang="en-US" sz="1200" b="1" dirty="0">
                  <a:solidFill>
                    <a:srgbClr val="343030"/>
                  </a:solidFill>
                  <a:latin typeface="SimHei" panose="02010609060101010101" pitchFamily="49" charset="-122"/>
                  <a:ea typeface="SimHei" panose="02010609060101010101" pitchFamily="49" charset="-122"/>
                </a:endParaRPr>
              </a:p>
            </p:txBody>
          </p:sp>
          <p:sp>
            <p:nvSpPr>
              <p:cNvPr id="73" name="矩形 28">
                <a:extLst>
                  <a:ext uri="{FF2B5EF4-FFF2-40B4-BE49-F238E27FC236}">
                    <a16:creationId xmlns:a16="http://schemas.microsoft.com/office/drawing/2014/main" id="{9AF812B1-B240-4D6B-7516-A8E8536BFE02}"/>
                  </a:ext>
                </a:extLst>
              </p:cNvPr>
              <p:cNvSpPr/>
              <p:nvPr/>
            </p:nvSpPr>
            <p:spPr bwMode="auto">
              <a:xfrm>
                <a:off x="4211960" y="4503676"/>
                <a:ext cx="1724524" cy="1976680"/>
              </a:xfrm>
              <a:prstGeom prst="rect">
                <a:avLst/>
              </a:prstGeom>
              <a:noFill/>
              <a:ln w="1905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kumimoji="1" lang="zh-CN" altLang="en-US" sz="2400">
                  <a:solidFill>
                    <a:prstClr val="black"/>
                  </a:solidFill>
                  <a:latin typeface="Times New Roman" pitchFamily="18" charset="0"/>
                  <a:ea typeface="宋体" pitchFamily="2" charset="-122"/>
                </a:endParaRPr>
              </a:p>
            </p:txBody>
          </p:sp>
          <p:pic>
            <p:nvPicPr>
              <p:cNvPr id="74" name="Picture 2" descr="Logo">
                <a:extLst>
                  <a:ext uri="{FF2B5EF4-FFF2-40B4-BE49-F238E27FC236}">
                    <a16:creationId xmlns:a16="http://schemas.microsoft.com/office/drawing/2014/main" id="{154F07FC-4314-58DF-80F1-59E9BDEA97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5408" y="5226188"/>
                <a:ext cx="1219200" cy="32385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6" name="右箭头 254">
            <a:extLst>
              <a:ext uri="{FF2B5EF4-FFF2-40B4-BE49-F238E27FC236}">
                <a16:creationId xmlns:a16="http://schemas.microsoft.com/office/drawing/2014/main" id="{0EDB3DD6-3ECC-6D01-2BB4-BA8F3CA385FD}"/>
              </a:ext>
            </a:extLst>
          </p:cNvPr>
          <p:cNvSpPr/>
          <p:nvPr/>
        </p:nvSpPr>
        <p:spPr bwMode="auto">
          <a:xfrm>
            <a:off x="5002410" y="4717335"/>
            <a:ext cx="335175" cy="360040"/>
          </a:xfrm>
          <a:prstGeom prst="rightArrow">
            <a:avLst/>
          </a:prstGeom>
          <a:solidFill>
            <a:srgbClr val="611575"/>
          </a:solidFill>
          <a:ln w="9525" cap="flat" cmpd="sng" algn="ctr">
            <a:solidFill>
              <a:srgbClr val="61157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kumimoji="1" lang="zh-CN" altLang="en-US" sz="2400">
              <a:solidFill>
                <a:prstClr val="black"/>
              </a:solidFill>
              <a:latin typeface="Times New Roman" pitchFamily="18" charset="0"/>
              <a:ea typeface="宋体" pitchFamily="2" charset="-122"/>
            </a:endParaRPr>
          </a:p>
        </p:txBody>
      </p:sp>
      <p:sp>
        <p:nvSpPr>
          <p:cNvPr id="77" name="右箭头 254">
            <a:extLst>
              <a:ext uri="{FF2B5EF4-FFF2-40B4-BE49-F238E27FC236}">
                <a16:creationId xmlns:a16="http://schemas.microsoft.com/office/drawing/2014/main" id="{B508805F-4A83-B500-74C2-617AC8F0624E}"/>
              </a:ext>
            </a:extLst>
          </p:cNvPr>
          <p:cNvSpPr/>
          <p:nvPr/>
        </p:nvSpPr>
        <p:spPr bwMode="auto">
          <a:xfrm>
            <a:off x="7078977" y="4693511"/>
            <a:ext cx="335175" cy="360040"/>
          </a:xfrm>
          <a:prstGeom prst="rightArrow">
            <a:avLst/>
          </a:prstGeom>
          <a:solidFill>
            <a:srgbClr val="611575"/>
          </a:solidFill>
          <a:ln w="9525" cap="flat" cmpd="sng" algn="ctr">
            <a:solidFill>
              <a:srgbClr val="61157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endParaRPr kumimoji="1" lang="zh-CN" altLang="en-US" sz="2400">
              <a:solidFill>
                <a:prstClr val="black"/>
              </a:solidFill>
              <a:latin typeface="Times New Roman" pitchFamily="18" charset="0"/>
              <a:ea typeface="宋体" pitchFamily="2" charset="-122"/>
            </a:endParaRPr>
          </a:p>
        </p:txBody>
      </p:sp>
      <p:grpSp>
        <p:nvGrpSpPr>
          <p:cNvPr id="85" name="组合 84">
            <a:extLst>
              <a:ext uri="{FF2B5EF4-FFF2-40B4-BE49-F238E27FC236}">
                <a16:creationId xmlns:a16="http://schemas.microsoft.com/office/drawing/2014/main" id="{9B036909-90C3-F657-4126-19BAD3FA7473}"/>
              </a:ext>
            </a:extLst>
          </p:cNvPr>
          <p:cNvGrpSpPr/>
          <p:nvPr/>
        </p:nvGrpSpPr>
        <p:grpSpPr>
          <a:xfrm>
            <a:off x="7538084" y="4692512"/>
            <a:ext cx="739342" cy="333898"/>
            <a:chOff x="4287504" y="360521"/>
            <a:chExt cx="1267309" cy="551102"/>
          </a:xfrm>
        </p:grpSpPr>
        <p:pic>
          <p:nvPicPr>
            <p:cNvPr id="86" name="图片 85">
              <a:extLst>
                <a:ext uri="{FF2B5EF4-FFF2-40B4-BE49-F238E27FC236}">
                  <a16:creationId xmlns:a16="http://schemas.microsoft.com/office/drawing/2014/main" id="{6D0B8CC5-8447-8062-76BB-287C7E340EDB}"/>
                </a:ext>
              </a:extLst>
            </p:cNvPr>
            <p:cNvPicPr>
              <a:picLocks noChangeAspect="1"/>
            </p:cNvPicPr>
            <p:nvPr/>
          </p:nvPicPr>
          <p:blipFill>
            <a:blip r:embed="rId7"/>
            <a:stretch>
              <a:fillRect/>
            </a:stretch>
          </p:blipFill>
          <p:spPr>
            <a:xfrm>
              <a:off x="4287504" y="424645"/>
              <a:ext cx="555837" cy="447656"/>
            </a:xfrm>
            <a:prstGeom prst="rect">
              <a:avLst/>
            </a:prstGeom>
          </p:spPr>
        </p:pic>
        <p:pic>
          <p:nvPicPr>
            <p:cNvPr id="87" name="图片 86">
              <a:extLst>
                <a:ext uri="{FF2B5EF4-FFF2-40B4-BE49-F238E27FC236}">
                  <a16:creationId xmlns:a16="http://schemas.microsoft.com/office/drawing/2014/main" id="{413EF451-72EF-D253-19DA-E3E5917C02F5}"/>
                </a:ext>
              </a:extLst>
            </p:cNvPr>
            <p:cNvPicPr>
              <a:picLocks noChangeAspect="1"/>
            </p:cNvPicPr>
            <p:nvPr/>
          </p:nvPicPr>
          <p:blipFill>
            <a:blip r:embed="rId8"/>
            <a:stretch>
              <a:fillRect/>
            </a:stretch>
          </p:blipFill>
          <p:spPr>
            <a:xfrm>
              <a:off x="4754381" y="360521"/>
              <a:ext cx="800432" cy="334261"/>
            </a:xfrm>
            <a:prstGeom prst="rect">
              <a:avLst/>
            </a:prstGeom>
          </p:spPr>
        </p:pic>
        <p:pic>
          <p:nvPicPr>
            <p:cNvPr id="88" name="图片 87">
              <a:extLst>
                <a:ext uri="{FF2B5EF4-FFF2-40B4-BE49-F238E27FC236}">
                  <a16:creationId xmlns:a16="http://schemas.microsoft.com/office/drawing/2014/main" id="{0BD91F4C-8CB6-01B3-146B-49EFA5E26F0D}"/>
                </a:ext>
              </a:extLst>
            </p:cNvPr>
            <p:cNvPicPr>
              <a:picLocks noChangeAspect="1"/>
            </p:cNvPicPr>
            <p:nvPr/>
          </p:nvPicPr>
          <p:blipFill rotWithShape="1">
            <a:blip r:embed="rId9"/>
            <a:srcRect l="12886" t="32381" r="12914" b="32727"/>
            <a:stretch/>
          </p:blipFill>
          <p:spPr>
            <a:xfrm>
              <a:off x="4850942" y="674123"/>
              <a:ext cx="627109" cy="237500"/>
            </a:xfrm>
            <a:prstGeom prst="rect">
              <a:avLst/>
            </a:prstGeom>
          </p:spPr>
        </p:pic>
      </p:grpSp>
      <p:grpSp>
        <p:nvGrpSpPr>
          <p:cNvPr id="89" name="组合 88">
            <a:extLst>
              <a:ext uri="{FF2B5EF4-FFF2-40B4-BE49-F238E27FC236}">
                <a16:creationId xmlns:a16="http://schemas.microsoft.com/office/drawing/2014/main" id="{2CDC3BC0-E917-97BB-1071-6D72C882C396}"/>
              </a:ext>
            </a:extLst>
          </p:cNvPr>
          <p:cNvGrpSpPr/>
          <p:nvPr/>
        </p:nvGrpSpPr>
        <p:grpSpPr>
          <a:xfrm>
            <a:off x="7521904" y="5159484"/>
            <a:ext cx="739342" cy="456354"/>
            <a:chOff x="7971468" y="393594"/>
            <a:chExt cx="818253" cy="505062"/>
          </a:xfrm>
        </p:grpSpPr>
        <p:pic>
          <p:nvPicPr>
            <p:cNvPr id="90" name="图片 89">
              <a:extLst>
                <a:ext uri="{FF2B5EF4-FFF2-40B4-BE49-F238E27FC236}">
                  <a16:creationId xmlns:a16="http://schemas.microsoft.com/office/drawing/2014/main" id="{681D4676-0582-6B3A-E5CA-CC091341E5FE}"/>
                </a:ext>
              </a:extLst>
            </p:cNvPr>
            <p:cNvPicPr>
              <a:picLocks noChangeAspect="1"/>
            </p:cNvPicPr>
            <p:nvPr/>
          </p:nvPicPr>
          <p:blipFill>
            <a:blip r:embed="rId10"/>
            <a:stretch>
              <a:fillRect/>
            </a:stretch>
          </p:blipFill>
          <p:spPr>
            <a:xfrm>
              <a:off x="8013867" y="603305"/>
              <a:ext cx="733456" cy="295351"/>
            </a:xfrm>
            <a:prstGeom prst="rect">
              <a:avLst/>
            </a:prstGeom>
          </p:spPr>
        </p:pic>
        <p:pic>
          <p:nvPicPr>
            <p:cNvPr id="91" name="图片 90">
              <a:extLst>
                <a:ext uri="{FF2B5EF4-FFF2-40B4-BE49-F238E27FC236}">
                  <a16:creationId xmlns:a16="http://schemas.microsoft.com/office/drawing/2014/main" id="{68C4E088-39EE-B5EC-D2A3-78590169D900}"/>
                </a:ext>
              </a:extLst>
            </p:cNvPr>
            <p:cNvPicPr>
              <a:picLocks noChangeAspect="1"/>
            </p:cNvPicPr>
            <p:nvPr/>
          </p:nvPicPr>
          <p:blipFill rotWithShape="1">
            <a:blip r:embed="rId11"/>
            <a:srcRect t="24584" b="21082"/>
            <a:stretch/>
          </p:blipFill>
          <p:spPr>
            <a:xfrm>
              <a:off x="7971468" y="393594"/>
              <a:ext cx="818253" cy="214835"/>
            </a:xfrm>
            <a:prstGeom prst="rect">
              <a:avLst/>
            </a:prstGeom>
          </p:spPr>
        </p:pic>
      </p:grpSp>
      <p:grpSp>
        <p:nvGrpSpPr>
          <p:cNvPr id="92" name="组合 91">
            <a:extLst>
              <a:ext uri="{FF2B5EF4-FFF2-40B4-BE49-F238E27FC236}">
                <a16:creationId xmlns:a16="http://schemas.microsoft.com/office/drawing/2014/main" id="{32C80911-606D-D1B5-A45F-BBD380FB5243}"/>
              </a:ext>
            </a:extLst>
          </p:cNvPr>
          <p:cNvGrpSpPr/>
          <p:nvPr/>
        </p:nvGrpSpPr>
        <p:grpSpPr>
          <a:xfrm>
            <a:off x="8218961" y="4623069"/>
            <a:ext cx="670183" cy="445245"/>
            <a:chOff x="6375013" y="396148"/>
            <a:chExt cx="776255" cy="515715"/>
          </a:xfrm>
        </p:grpSpPr>
        <p:pic>
          <p:nvPicPr>
            <p:cNvPr id="93" name="图片 92">
              <a:extLst>
                <a:ext uri="{FF2B5EF4-FFF2-40B4-BE49-F238E27FC236}">
                  <a16:creationId xmlns:a16="http://schemas.microsoft.com/office/drawing/2014/main" id="{EEAB8DB8-1DD0-D307-B441-0FC81802D904}"/>
                </a:ext>
              </a:extLst>
            </p:cNvPr>
            <p:cNvPicPr>
              <a:picLocks noChangeAspect="1"/>
            </p:cNvPicPr>
            <p:nvPr/>
          </p:nvPicPr>
          <p:blipFill rotWithShape="1">
            <a:blip r:embed="rId12"/>
            <a:srcRect l="17539" t="14426" r="17840" b="14680"/>
            <a:stretch/>
          </p:blipFill>
          <p:spPr>
            <a:xfrm>
              <a:off x="6510450" y="559616"/>
              <a:ext cx="531019" cy="352247"/>
            </a:xfrm>
            <a:prstGeom prst="rect">
              <a:avLst/>
            </a:prstGeom>
          </p:spPr>
        </p:pic>
        <p:pic>
          <p:nvPicPr>
            <p:cNvPr id="94" name="图片 93">
              <a:extLst>
                <a:ext uri="{FF2B5EF4-FFF2-40B4-BE49-F238E27FC236}">
                  <a16:creationId xmlns:a16="http://schemas.microsoft.com/office/drawing/2014/main" id="{B6964AE6-C630-F0A2-AA94-D68BC381107F}"/>
                </a:ext>
              </a:extLst>
            </p:cNvPr>
            <p:cNvPicPr>
              <a:picLocks noChangeAspect="1"/>
            </p:cNvPicPr>
            <p:nvPr/>
          </p:nvPicPr>
          <p:blipFill>
            <a:blip r:embed="rId13"/>
            <a:stretch>
              <a:fillRect/>
            </a:stretch>
          </p:blipFill>
          <p:spPr>
            <a:xfrm>
              <a:off x="6375013" y="396148"/>
              <a:ext cx="776255" cy="201668"/>
            </a:xfrm>
            <a:prstGeom prst="rect">
              <a:avLst/>
            </a:prstGeom>
          </p:spPr>
        </p:pic>
      </p:grpSp>
      <p:grpSp>
        <p:nvGrpSpPr>
          <p:cNvPr id="95" name="组合 94">
            <a:extLst>
              <a:ext uri="{FF2B5EF4-FFF2-40B4-BE49-F238E27FC236}">
                <a16:creationId xmlns:a16="http://schemas.microsoft.com/office/drawing/2014/main" id="{89A2DC52-4DB0-6C27-8643-BE9646BFE890}"/>
              </a:ext>
            </a:extLst>
          </p:cNvPr>
          <p:cNvGrpSpPr/>
          <p:nvPr/>
        </p:nvGrpSpPr>
        <p:grpSpPr>
          <a:xfrm>
            <a:off x="8296149" y="5159484"/>
            <a:ext cx="609442" cy="502354"/>
            <a:chOff x="9609921" y="409471"/>
            <a:chExt cx="609442" cy="502354"/>
          </a:xfrm>
        </p:grpSpPr>
        <p:pic>
          <p:nvPicPr>
            <p:cNvPr id="96" name="Picture 2" descr="Image result for 昆仑芯">
              <a:extLst>
                <a:ext uri="{FF2B5EF4-FFF2-40B4-BE49-F238E27FC236}">
                  <a16:creationId xmlns:a16="http://schemas.microsoft.com/office/drawing/2014/main" id="{F79BD059-F31E-DEF7-DEC0-632B3AB72F3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62147" y="616231"/>
              <a:ext cx="467518" cy="295594"/>
            </a:xfrm>
            <a:prstGeom prst="rect">
              <a:avLst/>
            </a:prstGeom>
            <a:noFill/>
            <a:extLst>
              <a:ext uri="{909E8E84-426E-40DD-AFC4-6F175D3DCCD1}">
                <a14:hiddenFill xmlns:a14="http://schemas.microsoft.com/office/drawing/2010/main">
                  <a:solidFill>
                    <a:srgbClr val="FFFFFF"/>
                  </a:solidFill>
                </a14:hiddenFill>
              </a:ext>
            </a:extLst>
          </p:spPr>
        </p:pic>
        <p:pic>
          <p:nvPicPr>
            <p:cNvPr id="97" name="图片 96">
              <a:extLst>
                <a:ext uri="{FF2B5EF4-FFF2-40B4-BE49-F238E27FC236}">
                  <a16:creationId xmlns:a16="http://schemas.microsoft.com/office/drawing/2014/main" id="{38621CBD-76C7-A02E-3AC2-40CF5E167C9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09921" y="409471"/>
              <a:ext cx="609442" cy="199085"/>
            </a:xfrm>
            <a:prstGeom prst="rect">
              <a:avLst/>
            </a:prstGeom>
          </p:spPr>
        </p:pic>
      </p:grpSp>
    </p:spTree>
    <p:extLst>
      <p:ext uri="{BB962C8B-B14F-4D97-AF65-F5344CB8AC3E}">
        <p14:creationId xmlns:p14="http://schemas.microsoft.com/office/powerpoint/2010/main" val="3762107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75FC2-4796-2662-17D9-4DD2D2C46313}"/>
              </a:ext>
            </a:extLst>
          </p:cNvPr>
          <p:cNvSpPr>
            <a:spLocks noGrp="1"/>
          </p:cNvSpPr>
          <p:nvPr>
            <p:ph type="ctrTitle"/>
          </p:nvPr>
        </p:nvSpPr>
        <p:spPr/>
        <p:txBody>
          <a:bodyPr/>
          <a:lstStyle/>
          <a:p>
            <a:r>
              <a:rPr kumimoji="1" lang="en-US" altLang="zh-CN" dirty="0"/>
              <a:t>Library Implementation</a:t>
            </a:r>
            <a:endParaRPr kumimoji="1" lang="zh-CN" altLang="en-US" dirty="0"/>
          </a:p>
        </p:txBody>
      </p:sp>
      <p:sp>
        <p:nvSpPr>
          <p:cNvPr id="3" name="副标题 2">
            <a:extLst>
              <a:ext uri="{FF2B5EF4-FFF2-40B4-BE49-F238E27FC236}">
                <a16:creationId xmlns:a16="http://schemas.microsoft.com/office/drawing/2014/main" id="{888AA6DC-0E4D-3C4F-57E0-A008815CBA1E}"/>
              </a:ext>
            </a:extLst>
          </p:cNvPr>
          <p:cNvSpPr>
            <a:spLocks noGrp="1"/>
          </p:cNvSpPr>
          <p:nvPr>
            <p:ph type="subTitle"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27B49F95-1661-BB34-A1E4-12FF5195EAE8}"/>
              </a:ext>
            </a:extLst>
          </p:cNvPr>
          <p:cNvSpPr>
            <a:spLocks noGrp="1"/>
          </p:cNvSpPr>
          <p:nvPr>
            <p:ph type="sldNum" sz="quarter" idx="12"/>
          </p:nvPr>
        </p:nvSpPr>
        <p:spPr/>
        <p:txBody>
          <a:bodyPr/>
          <a:lstStyle/>
          <a:p>
            <a:fld id="{0C913308-F349-4B6D-A68A-DD1791B4A57B}" type="slidenum">
              <a:rPr lang="zh-CN" altLang="en-US" smtClean="0"/>
              <a:t>21</a:t>
            </a:fld>
            <a:endParaRPr lang="zh-CN" altLang="en-US"/>
          </a:p>
        </p:txBody>
      </p:sp>
    </p:spTree>
    <p:extLst>
      <p:ext uri="{BB962C8B-B14F-4D97-AF65-F5344CB8AC3E}">
        <p14:creationId xmlns:p14="http://schemas.microsoft.com/office/powerpoint/2010/main" val="1032325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Why implement a fast operator is challenging</a:t>
            </a:r>
            <a:endParaRPr lang="zh-CN" altLang="en-US" dirty="0"/>
          </a:p>
        </p:txBody>
      </p:sp>
      <p:sp>
        <p:nvSpPr>
          <p:cNvPr id="3" name="Content Placeholder 2"/>
          <p:cNvSpPr>
            <a:spLocks noGrp="1"/>
          </p:cNvSpPr>
          <p:nvPr>
            <p:ph idx="1"/>
          </p:nvPr>
        </p:nvSpPr>
        <p:spPr>
          <a:xfrm>
            <a:off x="457200" y="1600201"/>
            <a:ext cx="8229600" cy="1252736"/>
          </a:xfrm>
        </p:spPr>
        <p:txBody>
          <a:bodyPr>
            <a:normAutofit/>
          </a:bodyPr>
          <a:lstStyle/>
          <a:p>
            <a:r>
              <a:rPr lang="en-US" altLang="zh-CN" dirty="0"/>
              <a:t>Everyone can write matrix multiplication, but very few can do it efficiently…</a:t>
            </a:r>
            <a:endParaRPr lang="zh-CN" altLang="en-US" dirty="0"/>
          </a:p>
        </p:txBody>
      </p:sp>
      <p:sp>
        <p:nvSpPr>
          <p:cNvPr id="4" name="Slide Number Placeholder 3"/>
          <p:cNvSpPr>
            <a:spLocks noGrp="1"/>
          </p:cNvSpPr>
          <p:nvPr>
            <p:ph type="sldNum" sz="quarter" idx="12"/>
          </p:nvPr>
        </p:nvSpPr>
        <p:spPr/>
        <p:txBody>
          <a:bodyPr/>
          <a:lstStyle/>
          <a:p>
            <a:fld id="{16B68BF0-4258-4D0B-A9F3-965D4FFD5F61}" type="slidenum">
              <a:rPr lang="zh-CN" altLang="en-US" smtClean="0"/>
              <a:t>22</a:t>
            </a:fld>
            <a:endParaRPr lang="zh-CN" altLang="en-US"/>
          </a:p>
        </p:txBody>
      </p:sp>
      <p:sp>
        <p:nvSpPr>
          <p:cNvPr id="5" name="Rectangle 7"/>
          <p:cNvSpPr>
            <a:spLocks noChangeArrowheads="1"/>
          </p:cNvSpPr>
          <p:nvPr/>
        </p:nvSpPr>
        <p:spPr bwMode="auto">
          <a:xfrm>
            <a:off x="1331640" y="3521950"/>
            <a:ext cx="6893212" cy="2798202"/>
          </a:xfrm>
          <a:prstGeom prst="rect">
            <a:avLst/>
          </a:prstGeom>
          <a:solidFill>
            <a:srgbClr val="F6F5BD"/>
          </a:solidFill>
          <a:ln w="12700" cmpd="thickThin">
            <a:solidFill>
              <a:schemeClr val="tx1"/>
            </a:solidFill>
            <a:miter lim="800000"/>
            <a:headEnd/>
            <a:tailEnd/>
          </a:ln>
          <a:effectLst/>
        </p:spPr>
        <p:txBody>
          <a:bodyPr wrap="none" lIns="90487" tIns="44450" rIns="90487" bIns="44450">
            <a:spAutoFit/>
          </a:bodyPr>
          <a:lstStyle/>
          <a:p>
            <a:pPr algn="l">
              <a:lnSpc>
                <a:spcPct val="100000"/>
              </a:lnSpc>
            </a:pPr>
            <a:r>
              <a:rPr lang="en-US" sz="1600" dirty="0">
                <a:latin typeface="Courier New" pitchFamily="49" charset="0"/>
              </a:rPr>
              <a:t>c = (double *) </a:t>
            </a:r>
            <a:r>
              <a:rPr lang="en-US" sz="1600" dirty="0" err="1">
                <a:latin typeface="Courier New" pitchFamily="49" charset="0"/>
              </a:rPr>
              <a:t>calloc</a:t>
            </a:r>
            <a:r>
              <a:rPr lang="en-US" sz="1600" dirty="0">
                <a:latin typeface="Courier New" pitchFamily="49" charset="0"/>
              </a:rPr>
              <a:t>(</a:t>
            </a:r>
            <a:r>
              <a:rPr lang="en-US" sz="1600" dirty="0" err="1">
                <a:latin typeface="Courier New" pitchFamily="49" charset="0"/>
              </a:rPr>
              <a:t>sizeof</a:t>
            </a:r>
            <a:r>
              <a:rPr lang="en-US" sz="1600" dirty="0">
                <a:latin typeface="Courier New" pitchFamily="49" charset="0"/>
              </a:rPr>
              <a:t>(double), n*n);</a:t>
            </a:r>
          </a:p>
          <a:p>
            <a:pPr algn="l">
              <a:lnSpc>
                <a:spcPct val="100000"/>
              </a:lnSpc>
            </a:pPr>
            <a:endParaRPr lang="en-US" sz="1600" dirty="0">
              <a:latin typeface="Courier New" pitchFamily="49" charset="0"/>
            </a:endParaRPr>
          </a:p>
          <a:p>
            <a:pPr algn="l">
              <a:lnSpc>
                <a:spcPct val="100000"/>
              </a:lnSpc>
            </a:pPr>
            <a:r>
              <a:rPr lang="en-US" sz="1600" dirty="0">
                <a:solidFill>
                  <a:srgbClr val="990000"/>
                </a:solidFill>
                <a:latin typeface="Courier New" pitchFamily="49" charset="0"/>
              </a:rPr>
              <a:t>/* Multiply n x n matrices a and b  */</a:t>
            </a:r>
          </a:p>
          <a:p>
            <a:pPr algn="l">
              <a:lnSpc>
                <a:spcPct val="100000"/>
              </a:lnSpc>
            </a:pPr>
            <a:r>
              <a:rPr lang="en-US" sz="1600" dirty="0">
                <a:latin typeface="Courier New" pitchFamily="49" charset="0"/>
              </a:rPr>
              <a:t>void </a:t>
            </a:r>
            <a:r>
              <a:rPr lang="en-US" sz="1600" dirty="0" err="1">
                <a:latin typeface="Courier New" pitchFamily="49" charset="0"/>
              </a:rPr>
              <a:t>mmm</a:t>
            </a:r>
            <a:r>
              <a:rPr lang="en-US" sz="1600" dirty="0">
                <a:latin typeface="Courier New" pitchFamily="49" charset="0"/>
              </a:rPr>
              <a:t>(double *a, double *b, double *c, </a:t>
            </a:r>
            <a:r>
              <a:rPr lang="en-US" sz="1600" dirty="0" err="1">
                <a:latin typeface="Courier New" pitchFamily="49" charset="0"/>
              </a:rPr>
              <a:t>int</a:t>
            </a:r>
            <a:r>
              <a:rPr lang="en-US" sz="1600" dirty="0">
                <a:latin typeface="Courier New" pitchFamily="49" charset="0"/>
              </a:rPr>
              <a:t> n) {</a:t>
            </a:r>
          </a:p>
          <a:p>
            <a:pPr algn="l">
              <a:lnSpc>
                <a:spcPct val="100000"/>
              </a:lnSpc>
            </a:pPr>
            <a:r>
              <a:rPr lang="en-US" sz="1600" dirty="0">
                <a:latin typeface="Courier New" pitchFamily="49" charset="0"/>
              </a:rPr>
              <a:t>    </a:t>
            </a:r>
            <a:r>
              <a:rPr lang="en-US" sz="1600" dirty="0" err="1">
                <a:latin typeface="Courier New" pitchFamily="49" charset="0"/>
              </a:rPr>
              <a:t>int</a:t>
            </a:r>
            <a:r>
              <a:rPr lang="en-US" sz="1600" dirty="0">
                <a:latin typeface="Courier New" pitchFamily="49" charset="0"/>
              </a:rPr>
              <a:t> </a:t>
            </a:r>
            <a:r>
              <a:rPr lang="en-US" sz="1600" dirty="0" err="1">
                <a:latin typeface="Courier New" pitchFamily="49" charset="0"/>
              </a:rPr>
              <a:t>i</a:t>
            </a:r>
            <a:r>
              <a:rPr lang="en-US" sz="1600" dirty="0">
                <a:latin typeface="Courier New" pitchFamily="49" charset="0"/>
              </a:rPr>
              <a:t>, j, k;</a:t>
            </a:r>
          </a:p>
          <a:p>
            <a:pPr algn="l">
              <a:lnSpc>
                <a:spcPct val="100000"/>
              </a:lnSpc>
            </a:pPr>
            <a:r>
              <a:rPr lang="en-US" sz="1600" dirty="0">
                <a:latin typeface="Courier New" pitchFamily="49" charset="0"/>
              </a:rPr>
              <a:t>    for (</a:t>
            </a:r>
            <a:r>
              <a:rPr lang="en-US" sz="1600" dirty="0" err="1">
                <a:latin typeface="Courier New" pitchFamily="49" charset="0"/>
              </a:rPr>
              <a:t>i</a:t>
            </a:r>
            <a:r>
              <a:rPr lang="en-US" sz="1600" dirty="0">
                <a:latin typeface="Courier New" pitchFamily="49" charset="0"/>
              </a:rPr>
              <a:t> = 0; </a:t>
            </a:r>
            <a:r>
              <a:rPr lang="en-US" sz="1600" dirty="0" err="1">
                <a:latin typeface="Courier New" pitchFamily="49" charset="0"/>
              </a:rPr>
              <a:t>i</a:t>
            </a:r>
            <a:r>
              <a:rPr lang="en-US" sz="1600" dirty="0">
                <a:latin typeface="Courier New" pitchFamily="49" charset="0"/>
              </a:rPr>
              <a:t> &lt; n; </a:t>
            </a:r>
            <a:r>
              <a:rPr lang="en-US" sz="1600" dirty="0" err="1">
                <a:latin typeface="Courier New" pitchFamily="49" charset="0"/>
              </a:rPr>
              <a:t>i</a:t>
            </a:r>
            <a:r>
              <a:rPr lang="en-US" sz="1600" dirty="0">
                <a:latin typeface="Courier New" pitchFamily="49" charset="0"/>
              </a:rPr>
              <a:t>++)</a:t>
            </a:r>
          </a:p>
          <a:p>
            <a:pPr algn="l">
              <a:lnSpc>
                <a:spcPct val="100000"/>
              </a:lnSpc>
            </a:pPr>
            <a:r>
              <a:rPr lang="en-US" sz="1600" dirty="0">
                <a:latin typeface="Courier New" pitchFamily="49" charset="0"/>
              </a:rPr>
              <a:t>	for (j = 0; j &lt; n; j++)</a:t>
            </a:r>
          </a:p>
          <a:p>
            <a:pPr algn="l">
              <a:lnSpc>
                <a:spcPct val="100000"/>
              </a:lnSpc>
            </a:pPr>
            <a:r>
              <a:rPr lang="en-US" sz="1600" dirty="0">
                <a:latin typeface="Courier New" pitchFamily="49" charset="0"/>
              </a:rPr>
              <a:t>             for (k = 0; k &lt; n; k++)</a:t>
            </a:r>
          </a:p>
          <a:p>
            <a:pPr algn="l">
              <a:lnSpc>
                <a:spcPct val="100000"/>
              </a:lnSpc>
            </a:pPr>
            <a:r>
              <a:rPr lang="en-US" sz="1600" dirty="0">
                <a:latin typeface="Courier New" pitchFamily="49" charset="0"/>
              </a:rPr>
              <a:t>	         c[</a:t>
            </a:r>
            <a:r>
              <a:rPr lang="en-US" sz="1600" dirty="0" err="1">
                <a:latin typeface="Courier New" pitchFamily="49" charset="0"/>
              </a:rPr>
              <a:t>i</a:t>
            </a:r>
            <a:r>
              <a:rPr lang="en-US" sz="1600" dirty="0">
                <a:latin typeface="Courier New" pitchFamily="49" charset="0"/>
              </a:rPr>
              <a:t>*n + j] += a[</a:t>
            </a:r>
            <a:r>
              <a:rPr lang="en-US" sz="1600" dirty="0" err="1">
                <a:latin typeface="Courier New" pitchFamily="49" charset="0"/>
              </a:rPr>
              <a:t>i</a:t>
            </a:r>
            <a:r>
              <a:rPr lang="en-US" sz="1600" dirty="0">
                <a:latin typeface="Courier New" pitchFamily="49" charset="0"/>
              </a:rPr>
              <a:t>*n + k] * b[k*n + j];</a:t>
            </a:r>
          </a:p>
          <a:p>
            <a:pPr algn="l">
              <a:lnSpc>
                <a:spcPct val="100000"/>
              </a:lnSpc>
            </a:pPr>
            <a:r>
              <a:rPr lang="en-US" sz="1600" dirty="0">
                <a:latin typeface="Courier New" pitchFamily="49" charset="0"/>
              </a:rPr>
              <a:t>}</a:t>
            </a:r>
          </a:p>
          <a:p>
            <a:pPr algn="l">
              <a:lnSpc>
                <a:spcPct val="100000"/>
              </a:lnSpc>
            </a:pPr>
            <a:endParaRPr lang="en-US" sz="1600" dirty="0">
              <a:latin typeface="Courier New" pitchFamily="49" charset="0"/>
            </a:endParaRPr>
          </a:p>
        </p:txBody>
      </p:sp>
    </p:spTree>
    <p:extLst>
      <p:ext uri="{BB962C8B-B14F-4D97-AF65-F5344CB8AC3E}">
        <p14:creationId xmlns:p14="http://schemas.microsoft.com/office/powerpoint/2010/main" val="1292484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39" y="445070"/>
            <a:ext cx="7591425" cy="762000"/>
          </a:xfrm>
        </p:spPr>
        <p:txBody>
          <a:bodyPr/>
          <a:lstStyle/>
          <a:p>
            <a:r>
              <a:rPr lang="en-US" dirty="0"/>
              <a:t>Example: Matrix Multiplication</a:t>
            </a:r>
          </a:p>
        </p:txBody>
      </p:sp>
      <p:sp>
        <p:nvSpPr>
          <p:cNvPr id="3" name="Rectangle 2"/>
          <p:cNvSpPr/>
          <p:nvPr/>
        </p:nvSpPr>
        <p:spPr bwMode="auto">
          <a:xfrm>
            <a:off x="2284665" y="45720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000" dirty="0">
                <a:latin typeface="Courier New" pitchFamily="49" charset="0"/>
                <a:cs typeface="Courier New" pitchFamily="49" charset="0"/>
              </a:rPr>
              <a:t>a</a:t>
            </a:r>
          </a:p>
        </p:txBody>
      </p:sp>
      <p:sp>
        <p:nvSpPr>
          <p:cNvPr id="4" name="Rectangle 3"/>
          <p:cNvSpPr/>
          <p:nvPr/>
        </p:nvSpPr>
        <p:spPr bwMode="auto">
          <a:xfrm>
            <a:off x="3884865" y="45720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000" dirty="0">
                <a:latin typeface="Courier New" pitchFamily="49" charset="0"/>
                <a:cs typeface="Courier New" pitchFamily="49" charset="0"/>
              </a:rPr>
              <a:t>b</a:t>
            </a:r>
          </a:p>
        </p:txBody>
      </p:sp>
      <p:cxnSp>
        <p:nvCxnSpPr>
          <p:cNvPr id="5" name="Straight Connector 4"/>
          <p:cNvCxnSpPr/>
          <p:nvPr/>
        </p:nvCxnSpPr>
        <p:spPr bwMode="auto">
          <a:xfrm>
            <a:off x="2284665" y="5427663"/>
            <a:ext cx="1143000" cy="1588"/>
          </a:xfrm>
          <a:prstGeom prst="line">
            <a:avLst/>
          </a:prstGeom>
          <a:noFill/>
          <a:ln w="57150" cap="flat" cmpd="sng" algn="ctr">
            <a:solidFill>
              <a:schemeClr val="tx1">
                <a:lumMod val="50000"/>
                <a:lumOff val="50000"/>
              </a:schemeClr>
            </a:solidFill>
            <a:prstDash val="solid"/>
            <a:round/>
            <a:headEnd type="none" w="med" len="med"/>
            <a:tailEnd type="none" w="med" len="med"/>
          </a:ln>
          <a:effectLst/>
        </p:spPr>
      </p:cxnSp>
      <p:cxnSp>
        <p:nvCxnSpPr>
          <p:cNvPr id="6" name="Straight Connector 5"/>
          <p:cNvCxnSpPr/>
          <p:nvPr/>
        </p:nvCxnSpPr>
        <p:spPr bwMode="auto">
          <a:xfrm rot="5400000">
            <a:off x="3998371" y="5142706"/>
            <a:ext cx="1143000" cy="1588"/>
          </a:xfrm>
          <a:prstGeom prst="line">
            <a:avLst/>
          </a:prstGeom>
          <a:noFill/>
          <a:ln w="57150" cap="flat" cmpd="sng" algn="ctr">
            <a:solidFill>
              <a:schemeClr val="tx1">
                <a:lumMod val="50000"/>
                <a:lumOff val="50000"/>
              </a:schemeClr>
            </a:solidFill>
            <a:prstDash val="solid"/>
            <a:round/>
            <a:headEnd type="none" w="med" len="med"/>
            <a:tailEnd type="none" w="med" len="med"/>
          </a:ln>
          <a:effectLst/>
        </p:spPr>
      </p:cxnSp>
      <p:sp>
        <p:nvSpPr>
          <p:cNvPr id="7" name="TextBox 6"/>
          <p:cNvSpPr txBox="1"/>
          <p:nvPr/>
        </p:nvSpPr>
        <p:spPr>
          <a:xfrm>
            <a:off x="2087560" y="5242573"/>
            <a:ext cx="240772" cy="369332"/>
          </a:xfrm>
          <a:prstGeom prst="rect">
            <a:avLst/>
          </a:prstGeom>
          <a:noFill/>
        </p:spPr>
        <p:txBody>
          <a:bodyPr wrap="none" rtlCol="0">
            <a:spAutoFit/>
          </a:bodyPr>
          <a:lstStyle/>
          <a:p>
            <a:r>
              <a:rPr lang="en-US" sz="1800" dirty="0" err="1">
                <a:latin typeface="Calibri" pitchFamily="34" charset="0"/>
              </a:rPr>
              <a:t>i</a:t>
            </a:r>
            <a:endParaRPr lang="en-US" sz="1800" dirty="0">
              <a:latin typeface="Calibri" pitchFamily="34" charset="0"/>
            </a:endParaRPr>
          </a:p>
        </p:txBody>
      </p:sp>
      <p:sp>
        <p:nvSpPr>
          <p:cNvPr id="8" name="TextBox 7"/>
          <p:cNvSpPr txBox="1"/>
          <p:nvPr/>
        </p:nvSpPr>
        <p:spPr>
          <a:xfrm>
            <a:off x="4470399" y="3936999"/>
            <a:ext cx="243978" cy="369332"/>
          </a:xfrm>
          <a:prstGeom prst="rect">
            <a:avLst/>
          </a:prstGeom>
          <a:noFill/>
        </p:spPr>
        <p:txBody>
          <a:bodyPr wrap="none" rtlCol="0">
            <a:spAutoFit/>
          </a:bodyPr>
          <a:lstStyle/>
          <a:p>
            <a:r>
              <a:rPr lang="en-US" sz="1800" dirty="0">
                <a:latin typeface="Calibri" pitchFamily="34" charset="0"/>
              </a:rPr>
              <a:t>j</a:t>
            </a:r>
          </a:p>
        </p:txBody>
      </p:sp>
      <p:sp>
        <p:nvSpPr>
          <p:cNvPr id="9" name="TextBox 8"/>
          <p:cNvSpPr txBox="1"/>
          <p:nvPr/>
        </p:nvSpPr>
        <p:spPr>
          <a:xfrm>
            <a:off x="3469997" y="4986292"/>
            <a:ext cx="389850" cy="584775"/>
          </a:xfrm>
          <a:prstGeom prst="rect">
            <a:avLst/>
          </a:prstGeom>
          <a:noFill/>
        </p:spPr>
        <p:txBody>
          <a:bodyPr wrap="none" rtlCol="0">
            <a:spAutoFit/>
          </a:bodyPr>
          <a:lstStyle/>
          <a:p>
            <a:r>
              <a:rPr lang="en-US" sz="3200" dirty="0">
                <a:latin typeface="Calibri" pitchFamily="34" charset="0"/>
              </a:rPr>
              <a:t>*</a:t>
            </a:r>
          </a:p>
        </p:txBody>
      </p:sp>
      <p:sp>
        <p:nvSpPr>
          <p:cNvPr id="10" name="Rectangle 9"/>
          <p:cNvSpPr/>
          <p:nvPr/>
        </p:nvSpPr>
        <p:spPr bwMode="auto">
          <a:xfrm>
            <a:off x="499532" y="45720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000" dirty="0">
                <a:latin typeface="Courier New" pitchFamily="49" charset="0"/>
                <a:cs typeface="Courier New" pitchFamily="49" charset="0"/>
              </a:rPr>
              <a:t>c</a:t>
            </a:r>
          </a:p>
        </p:txBody>
      </p:sp>
      <p:sp>
        <p:nvSpPr>
          <p:cNvPr id="11" name="TextBox 10"/>
          <p:cNvSpPr txBox="1"/>
          <p:nvPr/>
        </p:nvSpPr>
        <p:spPr>
          <a:xfrm>
            <a:off x="1765782" y="4876800"/>
            <a:ext cx="389850" cy="584775"/>
          </a:xfrm>
          <a:prstGeom prst="rect">
            <a:avLst/>
          </a:prstGeom>
          <a:noFill/>
        </p:spPr>
        <p:txBody>
          <a:bodyPr wrap="none" rtlCol="0">
            <a:spAutoFit/>
          </a:bodyPr>
          <a:lstStyle/>
          <a:p>
            <a:r>
              <a:rPr lang="en-US" sz="3200" dirty="0">
                <a:latin typeface="Calibri" pitchFamily="34" charset="0"/>
              </a:rPr>
              <a:t>=</a:t>
            </a:r>
          </a:p>
        </p:txBody>
      </p:sp>
      <p:sp>
        <p:nvSpPr>
          <p:cNvPr id="12" name="Rectangle 11"/>
          <p:cNvSpPr/>
          <p:nvPr/>
        </p:nvSpPr>
        <p:spPr bwMode="auto">
          <a:xfrm>
            <a:off x="1185332" y="5410200"/>
            <a:ext cx="76200" cy="76200"/>
          </a:xfrm>
          <a:prstGeom prst="rect">
            <a:avLst/>
          </a:prstGeom>
          <a:solidFill>
            <a:schemeClr val="tx1">
              <a:lumMod val="50000"/>
              <a:lumOff val="50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5" name="Rectangle 7"/>
          <p:cNvSpPr>
            <a:spLocks noChangeArrowheads="1"/>
          </p:cNvSpPr>
          <p:nvPr/>
        </p:nvSpPr>
        <p:spPr bwMode="auto">
          <a:xfrm>
            <a:off x="499532" y="1413396"/>
            <a:ext cx="6893212" cy="2798202"/>
          </a:xfrm>
          <a:prstGeom prst="rect">
            <a:avLst/>
          </a:prstGeom>
          <a:solidFill>
            <a:srgbClr val="F6F5BD"/>
          </a:solidFill>
          <a:ln w="12700" cmpd="thickThin">
            <a:solidFill>
              <a:schemeClr val="tx1"/>
            </a:solidFill>
            <a:miter lim="800000"/>
            <a:headEnd/>
            <a:tailEnd/>
          </a:ln>
          <a:effectLst/>
        </p:spPr>
        <p:txBody>
          <a:bodyPr wrap="none" lIns="90487" tIns="44450" rIns="90487" bIns="44450">
            <a:spAutoFit/>
          </a:bodyPr>
          <a:lstStyle/>
          <a:p>
            <a:pPr algn="l">
              <a:lnSpc>
                <a:spcPct val="100000"/>
              </a:lnSpc>
            </a:pPr>
            <a:r>
              <a:rPr lang="en-US" sz="1600" dirty="0">
                <a:latin typeface="Courier New" pitchFamily="49" charset="0"/>
              </a:rPr>
              <a:t>c = (double *) </a:t>
            </a:r>
            <a:r>
              <a:rPr lang="en-US" sz="1600" dirty="0" err="1">
                <a:latin typeface="Courier New" pitchFamily="49" charset="0"/>
              </a:rPr>
              <a:t>calloc</a:t>
            </a:r>
            <a:r>
              <a:rPr lang="en-US" sz="1600" dirty="0">
                <a:latin typeface="Courier New" pitchFamily="49" charset="0"/>
              </a:rPr>
              <a:t>(</a:t>
            </a:r>
            <a:r>
              <a:rPr lang="en-US" sz="1600" dirty="0" err="1">
                <a:latin typeface="Courier New" pitchFamily="49" charset="0"/>
              </a:rPr>
              <a:t>sizeof</a:t>
            </a:r>
            <a:r>
              <a:rPr lang="en-US" sz="1600" dirty="0">
                <a:latin typeface="Courier New" pitchFamily="49" charset="0"/>
              </a:rPr>
              <a:t>(double), n*n);</a:t>
            </a:r>
          </a:p>
          <a:p>
            <a:pPr algn="l">
              <a:lnSpc>
                <a:spcPct val="100000"/>
              </a:lnSpc>
            </a:pPr>
            <a:endParaRPr lang="en-US" sz="1600" dirty="0">
              <a:latin typeface="Courier New" pitchFamily="49" charset="0"/>
            </a:endParaRPr>
          </a:p>
          <a:p>
            <a:pPr algn="l">
              <a:lnSpc>
                <a:spcPct val="100000"/>
              </a:lnSpc>
            </a:pPr>
            <a:r>
              <a:rPr lang="en-US" sz="1600" dirty="0">
                <a:solidFill>
                  <a:srgbClr val="990000"/>
                </a:solidFill>
                <a:latin typeface="Courier New" pitchFamily="49" charset="0"/>
              </a:rPr>
              <a:t>/* Multiply n x n matrices a and b  */</a:t>
            </a:r>
          </a:p>
          <a:p>
            <a:pPr algn="l">
              <a:lnSpc>
                <a:spcPct val="100000"/>
              </a:lnSpc>
            </a:pPr>
            <a:r>
              <a:rPr lang="en-US" sz="1600" dirty="0">
                <a:latin typeface="Courier New" pitchFamily="49" charset="0"/>
              </a:rPr>
              <a:t>void </a:t>
            </a:r>
            <a:r>
              <a:rPr lang="en-US" sz="1600" dirty="0" err="1">
                <a:latin typeface="Courier New" pitchFamily="49" charset="0"/>
              </a:rPr>
              <a:t>mmm</a:t>
            </a:r>
            <a:r>
              <a:rPr lang="en-US" sz="1600" dirty="0">
                <a:latin typeface="Courier New" pitchFamily="49" charset="0"/>
              </a:rPr>
              <a:t>(double *a, double *b, double *c, </a:t>
            </a:r>
            <a:r>
              <a:rPr lang="en-US" sz="1600" dirty="0" err="1">
                <a:latin typeface="Courier New" pitchFamily="49" charset="0"/>
              </a:rPr>
              <a:t>int</a:t>
            </a:r>
            <a:r>
              <a:rPr lang="en-US" sz="1600" dirty="0">
                <a:latin typeface="Courier New" pitchFamily="49" charset="0"/>
              </a:rPr>
              <a:t> n) {</a:t>
            </a:r>
          </a:p>
          <a:p>
            <a:pPr algn="l">
              <a:lnSpc>
                <a:spcPct val="100000"/>
              </a:lnSpc>
            </a:pPr>
            <a:r>
              <a:rPr lang="en-US" sz="1600" dirty="0">
                <a:latin typeface="Courier New" pitchFamily="49" charset="0"/>
              </a:rPr>
              <a:t>    </a:t>
            </a:r>
            <a:r>
              <a:rPr lang="en-US" sz="1600" dirty="0" err="1">
                <a:latin typeface="Courier New" pitchFamily="49" charset="0"/>
              </a:rPr>
              <a:t>int</a:t>
            </a:r>
            <a:r>
              <a:rPr lang="en-US" sz="1600" dirty="0">
                <a:latin typeface="Courier New" pitchFamily="49" charset="0"/>
              </a:rPr>
              <a:t> </a:t>
            </a:r>
            <a:r>
              <a:rPr lang="en-US" sz="1600" dirty="0" err="1">
                <a:latin typeface="Courier New" pitchFamily="49" charset="0"/>
              </a:rPr>
              <a:t>i</a:t>
            </a:r>
            <a:r>
              <a:rPr lang="en-US" sz="1600" dirty="0">
                <a:latin typeface="Courier New" pitchFamily="49" charset="0"/>
              </a:rPr>
              <a:t>, j, k;</a:t>
            </a:r>
          </a:p>
          <a:p>
            <a:pPr algn="l">
              <a:lnSpc>
                <a:spcPct val="100000"/>
              </a:lnSpc>
            </a:pPr>
            <a:r>
              <a:rPr lang="en-US" sz="1600" dirty="0">
                <a:latin typeface="Courier New" pitchFamily="49" charset="0"/>
              </a:rPr>
              <a:t>    for (</a:t>
            </a:r>
            <a:r>
              <a:rPr lang="en-US" sz="1600" dirty="0" err="1">
                <a:latin typeface="Courier New" pitchFamily="49" charset="0"/>
              </a:rPr>
              <a:t>i</a:t>
            </a:r>
            <a:r>
              <a:rPr lang="en-US" sz="1600" dirty="0">
                <a:latin typeface="Courier New" pitchFamily="49" charset="0"/>
              </a:rPr>
              <a:t> = 0; </a:t>
            </a:r>
            <a:r>
              <a:rPr lang="en-US" sz="1600" dirty="0" err="1">
                <a:latin typeface="Courier New" pitchFamily="49" charset="0"/>
              </a:rPr>
              <a:t>i</a:t>
            </a:r>
            <a:r>
              <a:rPr lang="en-US" sz="1600" dirty="0">
                <a:latin typeface="Courier New" pitchFamily="49" charset="0"/>
              </a:rPr>
              <a:t> &lt; n; </a:t>
            </a:r>
            <a:r>
              <a:rPr lang="en-US" sz="1600" dirty="0" err="1">
                <a:latin typeface="Courier New" pitchFamily="49" charset="0"/>
              </a:rPr>
              <a:t>i</a:t>
            </a:r>
            <a:r>
              <a:rPr lang="en-US" sz="1600" dirty="0">
                <a:latin typeface="Courier New" pitchFamily="49" charset="0"/>
              </a:rPr>
              <a:t>++)</a:t>
            </a:r>
          </a:p>
          <a:p>
            <a:pPr algn="l">
              <a:lnSpc>
                <a:spcPct val="100000"/>
              </a:lnSpc>
            </a:pPr>
            <a:r>
              <a:rPr lang="en-US" sz="1600" dirty="0">
                <a:latin typeface="Courier New" pitchFamily="49" charset="0"/>
              </a:rPr>
              <a:t>	for (j = 0; j &lt; n; j++)</a:t>
            </a:r>
          </a:p>
          <a:p>
            <a:pPr algn="l">
              <a:lnSpc>
                <a:spcPct val="100000"/>
              </a:lnSpc>
            </a:pPr>
            <a:r>
              <a:rPr lang="en-US" sz="1600" dirty="0">
                <a:latin typeface="Courier New" pitchFamily="49" charset="0"/>
              </a:rPr>
              <a:t>             for (k = 0; k &lt; n; k++)</a:t>
            </a:r>
          </a:p>
          <a:p>
            <a:pPr algn="l">
              <a:lnSpc>
                <a:spcPct val="100000"/>
              </a:lnSpc>
            </a:pPr>
            <a:r>
              <a:rPr lang="en-US" sz="1600" dirty="0">
                <a:latin typeface="Courier New" pitchFamily="49" charset="0"/>
              </a:rPr>
              <a:t>	         c[</a:t>
            </a:r>
            <a:r>
              <a:rPr lang="en-US" sz="1600" dirty="0" err="1">
                <a:latin typeface="Courier New" pitchFamily="49" charset="0"/>
              </a:rPr>
              <a:t>i</a:t>
            </a:r>
            <a:r>
              <a:rPr lang="en-US" sz="1600" dirty="0">
                <a:latin typeface="Courier New" pitchFamily="49" charset="0"/>
              </a:rPr>
              <a:t>*n + j] += a[</a:t>
            </a:r>
            <a:r>
              <a:rPr lang="en-US" sz="1600" dirty="0" err="1">
                <a:latin typeface="Courier New" pitchFamily="49" charset="0"/>
              </a:rPr>
              <a:t>i</a:t>
            </a:r>
            <a:r>
              <a:rPr lang="en-US" sz="1600" dirty="0">
                <a:latin typeface="Courier New" pitchFamily="49" charset="0"/>
              </a:rPr>
              <a:t>*n + k] * b[k*n + j];</a:t>
            </a:r>
          </a:p>
          <a:p>
            <a:pPr algn="l">
              <a:lnSpc>
                <a:spcPct val="100000"/>
              </a:lnSpc>
            </a:pPr>
            <a:r>
              <a:rPr lang="en-US" sz="1600" dirty="0">
                <a:latin typeface="Courier New" pitchFamily="49" charset="0"/>
              </a:rPr>
              <a:t>}</a:t>
            </a:r>
          </a:p>
          <a:p>
            <a:pPr algn="l">
              <a:lnSpc>
                <a:spcPct val="100000"/>
              </a:lnSpc>
            </a:pPr>
            <a:endParaRPr lang="en-US" sz="1600" dirty="0">
              <a:latin typeface="Courier New" pitchFamily="49" charset="0"/>
            </a:endParaRPr>
          </a:p>
        </p:txBody>
      </p:sp>
      <p:sp>
        <p:nvSpPr>
          <p:cNvPr id="16" name="Content Placeholder 2"/>
          <p:cNvSpPr txBox="1">
            <a:spLocks/>
          </p:cNvSpPr>
          <p:nvPr/>
        </p:nvSpPr>
        <p:spPr>
          <a:xfrm>
            <a:off x="396875" y="5562599"/>
            <a:ext cx="7896225" cy="771525"/>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990000"/>
              </a:buClr>
              <a:buSzPct val="60000"/>
              <a:buFont typeface="Wingdings 2" pitchFamily="18" charset="2"/>
              <a:buChar char="¢"/>
              <a:tabLst/>
              <a:defRPr/>
            </a:pPr>
            <a:endParaRPr kumimoji="0" lang="en-US" sz="2000" b="0" i="0" u="none" strike="noStrike" kern="0" cap="none" spc="0" normalizeH="0" baseline="0" noProof="0" dirty="0">
              <a:ln>
                <a:noFill/>
              </a:ln>
              <a:solidFill>
                <a:schemeClr val="tx1"/>
              </a:solidFill>
              <a:effectLst/>
              <a:uLnTx/>
              <a:uFillTx/>
              <a:latin typeface="Calibri" pitchFamily="34" charset="0"/>
            </a:endParaRPr>
          </a:p>
        </p:txBody>
      </p:sp>
    </p:spTree>
    <p:extLst>
      <p:ext uri="{BB962C8B-B14F-4D97-AF65-F5344CB8AC3E}">
        <p14:creationId xmlns:p14="http://schemas.microsoft.com/office/powerpoint/2010/main" val="701169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Rectangle 9"/>
          <p:cNvSpPr>
            <a:spLocks noGrp="1" noChangeArrowheads="1"/>
          </p:cNvSpPr>
          <p:nvPr>
            <p:ph type="title"/>
          </p:nvPr>
        </p:nvSpPr>
        <p:spPr/>
        <p:txBody>
          <a:bodyPr/>
          <a:lstStyle/>
          <a:p>
            <a:r>
              <a:rPr lang="en-US" altLang="zh-CN" dirty="0"/>
              <a:t>Matrix Multiplication</a:t>
            </a:r>
            <a:r>
              <a:rPr lang="zh-CN" altLang="en-US" dirty="0"/>
              <a:t> </a:t>
            </a:r>
            <a:r>
              <a:rPr lang="en-US" altLang="zh-CN" dirty="0"/>
              <a:t>Loop Orders</a:t>
            </a:r>
          </a:p>
        </p:txBody>
      </p:sp>
      <p:sp>
        <p:nvSpPr>
          <p:cNvPr id="237570" name="Rectangle 3"/>
          <p:cNvSpPr>
            <a:spLocks noChangeArrowheads="1"/>
          </p:cNvSpPr>
          <p:nvPr/>
        </p:nvSpPr>
        <p:spPr bwMode="auto">
          <a:xfrm>
            <a:off x="381000" y="2667000"/>
            <a:ext cx="2667000" cy="25479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7" tIns="44450" rIns="90487" bIns="44450">
            <a:spAutoFit/>
          </a:bodyP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pPr>
              <a:lnSpc>
                <a:spcPct val="100000"/>
              </a:lnSpc>
            </a:pPr>
            <a:r>
              <a:rPr kumimoji="0" lang="en-US" altLang="zh-CN" sz="1200">
                <a:latin typeface="Helvetica" charset="0"/>
              </a:rPr>
              <a:t> </a:t>
            </a:r>
            <a:r>
              <a:rPr kumimoji="0" lang="en-US" altLang="zh-CN" sz="1400">
                <a:latin typeface="Helvetica" charset="0"/>
              </a:rPr>
              <a:t>for (i=0; i&lt;n; i++)  {</a:t>
            </a:r>
          </a:p>
          <a:p>
            <a:pPr>
              <a:lnSpc>
                <a:spcPct val="100000"/>
              </a:lnSpc>
            </a:pPr>
            <a:r>
              <a:rPr kumimoji="0" lang="en-US" altLang="zh-CN" sz="1400">
                <a:latin typeface="Helvetica" charset="0"/>
              </a:rPr>
              <a:t>    for (j=0; j&lt;n; j++) {</a:t>
            </a:r>
          </a:p>
          <a:p>
            <a:pPr>
              <a:lnSpc>
                <a:spcPct val="100000"/>
              </a:lnSpc>
            </a:pPr>
            <a:r>
              <a:rPr kumimoji="0" lang="en-US" altLang="zh-CN" sz="1400">
                <a:latin typeface="Helvetica" charset="0"/>
              </a:rPr>
              <a:t>        sum = 0.0;</a:t>
            </a:r>
          </a:p>
          <a:p>
            <a:pPr>
              <a:lnSpc>
                <a:spcPct val="100000"/>
              </a:lnSpc>
            </a:pPr>
            <a:r>
              <a:rPr kumimoji="0" lang="en-US" altLang="zh-CN" sz="1400">
                <a:latin typeface="Helvetica" charset="0"/>
              </a:rPr>
              <a:t>        for (k=0; k&lt;n; k++) </a:t>
            </a:r>
          </a:p>
          <a:p>
            <a:pPr>
              <a:lnSpc>
                <a:spcPct val="100000"/>
              </a:lnSpc>
            </a:pPr>
            <a:r>
              <a:rPr kumimoji="0" lang="en-US" altLang="zh-CN" sz="1400">
                <a:latin typeface="Helvetica" charset="0"/>
              </a:rPr>
              <a:t>            sum += a[i][k] * b[k][j];</a:t>
            </a:r>
          </a:p>
          <a:p>
            <a:pPr>
              <a:lnSpc>
                <a:spcPct val="100000"/>
              </a:lnSpc>
            </a:pPr>
            <a:r>
              <a:rPr kumimoji="0" lang="en-US" altLang="zh-CN" sz="1400">
                <a:latin typeface="Helvetica" charset="0"/>
              </a:rPr>
              <a:t>        c[i][j] = sum;</a:t>
            </a:r>
          </a:p>
          <a:p>
            <a:pPr>
              <a:lnSpc>
                <a:spcPct val="100000"/>
              </a:lnSpc>
            </a:pPr>
            <a:r>
              <a:rPr kumimoji="0" lang="en-US" altLang="zh-CN" sz="1400">
                <a:latin typeface="Helvetica" charset="0"/>
              </a:rPr>
              <a:t>    }</a:t>
            </a:r>
          </a:p>
          <a:p>
            <a:pPr>
              <a:lnSpc>
                <a:spcPct val="100000"/>
              </a:lnSpc>
            </a:pPr>
            <a:r>
              <a:rPr kumimoji="0" lang="en-US" altLang="zh-CN" sz="1400">
                <a:latin typeface="Helvetica" charset="0"/>
              </a:rPr>
              <a:t>} </a:t>
            </a:r>
          </a:p>
        </p:txBody>
      </p:sp>
      <p:sp>
        <p:nvSpPr>
          <p:cNvPr id="237571" name="Rectangle 4"/>
          <p:cNvSpPr>
            <a:spLocks noChangeArrowheads="1"/>
          </p:cNvSpPr>
          <p:nvPr/>
        </p:nvSpPr>
        <p:spPr bwMode="auto">
          <a:xfrm>
            <a:off x="381000" y="1371600"/>
            <a:ext cx="2447925"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tabLst>
                <a:tab pos="228600" algn="l"/>
              </a:tabLst>
              <a:defRPr kumimoji="1" sz="2400">
                <a:solidFill>
                  <a:schemeClr val="tx1"/>
                </a:solidFill>
                <a:latin typeface="Times New Roman" charset="0"/>
                <a:ea typeface="宋体" charset="0"/>
              </a:defRPr>
            </a:lvl1pPr>
            <a:lvl2pPr marL="114300">
              <a:tabLst>
                <a:tab pos="228600" algn="l"/>
              </a:tabLst>
              <a:defRPr kumimoji="1" sz="2400">
                <a:solidFill>
                  <a:schemeClr val="tx1"/>
                </a:solidFill>
                <a:latin typeface="Times New Roman" charset="0"/>
                <a:ea typeface="宋体" charset="0"/>
              </a:defRPr>
            </a:lvl2pPr>
            <a:lvl3pPr marL="1143000" indent="-228600">
              <a:tabLst>
                <a:tab pos="228600" algn="l"/>
              </a:tabLst>
              <a:defRPr kumimoji="1" sz="2400">
                <a:solidFill>
                  <a:schemeClr val="tx1"/>
                </a:solidFill>
                <a:latin typeface="Times New Roman" charset="0"/>
                <a:ea typeface="宋体" charset="0"/>
              </a:defRPr>
            </a:lvl3pPr>
            <a:lvl4pPr marL="1600200" indent="-228600">
              <a:tabLst>
                <a:tab pos="228600" algn="l"/>
              </a:tabLst>
              <a:defRPr kumimoji="1" sz="2400">
                <a:solidFill>
                  <a:schemeClr val="tx1"/>
                </a:solidFill>
                <a:latin typeface="Times New Roman" charset="0"/>
                <a:ea typeface="宋体" charset="0"/>
              </a:defRPr>
            </a:lvl4pPr>
            <a:lvl5pPr marL="2057400" indent="-228600">
              <a:tabLst>
                <a:tab pos="228600" algn="l"/>
              </a:tabLst>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tabLst>
                <a:tab pos="228600" algn="l"/>
              </a:tabLst>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tabLst>
                <a:tab pos="228600" algn="l"/>
              </a:tabLst>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tabLst>
                <a:tab pos="228600" algn="l"/>
              </a:tabLst>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tabLst>
                <a:tab pos="228600" algn="l"/>
              </a:tabLst>
              <a:defRPr kumimoji="1" sz="2400">
                <a:solidFill>
                  <a:schemeClr val="tx1"/>
                </a:solidFill>
                <a:latin typeface="Times New Roman" charset="0"/>
                <a:ea typeface="宋体" charset="0"/>
              </a:defRPr>
            </a:lvl9pPr>
          </a:lstStyle>
          <a:p>
            <a:pPr>
              <a:lnSpc>
                <a:spcPct val="100000"/>
              </a:lnSpc>
            </a:pPr>
            <a:r>
              <a:rPr kumimoji="0" lang="en-US" altLang="zh-CN">
                <a:latin typeface="Helvetica" charset="0"/>
              </a:rPr>
              <a:t>ijk (&amp; jik): </a:t>
            </a:r>
          </a:p>
          <a:p>
            <a:pPr lvl="1">
              <a:lnSpc>
                <a:spcPct val="100000"/>
              </a:lnSpc>
              <a:buFontTx/>
              <a:buChar char="•"/>
            </a:pPr>
            <a:r>
              <a:rPr kumimoji="0" lang="en-US" altLang="zh-CN">
                <a:latin typeface="Helvetica" charset="0"/>
              </a:rPr>
              <a:t> </a:t>
            </a:r>
            <a:r>
              <a:rPr kumimoji="0" lang="en-US" altLang="zh-CN" sz="2000">
                <a:latin typeface="Helvetica" charset="0"/>
              </a:rPr>
              <a:t>2 loads, 0 stores</a:t>
            </a:r>
          </a:p>
          <a:p>
            <a:pPr lvl="1">
              <a:lnSpc>
                <a:spcPct val="100000"/>
              </a:lnSpc>
              <a:buFontTx/>
              <a:buChar char="•"/>
            </a:pPr>
            <a:r>
              <a:rPr kumimoji="0" lang="en-US" altLang="zh-CN" sz="2000">
                <a:latin typeface="Helvetica" charset="0"/>
              </a:rPr>
              <a:t> misses/iter = 1.25</a:t>
            </a:r>
            <a:endParaRPr kumimoji="0" lang="en-US" altLang="zh-CN">
              <a:latin typeface="Helvetica" charset="0"/>
            </a:endParaRPr>
          </a:p>
        </p:txBody>
      </p:sp>
      <p:sp>
        <p:nvSpPr>
          <p:cNvPr id="237572" name="Rectangle 5"/>
          <p:cNvSpPr>
            <a:spLocks noChangeArrowheads="1"/>
          </p:cNvSpPr>
          <p:nvPr/>
        </p:nvSpPr>
        <p:spPr bwMode="auto">
          <a:xfrm>
            <a:off x="3200400" y="2667000"/>
            <a:ext cx="2362200" cy="25034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7" tIns="44450" rIns="90487" bIns="44450">
            <a:spAutoFit/>
          </a:bodyP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pPr>
              <a:lnSpc>
                <a:spcPct val="100000"/>
              </a:lnSpc>
            </a:pPr>
            <a:r>
              <a:rPr kumimoji="0" lang="en-US" altLang="zh-CN" sz="1400">
                <a:latin typeface="Helvetica" charset="0"/>
              </a:rPr>
              <a:t>for (k=0; k&lt;n; k++) {</a:t>
            </a:r>
          </a:p>
          <a:p>
            <a:pPr>
              <a:lnSpc>
                <a:spcPct val="100000"/>
              </a:lnSpc>
            </a:pPr>
            <a:r>
              <a:rPr kumimoji="0" lang="en-US" altLang="zh-CN" sz="1400">
                <a:latin typeface="Helvetica" charset="0"/>
              </a:rPr>
              <a:t>    for (i=0; i&lt;n; i++) {</a:t>
            </a:r>
          </a:p>
          <a:p>
            <a:pPr>
              <a:lnSpc>
                <a:spcPct val="100000"/>
              </a:lnSpc>
            </a:pPr>
            <a:r>
              <a:rPr kumimoji="0" lang="en-US" altLang="zh-CN" sz="1400">
                <a:latin typeface="Helvetica" charset="0"/>
              </a:rPr>
              <a:t>        r = a[i][k];</a:t>
            </a:r>
          </a:p>
          <a:p>
            <a:pPr>
              <a:lnSpc>
                <a:spcPct val="100000"/>
              </a:lnSpc>
            </a:pPr>
            <a:r>
              <a:rPr kumimoji="0" lang="en-US" altLang="zh-CN" sz="1400">
                <a:latin typeface="Helvetica" charset="0"/>
              </a:rPr>
              <a:t>        for (j=0; j&lt;n; j++)</a:t>
            </a:r>
          </a:p>
          <a:p>
            <a:pPr>
              <a:lnSpc>
                <a:spcPct val="100000"/>
              </a:lnSpc>
            </a:pPr>
            <a:r>
              <a:rPr kumimoji="0" lang="en-US" altLang="zh-CN" sz="1400">
                <a:latin typeface="Helvetica" charset="0"/>
              </a:rPr>
              <a:t>            c[i][j] += r * b[k][j];   </a:t>
            </a:r>
          </a:p>
          <a:p>
            <a:pPr>
              <a:lnSpc>
                <a:spcPct val="100000"/>
              </a:lnSpc>
            </a:pPr>
            <a:r>
              <a:rPr kumimoji="0" lang="en-US" altLang="zh-CN" sz="1400">
                <a:latin typeface="Helvetica" charset="0"/>
              </a:rPr>
              <a:t>    }</a:t>
            </a:r>
          </a:p>
          <a:p>
            <a:pPr>
              <a:lnSpc>
                <a:spcPct val="100000"/>
              </a:lnSpc>
            </a:pPr>
            <a:r>
              <a:rPr kumimoji="0" lang="en-US" altLang="zh-CN" sz="1400">
                <a:latin typeface="Helvetica" charset="0"/>
              </a:rPr>
              <a:t>}</a:t>
            </a:r>
          </a:p>
          <a:p>
            <a:pPr>
              <a:lnSpc>
                <a:spcPct val="100000"/>
              </a:lnSpc>
            </a:pPr>
            <a:endParaRPr kumimoji="0" lang="en-US" altLang="zh-CN" sz="1200">
              <a:latin typeface="Helvetica" charset="0"/>
            </a:endParaRPr>
          </a:p>
        </p:txBody>
      </p:sp>
      <p:sp>
        <p:nvSpPr>
          <p:cNvPr id="237573" name="Rectangle 6"/>
          <p:cNvSpPr>
            <a:spLocks noChangeArrowheads="1"/>
          </p:cNvSpPr>
          <p:nvPr/>
        </p:nvSpPr>
        <p:spPr bwMode="auto">
          <a:xfrm>
            <a:off x="5638800" y="2667000"/>
            <a:ext cx="2438400" cy="25479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7" tIns="44450" rIns="90487" bIns="44450">
            <a:spAutoFit/>
          </a:bodyP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pPr>
              <a:lnSpc>
                <a:spcPct val="100000"/>
              </a:lnSpc>
            </a:pPr>
            <a:r>
              <a:rPr kumimoji="0" lang="en-US" altLang="zh-CN" sz="1400">
                <a:latin typeface="Helvetica" charset="0"/>
              </a:rPr>
              <a:t>for (j=0; j&lt;n; j++) {</a:t>
            </a:r>
          </a:p>
          <a:p>
            <a:pPr>
              <a:lnSpc>
                <a:spcPct val="100000"/>
              </a:lnSpc>
            </a:pPr>
            <a:r>
              <a:rPr kumimoji="0" lang="en-US" altLang="zh-CN" sz="1400">
                <a:latin typeface="Helvetica" charset="0"/>
              </a:rPr>
              <a:t>    for (k=0; k&lt;n; k++) {</a:t>
            </a:r>
          </a:p>
          <a:p>
            <a:pPr>
              <a:lnSpc>
                <a:spcPct val="100000"/>
              </a:lnSpc>
            </a:pPr>
            <a:r>
              <a:rPr kumimoji="0" lang="en-US" altLang="zh-CN" sz="1400">
                <a:latin typeface="Helvetica" charset="0"/>
              </a:rPr>
              <a:t>        r = b[k][j];</a:t>
            </a:r>
          </a:p>
          <a:p>
            <a:pPr>
              <a:lnSpc>
                <a:spcPct val="100000"/>
              </a:lnSpc>
            </a:pPr>
            <a:r>
              <a:rPr kumimoji="0" lang="en-US" altLang="zh-CN" sz="1400">
                <a:latin typeface="Helvetica" charset="0"/>
              </a:rPr>
              <a:t>        for (i=0; i&lt;n; i++)</a:t>
            </a:r>
          </a:p>
          <a:p>
            <a:pPr>
              <a:lnSpc>
                <a:spcPct val="100000"/>
              </a:lnSpc>
            </a:pPr>
            <a:r>
              <a:rPr kumimoji="0" lang="en-US" altLang="zh-CN" sz="1400">
                <a:latin typeface="Helvetica" charset="0"/>
              </a:rPr>
              <a:t>            c[i][j] += a[i][k] * r;</a:t>
            </a:r>
          </a:p>
          <a:p>
            <a:pPr>
              <a:lnSpc>
                <a:spcPct val="100000"/>
              </a:lnSpc>
            </a:pPr>
            <a:r>
              <a:rPr kumimoji="0" lang="en-US" altLang="zh-CN" sz="1400">
                <a:latin typeface="Helvetica" charset="0"/>
              </a:rPr>
              <a:t>    }</a:t>
            </a:r>
          </a:p>
          <a:p>
            <a:pPr>
              <a:lnSpc>
                <a:spcPct val="100000"/>
              </a:lnSpc>
            </a:pPr>
            <a:r>
              <a:rPr kumimoji="0" lang="en-US" altLang="zh-CN" sz="1400">
                <a:latin typeface="Helvetica" charset="0"/>
              </a:rPr>
              <a:t>}	</a:t>
            </a:r>
          </a:p>
          <a:p>
            <a:pPr>
              <a:lnSpc>
                <a:spcPct val="100000"/>
              </a:lnSpc>
            </a:pPr>
            <a:endParaRPr kumimoji="0" lang="en-US" altLang="zh-CN" sz="1400">
              <a:latin typeface="Helvetica" charset="0"/>
            </a:endParaRPr>
          </a:p>
        </p:txBody>
      </p:sp>
      <p:sp>
        <p:nvSpPr>
          <p:cNvPr id="237574" name="Rectangle 7"/>
          <p:cNvSpPr>
            <a:spLocks noChangeArrowheads="1"/>
          </p:cNvSpPr>
          <p:nvPr/>
        </p:nvSpPr>
        <p:spPr bwMode="auto">
          <a:xfrm>
            <a:off x="2971800" y="1371600"/>
            <a:ext cx="2306638"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tabLst>
                <a:tab pos="228600" algn="l"/>
              </a:tabLst>
              <a:defRPr kumimoji="1" sz="2400">
                <a:solidFill>
                  <a:schemeClr val="tx1"/>
                </a:solidFill>
                <a:latin typeface="Times New Roman" charset="0"/>
                <a:ea typeface="宋体" charset="0"/>
              </a:defRPr>
            </a:lvl1pPr>
            <a:lvl2pPr marL="114300">
              <a:tabLst>
                <a:tab pos="228600" algn="l"/>
              </a:tabLst>
              <a:defRPr kumimoji="1" sz="2400">
                <a:solidFill>
                  <a:schemeClr val="tx1"/>
                </a:solidFill>
                <a:latin typeface="Times New Roman" charset="0"/>
                <a:ea typeface="宋体" charset="0"/>
              </a:defRPr>
            </a:lvl2pPr>
            <a:lvl3pPr marL="1143000" indent="-228600">
              <a:tabLst>
                <a:tab pos="228600" algn="l"/>
              </a:tabLst>
              <a:defRPr kumimoji="1" sz="2400">
                <a:solidFill>
                  <a:schemeClr val="tx1"/>
                </a:solidFill>
                <a:latin typeface="Times New Roman" charset="0"/>
                <a:ea typeface="宋体" charset="0"/>
              </a:defRPr>
            </a:lvl3pPr>
            <a:lvl4pPr marL="1600200" indent="-228600">
              <a:tabLst>
                <a:tab pos="228600" algn="l"/>
              </a:tabLst>
              <a:defRPr kumimoji="1" sz="2400">
                <a:solidFill>
                  <a:schemeClr val="tx1"/>
                </a:solidFill>
                <a:latin typeface="Times New Roman" charset="0"/>
                <a:ea typeface="宋体" charset="0"/>
              </a:defRPr>
            </a:lvl4pPr>
            <a:lvl5pPr marL="2057400" indent="-228600">
              <a:tabLst>
                <a:tab pos="228600" algn="l"/>
              </a:tabLst>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tabLst>
                <a:tab pos="228600" algn="l"/>
              </a:tabLst>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tabLst>
                <a:tab pos="228600" algn="l"/>
              </a:tabLst>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tabLst>
                <a:tab pos="228600" algn="l"/>
              </a:tabLst>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tabLst>
                <a:tab pos="228600" algn="l"/>
              </a:tabLst>
              <a:defRPr kumimoji="1" sz="2400">
                <a:solidFill>
                  <a:schemeClr val="tx1"/>
                </a:solidFill>
                <a:latin typeface="Times New Roman" charset="0"/>
                <a:ea typeface="宋体" charset="0"/>
              </a:defRPr>
            </a:lvl9pPr>
          </a:lstStyle>
          <a:p>
            <a:pPr>
              <a:lnSpc>
                <a:spcPct val="100000"/>
              </a:lnSpc>
            </a:pPr>
            <a:r>
              <a:rPr kumimoji="0" lang="en-US" altLang="zh-CN">
                <a:latin typeface="Helvetica" charset="0"/>
              </a:rPr>
              <a:t>kij (&amp; ikj): </a:t>
            </a:r>
          </a:p>
          <a:p>
            <a:pPr lvl="1">
              <a:lnSpc>
                <a:spcPct val="100000"/>
              </a:lnSpc>
              <a:buFontTx/>
              <a:buChar char="•"/>
            </a:pPr>
            <a:r>
              <a:rPr kumimoji="0" lang="en-US" altLang="zh-CN">
                <a:latin typeface="Helvetica" charset="0"/>
              </a:rPr>
              <a:t> </a:t>
            </a:r>
            <a:r>
              <a:rPr kumimoji="0" lang="en-US" altLang="zh-CN" sz="2000">
                <a:latin typeface="Helvetica" charset="0"/>
              </a:rPr>
              <a:t>2 loads, 1 store</a:t>
            </a:r>
          </a:p>
          <a:p>
            <a:pPr lvl="1">
              <a:lnSpc>
                <a:spcPct val="100000"/>
              </a:lnSpc>
              <a:buFontTx/>
              <a:buChar char="•"/>
            </a:pPr>
            <a:r>
              <a:rPr kumimoji="0" lang="en-US" altLang="zh-CN" sz="2000">
                <a:latin typeface="Helvetica" charset="0"/>
              </a:rPr>
              <a:t> misses/iter = 0.5</a:t>
            </a:r>
            <a:endParaRPr kumimoji="0" lang="en-US" altLang="zh-CN">
              <a:latin typeface="Helvetica" charset="0"/>
            </a:endParaRPr>
          </a:p>
        </p:txBody>
      </p:sp>
      <p:sp>
        <p:nvSpPr>
          <p:cNvPr id="237575" name="Rectangle 8"/>
          <p:cNvSpPr>
            <a:spLocks noChangeArrowheads="1"/>
          </p:cNvSpPr>
          <p:nvPr/>
        </p:nvSpPr>
        <p:spPr bwMode="auto">
          <a:xfrm>
            <a:off x="5486400" y="1371600"/>
            <a:ext cx="2306638"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tabLst>
                <a:tab pos="228600" algn="l"/>
              </a:tabLst>
              <a:defRPr kumimoji="1" sz="2400">
                <a:solidFill>
                  <a:schemeClr val="tx1"/>
                </a:solidFill>
                <a:latin typeface="Times New Roman" charset="0"/>
                <a:ea typeface="宋体" charset="0"/>
              </a:defRPr>
            </a:lvl1pPr>
            <a:lvl2pPr marL="114300">
              <a:tabLst>
                <a:tab pos="228600" algn="l"/>
              </a:tabLst>
              <a:defRPr kumimoji="1" sz="2400">
                <a:solidFill>
                  <a:schemeClr val="tx1"/>
                </a:solidFill>
                <a:latin typeface="Times New Roman" charset="0"/>
                <a:ea typeface="宋体" charset="0"/>
              </a:defRPr>
            </a:lvl2pPr>
            <a:lvl3pPr marL="1143000" indent="-228600">
              <a:tabLst>
                <a:tab pos="228600" algn="l"/>
              </a:tabLst>
              <a:defRPr kumimoji="1" sz="2400">
                <a:solidFill>
                  <a:schemeClr val="tx1"/>
                </a:solidFill>
                <a:latin typeface="Times New Roman" charset="0"/>
                <a:ea typeface="宋体" charset="0"/>
              </a:defRPr>
            </a:lvl3pPr>
            <a:lvl4pPr marL="1600200" indent="-228600">
              <a:tabLst>
                <a:tab pos="228600" algn="l"/>
              </a:tabLst>
              <a:defRPr kumimoji="1" sz="2400">
                <a:solidFill>
                  <a:schemeClr val="tx1"/>
                </a:solidFill>
                <a:latin typeface="Times New Roman" charset="0"/>
                <a:ea typeface="宋体" charset="0"/>
              </a:defRPr>
            </a:lvl4pPr>
            <a:lvl5pPr marL="2057400" indent="-228600">
              <a:tabLst>
                <a:tab pos="228600" algn="l"/>
              </a:tabLst>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tabLst>
                <a:tab pos="228600" algn="l"/>
              </a:tabLst>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tabLst>
                <a:tab pos="228600" algn="l"/>
              </a:tabLst>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tabLst>
                <a:tab pos="228600" algn="l"/>
              </a:tabLst>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tabLst>
                <a:tab pos="228600" algn="l"/>
              </a:tabLst>
              <a:defRPr kumimoji="1" sz="2400">
                <a:solidFill>
                  <a:schemeClr val="tx1"/>
                </a:solidFill>
                <a:latin typeface="Times New Roman" charset="0"/>
                <a:ea typeface="宋体" charset="0"/>
              </a:defRPr>
            </a:lvl9pPr>
          </a:lstStyle>
          <a:p>
            <a:pPr>
              <a:lnSpc>
                <a:spcPct val="100000"/>
              </a:lnSpc>
            </a:pPr>
            <a:r>
              <a:rPr kumimoji="0" lang="en-US" altLang="zh-CN">
                <a:latin typeface="Helvetica" charset="0"/>
              </a:rPr>
              <a:t>jki (&amp; kji): </a:t>
            </a:r>
          </a:p>
          <a:p>
            <a:pPr lvl="1">
              <a:lnSpc>
                <a:spcPct val="100000"/>
              </a:lnSpc>
              <a:buFontTx/>
              <a:buChar char="•"/>
            </a:pPr>
            <a:r>
              <a:rPr kumimoji="0" lang="en-US" altLang="zh-CN">
                <a:latin typeface="Helvetica" charset="0"/>
              </a:rPr>
              <a:t> </a:t>
            </a:r>
            <a:r>
              <a:rPr kumimoji="0" lang="en-US" altLang="zh-CN" sz="2000">
                <a:latin typeface="Helvetica" charset="0"/>
              </a:rPr>
              <a:t>2 loads, 1 store</a:t>
            </a:r>
          </a:p>
          <a:p>
            <a:pPr lvl="1">
              <a:lnSpc>
                <a:spcPct val="100000"/>
              </a:lnSpc>
              <a:buFontTx/>
              <a:buChar char="•"/>
            </a:pPr>
            <a:r>
              <a:rPr kumimoji="0" lang="en-US" altLang="zh-CN" sz="2000">
                <a:latin typeface="Helvetica" charset="0"/>
              </a:rPr>
              <a:t> misses/iter = 2.0</a:t>
            </a:r>
            <a:endParaRPr kumimoji="0" lang="en-US" altLang="zh-CN">
              <a:latin typeface="Helvetica"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5"/>
          <p:cNvSpPr>
            <a:spLocks noGrp="1" noChangeArrowheads="1"/>
          </p:cNvSpPr>
          <p:nvPr>
            <p:ph type="title"/>
          </p:nvPr>
        </p:nvSpPr>
        <p:spPr/>
        <p:txBody>
          <a:bodyPr/>
          <a:lstStyle/>
          <a:p>
            <a:r>
              <a:rPr lang="en-US" altLang="zh-CN"/>
              <a:t>Blocked Matrix Multiply (bijk)</a:t>
            </a:r>
          </a:p>
        </p:txBody>
      </p:sp>
      <p:sp>
        <p:nvSpPr>
          <p:cNvPr id="243714" name="Rectangle 3"/>
          <p:cNvSpPr>
            <a:spLocks noChangeArrowheads="1"/>
          </p:cNvSpPr>
          <p:nvPr/>
        </p:nvSpPr>
        <p:spPr bwMode="auto">
          <a:xfrm>
            <a:off x="920750" y="1336675"/>
            <a:ext cx="6900863" cy="519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487" tIns="44450" rIns="90487" bIns="44450">
            <a:spAutoFit/>
          </a:bodyPr>
          <a:lstStyle>
            <a:lvl1pPr>
              <a:defRPr kumimoji="1" sz="2400">
                <a:solidFill>
                  <a:schemeClr val="tx1"/>
                </a:solidFill>
                <a:latin typeface="Times New Roman" charset="0"/>
                <a:ea typeface="宋体" charset="0"/>
              </a:defRPr>
            </a:lvl1pPr>
            <a:lvl2pPr>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pPr>
              <a:lnSpc>
                <a:spcPct val="100000"/>
              </a:lnSpc>
            </a:pPr>
            <a:r>
              <a:rPr kumimoji="0" lang="en-US" altLang="zh-CN" sz="2000"/>
              <a:t>for (jj=0; jj&lt;n; jj+=bsize) {</a:t>
            </a:r>
          </a:p>
          <a:p>
            <a:pPr>
              <a:lnSpc>
                <a:spcPct val="100000"/>
              </a:lnSpc>
            </a:pPr>
            <a:r>
              <a:rPr kumimoji="0" lang="en-US" altLang="zh-CN" sz="2000"/>
              <a:t>  for (i=0; i&lt;n; i++)</a:t>
            </a:r>
          </a:p>
          <a:p>
            <a:pPr>
              <a:lnSpc>
                <a:spcPct val="100000"/>
              </a:lnSpc>
            </a:pPr>
            <a:r>
              <a:rPr kumimoji="0" lang="en-US" altLang="zh-CN" sz="2000"/>
              <a:t>    for (j=jj; j &lt; min(jj+bsize,n); j++)</a:t>
            </a:r>
          </a:p>
          <a:p>
            <a:pPr>
              <a:lnSpc>
                <a:spcPct val="100000"/>
              </a:lnSpc>
            </a:pPr>
            <a:r>
              <a:rPr kumimoji="0" lang="en-US" altLang="zh-CN" sz="2000"/>
              <a:t>      c[i][j] = 0.0;</a:t>
            </a:r>
          </a:p>
          <a:p>
            <a:pPr lvl="1">
              <a:lnSpc>
                <a:spcPct val="100000"/>
              </a:lnSpc>
            </a:pPr>
            <a:r>
              <a:rPr kumimoji="0" lang="en-US" altLang="zh-CN" sz="2000"/>
              <a:t>  for (kk=0; kk&lt;n; kk+=bsize) { </a:t>
            </a:r>
          </a:p>
          <a:p>
            <a:pPr lvl="1">
              <a:lnSpc>
                <a:spcPct val="100000"/>
              </a:lnSpc>
            </a:pPr>
            <a:r>
              <a:rPr kumimoji="0" lang="en-US" altLang="zh-CN" sz="2000"/>
              <a:t>    for (i=0; i&lt;n; i++) {</a:t>
            </a:r>
          </a:p>
          <a:p>
            <a:pPr lvl="1">
              <a:lnSpc>
                <a:spcPct val="100000"/>
              </a:lnSpc>
            </a:pPr>
            <a:r>
              <a:rPr kumimoji="0" lang="en-US" altLang="zh-CN" sz="2000"/>
              <a:t>      </a:t>
            </a:r>
            <a:r>
              <a:rPr kumimoji="0" lang="en-US" altLang="zh-CN" sz="2000">
                <a:solidFill>
                  <a:srgbClr val="FF0000"/>
                </a:solidFill>
              </a:rPr>
              <a:t>for (j=jj; j &lt; min(jj+bsize,n); j++) { </a:t>
            </a:r>
          </a:p>
          <a:p>
            <a:pPr lvl="1">
              <a:lnSpc>
                <a:spcPct val="100000"/>
              </a:lnSpc>
            </a:pPr>
            <a:r>
              <a:rPr kumimoji="0" lang="en-US" altLang="zh-CN" sz="2000">
                <a:solidFill>
                  <a:srgbClr val="FF0000"/>
                </a:solidFill>
              </a:rPr>
              <a:t>        sum = 0.0</a:t>
            </a:r>
          </a:p>
          <a:p>
            <a:pPr lvl="1">
              <a:lnSpc>
                <a:spcPct val="100000"/>
              </a:lnSpc>
            </a:pPr>
            <a:r>
              <a:rPr kumimoji="0" lang="en-US" altLang="zh-CN" sz="2000">
                <a:solidFill>
                  <a:srgbClr val="FF0000"/>
                </a:solidFill>
              </a:rPr>
              <a:t>        for (k=kk; k &lt; min(kk+bsize,n); k++) {</a:t>
            </a:r>
          </a:p>
          <a:p>
            <a:pPr lvl="1">
              <a:lnSpc>
                <a:spcPct val="100000"/>
              </a:lnSpc>
            </a:pPr>
            <a:r>
              <a:rPr kumimoji="0" lang="en-US" altLang="zh-CN" sz="2000">
                <a:solidFill>
                  <a:srgbClr val="FF0000"/>
                </a:solidFill>
              </a:rPr>
              <a:t>          sum += a[i][k] * b[k][j];</a:t>
            </a:r>
          </a:p>
          <a:p>
            <a:pPr lvl="1">
              <a:lnSpc>
                <a:spcPct val="100000"/>
              </a:lnSpc>
            </a:pPr>
            <a:r>
              <a:rPr kumimoji="0" lang="en-US" altLang="zh-CN" sz="2000">
                <a:solidFill>
                  <a:srgbClr val="FF0000"/>
                </a:solidFill>
              </a:rPr>
              <a:t>        }</a:t>
            </a:r>
          </a:p>
          <a:p>
            <a:pPr lvl="1">
              <a:lnSpc>
                <a:spcPct val="100000"/>
              </a:lnSpc>
            </a:pPr>
            <a:r>
              <a:rPr kumimoji="0" lang="en-US" altLang="zh-CN" sz="2000">
                <a:solidFill>
                  <a:srgbClr val="FF0000"/>
                </a:solidFill>
              </a:rPr>
              <a:t>        c[i][j] += sum;</a:t>
            </a:r>
          </a:p>
          <a:p>
            <a:pPr lvl="1">
              <a:lnSpc>
                <a:spcPct val="100000"/>
              </a:lnSpc>
            </a:pPr>
            <a:r>
              <a:rPr kumimoji="0" lang="en-US" altLang="zh-CN" sz="2000">
                <a:solidFill>
                  <a:srgbClr val="FF0000"/>
                </a:solidFill>
              </a:rPr>
              <a:t>      }</a:t>
            </a:r>
          </a:p>
          <a:p>
            <a:pPr>
              <a:lnSpc>
                <a:spcPct val="100000"/>
              </a:lnSpc>
            </a:pPr>
            <a:r>
              <a:rPr kumimoji="0" lang="en-US" altLang="zh-CN" sz="2000"/>
              <a:t>    }</a:t>
            </a:r>
          </a:p>
          <a:p>
            <a:pPr>
              <a:lnSpc>
                <a:spcPct val="100000"/>
              </a:lnSpc>
            </a:pPr>
            <a:r>
              <a:rPr kumimoji="0" lang="en-US" altLang="zh-CN" sz="2000"/>
              <a:t>  }</a:t>
            </a:r>
          </a:p>
          <a:p>
            <a:pPr>
              <a:lnSpc>
                <a:spcPct val="100000"/>
              </a:lnSpc>
            </a:pPr>
            <a:r>
              <a:rPr kumimoji="0" lang="en-US" altLang="zh-CN" sz="2000"/>
              <a:t>}</a:t>
            </a:r>
          </a:p>
        </p:txBody>
      </p:sp>
      <p:sp>
        <p:nvSpPr>
          <p:cNvPr id="243715" name="Freeform 4"/>
          <p:cNvSpPr>
            <a:spLocks/>
          </p:cNvSpPr>
          <p:nvPr/>
        </p:nvSpPr>
        <p:spPr bwMode="auto">
          <a:xfrm>
            <a:off x="1143000" y="3505200"/>
            <a:ext cx="230188" cy="1677988"/>
          </a:xfrm>
          <a:custGeom>
            <a:avLst/>
            <a:gdLst>
              <a:gd name="T0" fmla="*/ 2147483647 w 145"/>
              <a:gd name="T1" fmla="*/ 0 h 1057"/>
              <a:gd name="T2" fmla="*/ 0 w 145"/>
              <a:gd name="T3" fmla="*/ 0 h 1057"/>
              <a:gd name="T4" fmla="*/ 0 w 145"/>
              <a:gd name="T5" fmla="*/ 2147483647 h 1057"/>
              <a:gd name="T6" fmla="*/ 2147483647 w 145"/>
              <a:gd name="T7" fmla="*/ 2147483647 h 1057"/>
              <a:gd name="T8" fmla="*/ 0 60000 65536"/>
              <a:gd name="T9" fmla="*/ 0 60000 65536"/>
              <a:gd name="T10" fmla="*/ 0 60000 65536"/>
              <a:gd name="T11" fmla="*/ 0 60000 65536"/>
              <a:gd name="T12" fmla="*/ 0 w 145"/>
              <a:gd name="T13" fmla="*/ 0 h 1057"/>
              <a:gd name="T14" fmla="*/ 145 w 145"/>
              <a:gd name="T15" fmla="*/ 1057 h 1057"/>
            </a:gdLst>
            <a:ahLst/>
            <a:cxnLst>
              <a:cxn ang="T8">
                <a:pos x="T0" y="T1"/>
              </a:cxn>
              <a:cxn ang="T9">
                <a:pos x="T2" y="T3"/>
              </a:cxn>
              <a:cxn ang="T10">
                <a:pos x="T4" y="T5"/>
              </a:cxn>
              <a:cxn ang="T11">
                <a:pos x="T6" y="T7"/>
              </a:cxn>
            </a:cxnLst>
            <a:rect l="T12" t="T13" r="T14" b="T15"/>
            <a:pathLst>
              <a:path w="145" h="1057">
                <a:moveTo>
                  <a:pt x="96" y="0"/>
                </a:moveTo>
                <a:lnTo>
                  <a:pt x="0" y="0"/>
                </a:lnTo>
                <a:lnTo>
                  <a:pt x="0" y="1056"/>
                </a:lnTo>
                <a:lnTo>
                  <a:pt x="144" y="1056"/>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ChangeArrowheads="1"/>
          </p:cNvSpPr>
          <p:nvPr/>
        </p:nvSpPr>
        <p:spPr bwMode="auto">
          <a:xfrm>
            <a:off x="4146550" y="4610100"/>
            <a:ext cx="596900" cy="520700"/>
          </a:xfrm>
          <a:prstGeom prst="rect">
            <a:avLst/>
          </a:prstGeom>
          <a:solidFill>
            <a:schemeClr val="bg1"/>
          </a:solidFill>
          <a:ln w="12700">
            <a:solidFill>
              <a:schemeClr val="tx1"/>
            </a:solidFill>
            <a:miter lim="800000"/>
            <a:headEnd/>
            <a:tailEnd/>
          </a:ln>
        </p:spPr>
        <p:txBody>
          <a:bodyPr wrap="none" anchor="ct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endParaRPr kumimoji="0" lang="zh-CN" altLang="en-US" sz="1800"/>
          </a:p>
        </p:txBody>
      </p:sp>
      <p:sp>
        <p:nvSpPr>
          <p:cNvPr id="245762" name="Rectangle 40"/>
          <p:cNvSpPr>
            <a:spLocks noGrp="1" noChangeArrowheads="1"/>
          </p:cNvSpPr>
          <p:nvPr>
            <p:ph type="title"/>
          </p:nvPr>
        </p:nvSpPr>
        <p:spPr/>
        <p:txBody>
          <a:bodyPr/>
          <a:lstStyle/>
          <a:p>
            <a:r>
              <a:rPr lang="en-US" altLang="zh-CN"/>
              <a:t>Blocked Matrix Multiply Analysis</a:t>
            </a:r>
          </a:p>
        </p:txBody>
      </p:sp>
      <p:sp>
        <p:nvSpPr>
          <p:cNvPr id="245763" name="Rectangle 41"/>
          <p:cNvSpPr>
            <a:spLocks noGrp="1" noChangeArrowheads="1"/>
          </p:cNvSpPr>
          <p:nvPr>
            <p:ph type="body" idx="1"/>
          </p:nvPr>
        </p:nvSpPr>
        <p:spPr>
          <a:xfrm>
            <a:off x="290513" y="1220788"/>
            <a:ext cx="8548687" cy="5224462"/>
          </a:xfrm>
        </p:spPr>
        <p:txBody>
          <a:bodyPr>
            <a:normAutofit/>
          </a:bodyPr>
          <a:lstStyle/>
          <a:p>
            <a:pPr lvl="1"/>
            <a:r>
              <a:rPr lang="en-US" altLang="zh-CN" sz="2400" dirty="0"/>
              <a:t>Innermost loop pair multiplies a </a:t>
            </a:r>
            <a:r>
              <a:rPr lang="en-US" altLang="zh-CN" sz="2400" i="1" dirty="0"/>
              <a:t>1 X </a:t>
            </a:r>
            <a:r>
              <a:rPr lang="en-US" altLang="zh-CN" sz="2400" i="1" dirty="0" err="1"/>
              <a:t>bsize</a:t>
            </a:r>
            <a:r>
              <a:rPr lang="en-US" altLang="zh-CN" sz="2400" dirty="0"/>
              <a:t> sliver of </a:t>
            </a:r>
            <a:r>
              <a:rPr lang="en-US" altLang="zh-CN" sz="2400" i="1" dirty="0"/>
              <a:t>A</a:t>
            </a:r>
            <a:r>
              <a:rPr lang="en-US" altLang="zh-CN" sz="2400" dirty="0"/>
              <a:t> by a </a:t>
            </a:r>
            <a:r>
              <a:rPr lang="en-US" altLang="zh-CN" sz="2400" i="1" dirty="0" err="1"/>
              <a:t>bsize</a:t>
            </a:r>
            <a:r>
              <a:rPr lang="en-US" altLang="zh-CN" sz="2400" i="1" dirty="0"/>
              <a:t> X </a:t>
            </a:r>
            <a:r>
              <a:rPr lang="en-US" altLang="zh-CN" sz="2400" i="1" dirty="0" err="1"/>
              <a:t>bsize</a:t>
            </a:r>
            <a:r>
              <a:rPr lang="en-US" altLang="zh-CN" sz="2400" dirty="0"/>
              <a:t> block of </a:t>
            </a:r>
            <a:r>
              <a:rPr lang="en-US" altLang="zh-CN" sz="2400" i="1" dirty="0"/>
              <a:t>B</a:t>
            </a:r>
            <a:r>
              <a:rPr lang="en-US" altLang="zh-CN" sz="2400" dirty="0"/>
              <a:t> and accumulates into </a:t>
            </a:r>
            <a:r>
              <a:rPr lang="en-US" altLang="zh-CN" sz="2400" i="1" dirty="0"/>
              <a:t>1 X </a:t>
            </a:r>
            <a:r>
              <a:rPr lang="en-US" altLang="zh-CN" sz="2400" i="1" dirty="0" err="1"/>
              <a:t>bsize</a:t>
            </a:r>
            <a:r>
              <a:rPr lang="en-US" altLang="zh-CN" sz="2400" dirty="0"/>
              <a:t> sliver of </a:t>
            </a:r>
            <a:r>
              <a:rPr lang="en-US" altLang="zh-CN" sz="2400" i="1" dirty="0"/>
              <a:t>C</a:t>
            </a:r>
          </a:p>
          <a:p>
            <a:pPr lvl="1"/>
            <a:r>
              <a:rPr lang="en-US" altLang="zh-CN" sz="2400" dirty="0"/>
              <a:t>Loop over </a:t>
            </a:r>
            <a:r>
              <a:rPr lang="en-US" altLang="zh-CN" sz="2400" i="1" dirty="0" err="1"/>
              <a:t>i</a:t>
            </a:r>
            <a:r>
              <a:rPr lang="en-US" altLang="zh-CN" sz="2400" dirty="0"/>
              <a:t> steps through </a:t>
            </a:r>
            <a:r>
              <a:rPr lang="en-US" altLang="zh-CN" sz="2400" i="1" dirty="0"/>
              <a:t>n</a:t>
            </a:r>
            <a:r>
              <a:rPr lang="en-US" altLang="zh-CN" sz="2400" dirty="0"/>
              <a:t> row slivers of </a:t>
            </a:r>
            <a:r>
              <a:rPr lang="en-US" altLang="zh-CN" sz="2400" i="1" dirty="0"/>
              <a:t>A</a:t>
            </a:r>
            <a:r>
              <a:rPr lang="en-US" altLang="zh-CN" sz="2400" dirty="0"/>
              <a:t> &amp; </a:t>
            </a:r>
            <a:r>
              <a:rPr lang="en-US" altLang="zh-CN" sz="2400" i="1" dirty="0"/>
              <a:t>C</a:t>
            </a:r>
            <a:r>
              <a:rPr lang="en-US" altLang="zh-CN" sz="2400" dirty="0"/>
              <a:t>, using same </a:t>
            </a:r>
            <a:r>
              <a:rPr lang="en-US" altLang="zh-CN" sz="2400" i="1" dirty="0"/>
              <a:t>B</a:t>
            </a:r>
          </a:p>
        </p:txBody>
      </p:sp>
      <p:sp>
        <p:nvSpPr>
          <p:cNvPr id="245764" name="Rectangle 4"/>
          <p:cNvSpPr>
            <a:spLocks noChangeArrowheads="1"/>
          </p:cNvSpPr>
          <p:nvPr/>
        </p:nvSpPr>
        <p:spPr bwMode="auto">
          <a:xfrm>
            <a:off x="5340350" y="4610100"/>
            <a:ext cx="596900" cy="520700"/>
          </a:xfrm>
          <a:prstGeom prst="rect">
            <a:avLst/>
          </a:prstGeom>
          <a:solidFill>
            <a:schemeClr val="bg1"/>
          </a:solidFill>
          <a:ln w="12700">
            <a:solidFill>
              <a:schemeClr val="tx1"/>
            </a:solidFill>
            <a:miter lim="800000"/>
            <a:headEnd/>
            <a:tailEnd/>
          </a:ln>
        </p:spPr>
        <p:txBody>
          <a:bodyPr wrap="none" anchor="ct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endParaRPr kumimoji="0" lang="zh-CN" altLang="en-US" sz="1800"/>
          </a:p>
        </p:txBody>
      </p:sp>
      <p:sp>
        <p:nvSpPr>
          <p:cNvPr id="245765" name="Rectangle 5"/>
          <p:cNvSpPr>
            <a:spLocks noChangeArrowheads="1"/>
          </p:cNvSpPr>
          <p:nvPr/>
        </p:nvSpPr>
        <p:spPr bwMode="auto">
          <a:xfrm>
            <a:off x="6508750" y="4610100"/>
            <a:ext cx="596900" cy="520700"/>
          </a:xfrm>
          <a:prstGeom prst="rect">
            <a:avLst/>
          </a:prstGeom>
          <a:solidFill>
            <a:schemeClr val="bg1"/>
          </a:solidFill>
          <a:ln w="12700">
            <a:solidFill>
              <a:schemeClr val="tx1"/>
            </a:solidFill>
            <a:miter lim="800000"/>
            <a:headEnd/>
            <a:tailEnd/>
          </a:ln>
        </p:spPr>
        <p:txBody>
          <a:bodyPr wrap="none" anchor="ct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endParaRPr kumimoji="0" lang="zh-CN" altLang="en-US" sz="1800"/>
          </a:p>
        </p:txBody>
      </p:sp>
      <p:sp>
        <p:nvSpPr>
          <p:cNvPr id="245766" name="Rectangle 6"/>
          <p:cNvSpPr>
            <a:spLocks noChangeArrowheads="1"/>
          </p:cNvSpPr>
          <p:nvPr/>
        </p:nvSpPr>
        <p:spPr bwMode="auto">
          <a:xfrm>
            <a:off x="4252913" y="519112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pPr>
              <a:lnSpc>
                <a:spcPct val="100000"/>
              </a:lnSpc>
            </a:pPr>
            <a:r>
              <a:rPr kumimoji="0" lang="en-US" altLang="zh-CN" sz="1800">
                <a:latin typeface="Helvetica" charset="0"/>
              </a:rPr>
              <a:t>A</a:t>
            </a:r>
          </a:p>
        </p:txBody>
      </p:sp>
      <p:sp>
        <p:nvSpPr>
          <p:cNvPr id="245767" name="Rectangle 7"/>
          <p:cNvSpPr>
            <a:spLocks noChangeArrowheads="1"/>
          </p:cNvSpPr>
          <p:nvPr/>
        </p:nvSpPr>
        <p:spPr bwMode="auto">
          <a:xfrm>
            <a:off x="5472113" y="519112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pPr>
              <a:lnSpc>
                <a:spcPct val="100000"/>
              </a:lnSpc>
            </a:pPr>
            <a:r>
              <a:rPr kumimoji="0" lang="en-US" altLang="zh-CN" sz="1800">
                <a:latin typeface="Helvetica" charset="0"/>
              </a:rPr>
              <a:t>B</a:t>
            </a:r>
          </a:p>
        </p:txBody>
      </p:sp>
      <p:sp>
        <p:nvSpPr>
          <p:cNvPr id="245768" name="Rectangle 8"/>
          <p:cNvSpPr>
            <a:spLocks noChangeArrowheads="1"/>
          </p:cNvSpPr>
          <p:nvPr/>
        </p:nvSpPr>
        <p:spPr bwMode="auto">
          <a:xfrm>
            <a:off x="6716713" y="5191125"/>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pPr>
              <a:lnSpc>
                <a:spcPct val="100000"/>
              </a:lnSpc>
            </a:pPr>
            <a:r>
              <a:rPr kumimoji="0" lang="en-US" altLang="zh-CN" sz="1800">
                <a:latin typeface="Helvetica" charset="0"/>
              </a:rPr>
              <a:t>C</a:t>
            </a:r>
          </a:p>
        </p:txBody>
      </p:sp>
      <p:sp>
        <p:nvSpPr>
          <p:cNvPr id="245769" name="Rectangle 9"/>
          <p:cNvSpPr>
            <a:spLocks noChangeArrowheads="1"/>
          </p:cNvSpPr>
          <p:nvPr/>
        </p:nvSpPr>
        <p:spPr bwMode="auto">
          <a:xfrm>
            <a:off x="4749800" y="6029325"/>
            <a:ext cx="22606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487" tIns="44450" rIns="90487" bIns="44450">
            <a:spAutoFit/>
          </a:bodyP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pPr>
              <a:lnSpc>
                <a:spcPct val="100000"/>
              </a:lnSpc>
            </a:pPr>
            <a:r>
              <a:rPr kumimoji="0" lang="en-US" altLang="zh-CN" sz="1800">
                <a:latin typeface="Helvetica" charset="0"/>
              </a:rPr>
              <a:t>block reused </a:t>
            </a:r>
            <a:r>
              <a:rPr kumimoji="0" lang="en-US" altLang="zh-CN" sz="1800" i="1">
                <a:latin typeface="Helvetica" charset="0"/>
              </a:rPr>
              <a:t>n</a:t>
            </a:r>
            <a:r>
              <a:rPr kumimoji="0" lang="en-US" altLang="zh-CN" sz="1800">
                <a:latin typeface="Helvetica" charset="0"/>
              </a:rPr>
              <a:t> times in succession</a:t>
            </a:r>
          </a:p>
        </p:txBody>
      </p:sp>
      <p:sp>
        <p:nvSpPr>
          <p:cNvPr id="245770" name="Line 10"/>
          <p:cNvSpPr>
            <a:spLocks noChangeShapeType="1"/>
          </p:cNvSpPr>
          <p:nvPr/>
        </p:nvSpPr>
        <p:spPr bwMode="auto">
          <a:xfrm flipV="1">
            <a:off x="3465513" y="4705350"/>
            <a:ext cx="636587" cy="982663"/>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771" name="Rectangle 11"/>
          <p:cNvSpPr>
            <a:spLocks noChangeArrowheads="1"/>
          </p:cNvSpPr>
          <p:nvPr/>
        </p:nvSpPr>
        <p:spPr bwMode="auto">
          <a:xfrm>
            <a:off x="5346700" y="4616450"/>
            <a:ext cx="203200" cy="203200"/>
          </a:xfrm>
          <a:prstGeom prst="rect">
            <a:avLst/>
          </a:prstGeom>
          <a:solidFill>
            <a:schemeClr val="bg2"/>
          </a:solidFill>
          <a:ln w="25400">
            <a:solidFill>
              <a:schemeClr val="tx1"/>
            </a:solidFill>
            <a:miter lim="800000"/>
            <a:headEnd/>
            <a:tailEnd/>
          </a:ln>
        </p:spPr>
        <p:txBody>
          <a:bodyPr wrap="none" anchor="ct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endParaRPr kumimoji="0" lang="zh-CN" altLang="en-US" sz="1800"/>
          </a:p>
        </p:txBody>
      </p:sp>
      <p:sp>
        <p:nvSpPr>
          <p:cNvPr id="245772" name="Rectangle 12"/>
          <p:cNvSpPr>
            <a:spLocks noChangeArrowheads="1"/>
          </p:cNvSpPr>
          <p:nvPr/>
        </p:nvSpPr>
        <p:spPr bwMode="auto">
          <a:xfrm>
            <a:off x="2705100" y="5749925"/>
            <a:ext cx="219551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pPr>
              <a:lnSpc>
                <a:spcPct val="100000"/>
              </a:lnSpc>
            </a:pPr>
            <a:r>
              <a:rPr kumimoji="0" lang="en-US" altLang="zh-CN" sz="1800">
                <a:latin typeface="Helvetica" charset="0"/>
              </a:rPr>
              <a:t>row sliver accessed</a:t>
            </a:r>
          </a:p>
          <a:p>
            <a:pPr>
              <a:lnSpc>
                <a:spcPct val="100000"/>
              </a:lnSpc>
            </a:pPr>
            <a:r>
              <a:rPr kumimoji="0" lang="en-US" altLang="zh-CN" sz="1800" i="1">
                <a:latin typeface="Helvetica" charset="0"/>
              </a:rPr>
              <a:t>bsize</a:t>
            </a:r>
            <a:r>
              <a:rPr kumimoji="0" lang="en-US" altLang="zh-CN" sz="1800">
                <a:latin typeface="Helvetica" charset="0"/>
              </a:rPr>
              <a:t> times</a:t>
            </a:r>
          </a:p>
        </p:txBody>
      </p:sp>
      <p:sp>
        <p:nvSpPr>
          <p:cNvPr id="245773" name="Line 13"/>
          <p:cNvSpPr>
            <a:spLocks noChangeShapeType="1"/>
          </p:cNvSpPr>
          <p:nvPr/>
        </p:nvSpPr>
        <p:spPr bwMode="auto">
          <a:xfrm flipV="1">
            <a:off x="5461000" y="4895850"/>
            <a:ext cx="0" cy="1143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774" name="Rectangle 14"/>
          <p:cNvSpPr>
            <a:spLocks noChangeArrowheads="1"/>
          </p:cNvSpPr>
          <p:nvPr/>
        </p:nvSpPr>
        <p:spPr bwMode="auto">
          <a:xfrm>
            <a:off x="6870700" y="5648325"/>
            <a:ext cx="211931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pPr>
              <a:lnSpc>
                <a:spcPct val="100000"/>
              </a:lnSpc>
            </a:pPr>
            <a:r>
              <a:rPr kumimoji="0" lang="en-US" altLang="zh-CN" sz="1800">
                <a:latin typeface="Helvetica" charset="0"/>
              </a:rPr>
              <a:t>Update successive</a:t>
            </a:r>
          </a:p>
          <a:p>
            <a:pPr>
              <a:lnSpc>
                <a:spcPct val="100000"/>
              </a:lnSpc>
            </a:pPr>
            <a:r>
              <a:rPr kumimoji="0" lang="en-US" altLang="zh-CN" sz="1800">
                <a:latin typeface="Helvetica" charset="0"/>
              </a:rPr>
              <a:t>elements of sliver</a:t>
            </a:r>
          </a:p>
        </p:txBody>
      </p:sp>
      <p:sp>
        <p:nvSpPr>
          <p:cNvPr id="245775" name="Line 15"/>
          <p:cNvSpPr>
            <a:spLocks noChangeShapeType="1"/>
          </p:cNvSpPr>
          <p:nvPr/>
        </p:nvSpPr>
        <p:spPr bwMode="auto">
          <a:xfrm flipH="1" flipV="1">
            <a:off x="6807200" y="4768850"/>
            <a:ext cx="558800" cy="787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776" name="Line 16"/>
          <p:cNvSpPr>
            <a:spLocks noChangeShapeType="1"/>
          </p:cNvSpPr>
          <p:nvPr/>
        </p:nvSpPr>
        <p:spPr bwMode="auto">
          <a:xfrm>
            <a:off x="4267200" y="4794250"/>
            <a:ext cx="0" cy="355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777" name="Rectangle 17"/>
          <p:cNvSpPr>
            <a:spLocks noChangeArrowheads="1"/>
          </p:cNvSpPr>
          <p:nvPr/>
        </p:nvSpPr>
        <p:spPr bwMode="auto">
          <a:xfrm>
            <a:off x="4329113" y="4805363"/>
            <a:ext cx="214312"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pPr>
              <a:lnSpc>
                <a:spcPct val="100000"/>
              </a:lnSpc>
            </a:pPr>
            <a:r>
              <a:rPr kumimoji="0" lang="en-US" altLang="zh-CN" sz="1100">
                <a:latin typeface="Helvetica" charset="0"/>
              </a:rPr>
              <a:t>i</a:t>
            </a:r>
          </a:p>
        </p:txBody>
      </p:sp>
      <p:sp>
        <p:nvSpPr>
          <p:cNvPr id="245778" name="Line 18"/>
          <p:cNvSpPr>
            <a:spLocks noChangeShapeType="1"/>
          </p:cNvSpPr>
          <p:nvPr/>
        </p:nvSpPr>
        <p:spPr bwMode="auto">
          <a:xfrm>
            <a:off x="6629400" y="4794250"/>
            <a:ext cx="0" cy="3556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779" name="Rectangle 19"/>
          <p:cNvSpPr>
            <a:spLocks noChangeArrowheads="1"/>
          </p:cNvSpPr>
          <p:nvPr/>
        </p:nvSpPr>
        <p:spPr bwMode="auto">
          <a:xfrm>
            <a:off x="6691313" y="4805363"/>
            <a:ext cx="214312"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pPr>
              <a:lnSpc>
                <a:spcPct val="100000"/>
              </a:lnSpc>
            </a:pPr>
            <a:r>
              <a:rPr kumimoji="0" lang="en-US" altLang="zh-CN" sz="1100">
                <a:latin typeface="Helvetica" charset="0"/>
              </a:rPr>
              <a:t>i</a:t>
            </a:r>
          </a:p>
        </p:txBody>
      </p:sp>
      <p:grpSp>
        <p:nvGrpSpPr>
          <p:cNvPr id="245780" name="Group 20"/>
          <p:cNvGrpSpPr>
            <a:grpSpLocks/>
          </p:cNvGrpSpPr>
          <p:nvPr/>
        </p:nvGrpSpPr>
        <p:grpSpPr bwMode="auto">
          <a:xfrm>
            <a:off x="4938713" y="4565650"/>
            <a:ext cx="323850" cy="736600"/>
            <a:chOff x="3111" y="2792"/>
            <a:chExt cx="204" cy="464"/>
          </a:xfrm>
        </p:grpSpPr>
        <p:sp>
          <p:nvSpPr>
            <p:cNvPr id="245797" name="Line 21"/>
            <p:cNvSpPr>
              <a:spLocks noChangeShapeType="1"/>
            </p:cNvSpPr>
            <p:nvPr/>
          </p:nvSpPr>
          <p:spPr bwMode="auto">
            <a:xfrm>
              <a:off x="3216" y="2792"/>
              <a:ext cx="0" cy="46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798" name="Rectangle 22"/>
            <p:cNvSpPr>
              <a:spLocks noChangeArrowheads="1"/>
            </p:cNvSpPr>
            <p:nvPr/>
          </p:nvSpPr>
          <p:spPr bwMode="auto">
            <a:xfrm>
              <a:off x="3111" y="2847"/>
              <a:ext cx="204" cy="163"/>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pPr>
                <a:lnSpc>
                  <a:spcPct val="100000"/>
                </a:lnSpc>
              </a:pPr>
              <a:r>
                <a:rPr kumimoji="0" lang="en-US" altLang="zh-CN" sz="1100">
                  <a:latin typeface="Helvetica" charset="0"/>
                </a:rPr>
                <a:t>kk</a:t>
              </a:r>
            </a:p>
          </p:txBody>
        </p:sp>
      </p:grpSp>
      <p:sp>
        <p:nvSpPr>
          <p:cNvPr id="245781" name="Rectangle 23"/>
          <p:cNvSpPr>
            <a:spLocks noChangeArrowheads="1"/>
          </p:cNvSpPr>
          <p:nvPr/>
        </p:nvSpPr>
        <p:spPr bwMode="auto">
          <a:xfrm>
            <a:off x="6515100" y="4692650"/>
            <a:ext cx="203200" cy="76200"/>
          </a:xfrm>
          <a:prstGeom prst="rect">
            <a:avLst/>
          </a:prstGeom>
          <a:solidFill>
            <a:schemeClr val="bg2"/>
          </a:solidFill>
          <a:ln w="25400">
            <a:solidFill>
              <a:schemeClr val="tx1"/>
            </a:solidFill>
            <a:miter lim="800000"/>
            <a:headEnd/>
            <a:tailEnd/>
          </a:ln>
        </p:spPr>
        <p:txBody>
          <a:bodyPr wrap="none" anchor="ct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endParaRPr kumimoji="0" lang="zh-CN" altLang="en-US" sz="1800"/>
          </a:p>
        </p:txBody>
      </p:sp>
      <p:sp>
        <p:nvSpPr>
          <p:cNvPr id="245782" name="Rectangle 24"/>
          <p:cNvSpPr>
            <a:spLocks noChangeArrowheads="1"/>
          </p:cNvSpPr>
          <p:nvPr/>
        </p:nvSpPr>
        <p:spPr bwMode="auto">
          <a:xfrm>
            <a:off x="4152900" y="4692650"/>
            <a:ext cx="203200" cy="76200"/>
          </a:xfrm>
          <a:prstGeom prst="rect">
            <a:avLst/>
          </a:prstGeom>
          <a:solidFill>
            <a:schemeClr val="bg2"/>
          </a:solidFill>
          <a:ln w="25400">
            <a:solidFill>
              <a:schemeClr val="tx1"/>
            </a:solidFill>
            <a:miter lim="800000"/>
            <a:headEnd/>
            <a:tailEnd/>
          </a:ln>
        </p:spPr>
        <p:txBody>
          <a:bodyPr wrap="none" anchor="ct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endParaRPr kumimoji="0" lang="zh-CN" altLang="en-US" sz="1800"/>
          </a:p>
        </p:txBody>
      </p:sp>
      <p:grpSp>
        <p:nvGrpSpPr>
          <p:cNvPr id="245783" name="Group 25"/>
          <p:cNvGrpSpPr>
            <a:grpSpLocks/>
          </p:cNvGrpSpPr>
          <p:nvPr/>
        </p:nvGrpSpPr>
        <p:grpSpPr bwMode="auto">
          <a:xfrm>
            <a:off x="4127500" y="4271963"/>
            <a:ext cx="736600" cy="258762"/>
            <a:chOff x="2600" y="2607"/>
            <a:chExt cx="464" cy="163"/>
          </a:xfrm>
        </p:grpSpPr>
        <p:sp>
          <p:nvSpPr>
            <p:cNvPr id="245795" name="Line 26"/>
            <p:cNvSpPr>
              <a:spLocks noChangeShapeType="1"/>
            </p:cNvSpPr>
            <p:nvPr/>
          </p:nvSpPr>
          <p:spPr bwMode="auto">
            <a:xfrm>
              <a:off x="2600" y="2688"/>
              <a:ext cx="464"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796" name="Rectangle 27"/>
            <p:cNvSpPr>
              <a:spLocks noChangeArrowheads="1"/>
            </p:cNvSpPr>
            <p:nvPr/>
          </p:nvSpPr>
          <p:spPr bwMode="auto">
            <a:xfrm>
              <a:off x="2679" y="2607"/>
              <a:ext cx="204" cy="163"/>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pPr>
                <a:lnSpc>
                  <a:spcPct val="100000"/>
                </a:lnSpc>
              </a:pPr>
              <a:r>
                <a:rPr kumimoji="0" lang="en-US" altLang="zh-CN" sz="1100">
                  <a:latin typeface="Helvetica" charset="0"/>
                </a:rPr>
                <a:t>kk</a:t>
              </a:r>
            </a:p>
          </p:txBody>
        </p:sp>
      </p:grpSp>
      <p:grpSp>
        <p:nvGrpSpPr>
          <p:cNvPr id="245784" name="Group 28"/>
          <p:cNvGrpSpPr>
            <a:grpSpLocks/>
          </p:cNvGrpSpPr>
          <p:nvPr/>
        </p:nvGrpSpPr>
        <p:grpSpPr bwMode="auto">
          <a:xfrm>
            <a:off x="6489700" y="4271963"/>
            <a:ext cx="736600" cy="258762"/>
            <a:chOff x="4088" y="2607"/>
            <a:chExt cx="464" cy="163"/>
          </a:xfrm>
        </p:grpSpPr>
        <p:sp>
          <p:nvSpPr>
            <p:cNvPr id="245793" name="Line 29"/>
            <p:cNvSpPr>
              <a:spLocks noChangeShapeType="1"/>
            </p:cNvSpPr>
            <p:nvPr/>
          </p:nvSpPr>
          <p:spPr bwMode="auto">
            <a:xfrm>
              <a:off x="4088" y="2688"/>
              <a:ext cx="464"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794" name="Rectangle 30"/>
            <p:cNvSpPr>
              <a:spLocks noChangeArrowheads="1"/>
            </p:cNvSpPr>
            <p:nvPr/>
          </p:nvSpPr>
          <p:spPr bwMode="auto">
            <a:xfrm>
              <a:off x="4167" y="2607"/>
              <a:ext cx="156" cy="163"/>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pPr>
                <a:lnSpc>
                  <a:spcPct val="100000"/>
                </a:lnSpc>
              </a:pPr>
              <a:r>
                <a:rPr kumimoji="0" lang="en-US" altLang="zh-CN" sz="1100">
                  <a:latin typeface="Helvetica" charset="0"/>
                </a:rPr>
                <a:t>jj</a:t>
              </a:r>
            </a:p>
          </p:txBody>
        </p:sp>
      </p:grpSp>
      <p:grpSp>
        <p:nvGrpSpPr>
          <p:cNvPr id="245785" name="Group 31"/>
          <p:cNvGrpSpPr>
            <a:grpSpLocks/>
          </p:cNvGrpSpPr>
          <p:nvPr/>
        </p:nvGrpSpPr>
        <p:grpSpPr bwMode="auto">
          <a:xfrm>
            <a:off x="5270500" y="4271963"/>
            <a:ext cx="736600" cy="258762"/>
            <a:chOff x="3320" y="2607"/>
            <a:chExt cx="464" cy="163"/>
          </a:xfrm>
        </p:grpSpPr>
        <p:sp>
          <p:nvSpPr>
            <p:cNvPr id="245791" name="Line 32"/>
            <p:cNvSpPr>
              <a:spLocks noChangeShapeType="1"/>
            </p:cNvSpPr>
            <p:nvPr/>
          </p:nvSpPr>
          <p:spPr bwMode="auto">
            <a:xfrm>
              <a:off x="3320" y="2688"/>
              <a:ext cx="464"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792" name="Rectangle 33"/>
            <p:cNvSpPr>
              <a:spLocks noChangeArrowheads="1"/>
            </p:cNvSpPr>
            <p:nvPr/>
          </p:nvSpPr>
          <p:spPr bwMode="auto">
            <a:xfrm>
              <a:off x="3399" y="2607"/>
              <a:ext cx="156" cy="163"/>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pPr>
                <a:lnSpc>
                  <a:spcPct val="100000"/>
                </a:lnSpc>
              </a:pPr>
              <a:r>
                <a:rPr kumimoji="0" lang="en-US" altLang="zh-CN" sz="1100">
                  <a:latin typeface="Helvetica" charset="0"/>
                </a:rPr>
                <a:t>jj</a:t>
              </a:r>
            </a:p>
          </p:txBody>
        </p:sp>
      </p:grpSp>
      <p:grpSp>
        <p:nvGrpSpPr>
          <p:cNvPr id="245786" name="Group 34"/>
          <p:cNvGrpSpPr>
            <a:grpSpLocks/>
          </p:cNvGrpSpPr>
          <p:nvPr/>
        </p:nvGrpSpPr>
        <p:grpSpPr bwMode="auto">
          <a:xfrm>
            <a:off x="768350" y="2308225"/>
            <a:ext cx="6900863" cy="2582863"/>
            <a:chOff x="484" y="1370"/>
            <a:chExt cx="4347" cy="1627"/>
          </a:xfrm>
        </p:grpSpPr>
        <p:sp>
          <p:nvSpPr>
            <p:cNvPr id="245789" name="Rectangle 35"/>
            <p:cNvSpPr>
              <a:spLocks noChangeArrowheads="1"/>
            </p:cNvSpPr>
            <p:nvPr/>
          </p:nvSpPr>
          <p:spPr bwMode="auto">
            <a:xfrm>
              <a:off x="484" y="1370"/>
              <a:ext cx="4347" cy="1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487" tIns="44450" rIns="90487" bIns="44450">
              <a:spAutoFit/>
            </a:bodyP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pPr>
                <a:lnSpc>
                  <a:spcPct val="100000"/>
                </a:lnSpc>
              </a:pPr>
              <a:r>
                <a:rPr kumimoji="0" lang="en-US" altLang="zh-CN" sz="1800" dirty="0"/>
                <a:t>for (</a:t>
              </a:r>
              <a:r>
                <a:rPr kumimoji="0" lang="en-US" altLang="zh-CN" sz="1800" dirty="0" err="1"/>
                <a:t>i</a:t>
              </a:r>
              <a:r>
                <a:rPr kumimoji="0" lang="en-US" altLang="zh-CN" sz="1800" dirty="0"/>
                <a:t>=0; </a:t>
              </a:r>
              <a:r>
                <a:rPr kumimoji="0" lang="en-US" altLang="zh-CN" sz="1800" dirty="0" err="1"/>
                <a:t>i</a:t>
              </a:r>
              <a:r>
                <a:rPr kumimoji="0" lang="en-US" altLang="zh-CN" sz="1800" dirty="0"/>
                <a:t>&lt;n; </a:t>
              </a:r>
              <a:r>
                <a:rPr kumimoji="0" lang="en-US" altLang="zh-CN" sz="1800" dirty="0" err="1"/>
                <a:t>i</a:t>
              </a:r>
              <a:r>
                <a:rPr kumimoji="0" lang="en-US" altLang="zh-CN" sz="1800" dirty="0"/>
                <a:t>++) {</a:t>
              </a:r>
            </a:p>
            <a:p>
              <a:pPr>
                <a:lnSpc>
                  <a:spcPct val="100000"/>
                </a:lnSpc>
              </a:pPr>
              <a:r>
                <a:rPr kumimoji="0" lang="en-US" altLang="zh-CN" sz="1800" dirty="0"/>
                <a:t>      </a:t>
              </a:r>
              <a:r>
                <a:rPr kumimoji="0" lang="en-US" altLang="zh-CN" sz="1800" dirty="0">
                  <a:solidFill>
                    <a:srgbClr val="FF0000"/>
                  </a:solidFill>
                </a:rPr>
                <a:t>for (j=</a:t>
              </a:r>
              <a:r>
                <a:rPr kumimoji="0" lang="en-US" altLang="zh-CN" sz="1800" dirty="0" err="1">
                  <a:solidFill>
                    <a:srgbClr val="FF0000"/>
                  </a:solidFill>
                </a:rPr>
                <a:t>jj</a:t>
              </a:r>
              <a:r>
                <a:rPr kumimoji="0" lang="en-US" altLang="zh-CN" sz="1800" dirty="0">
                  <a:solidFill>
                    <a:srgbClr val="FF0000"/>
                  </a:solidFill>
                </a:rPr>
                <a:t>; j &lt; min(</a:t>
              </a:r>
              <a:r>
                <a:rPr kumimoji="0" lang="en-US" altLang="zh-CN" sz="1800" dirty="0" err="1">
                  <a:solidFill>
                    <a:srgbClr val="FF0000"/>
                  </a:solidFill>
                </a:rPr>
                <a:t>jj+bsize,n</a:t>
              </a:r>
              <a:r>
                <a:rPr kumimoji="0" lang="en-US" altLang="zh-CN" sz="1800" dirty="0">
                  <a:solidFill>
                    <a:srgbClr val="FF0000"/>
                  </a:solidFill>
                </a:rPr>
                <a:t>); </a:t>
              </a:r>
              <a:r>
                <a:rPr kumimoji="0" lang="en-US" altLang="zh-CN" sz="1800" dirty="0" err="1">
                  <a:solidFill>
                    <a:srgbClr val="FF0000"/>
                  </a:solidFill>
                </a:rPr>
                <a:t>j++</a:t>
              </a:r>
              <a:r>
                <a:rPr kumimoji="0" lang="en-US" altLang="zh-CN" sz="1800" dirty="0">
                  <a:solidFill>
                    <a:srgbClr val="FF0000"/>
                  </a:solidFill>
                </a:rPr>
                <a:t>) { </a:t>
              </a:r>
            </a:p>
            <a:p>
              <a:pPr>
                <a:lnSpc>
                  <a:spcPct val="100000"/>
                </a:lnSpc>
              </a:pPr>
              <a:r>
                <a:rPr kumimoji="0" lang="en-US" altLang="zh-CN" sz="1800" dirty="0">
                  <a:solidFill>
                    <a:srgbClr val="FF0000"/>
                  </a:solidFill>
                </a:rPr>
                <a:t>        sum = 0.0</a:t>
              </a:r>
            </a:p>
            <a:p>
              <a:pPr>
                <a:lnSpc>
                  <a:spcPct val="100000"/>
                </a:lnSpc>
              </a:pPr>
              <a:r>
                <a:rPr kumimoji="0" lang="en-US" altLang="zh-CN" sz="1800" dirty="0">
                  <a:solidFill>
                    <a:srgbClr val="FF0000"/>
                  </a:solidFill>
                </a:rPr>
                <a:t>        for (k=kk; k &lt; min(</a:t>
              </a:r>
              <a:r>
                <a:rPr kumimoji="0" lang="en-US" altLang="zh-CN" sz="1800" dirty="0" err="1">
                  <a:solidFill>
                    <a:srgbClr val="FF0000"/>
                  </a:solidFill>
                </a:rPr>
                <a:t>kk+bsize,n</a:t>
              </a:r>
              <a:r>
                <a:rPr kumimoji="0" lang="en-US" altLang="zh-CN" sz="1800" dirty="0">
                  <a:solidFill>
                    <a:srgbClr val="FF0000"/>
                  </a:solidFill>
                </a:rPr>
                <a:t>); k++) {</a:t>
              </a:r>
            </a:p>
            <a:p>
              <a:pPr>
                <a:lnSpc>
                  <a:spcPct val="100000"/>
                </a:lnSpc>
              </a:pPr>
              <a:r>
                <a:rPr kumimoji="0" lang="en-US" altLang="zh-CN" sz="1800" dirty="0">
                  <a:solidFill>
                    <a:srgbClr val="FF0000"/>
                  </a:solidFill>
                </a:rPr>
                <a:t>          sum += a[</a:t>
              </a:r>
              <a:r>
                <a:rPr kumimoji="0" lang="en-US" altLang="zh-CN" sz="1800" dirty="0" err="1">
                  <a:solidFill>
                    <a:srgbClr val="FF0000"/>
                  </a:solidFill>
                </a:rPr>
                <a:t>i</a:t>
              </a:r>
              <a:r>
                <a:rPr kumimoji="0" lang="en-US" altLang="zh-CN" sz="1800" dirty="0">
                  <a:solidFill>
                    <a:srgbClr val="FF0000"/>
                  </a:solidFill>
                </a:rPr>
                <a:t>][k] * b[k][j];</a:t>
              </a:r>
            </a:p>
            <a:p>
              <a:pPr>
                <a:lnSpc>
                  <a:spcPct val="100000"/>
                </a:lnSpc>
              </a:pPr>
              <a:r>
                <a:rPr kumimoji="0" lang="en-US" altLang="zh-CN" sz="1800" dirty="0">
                  <a:solidFill>
                    <a:srgbClr val="FF0000"/>
                  </a:solidFill>
                </a:rPr>
                <a:t>        }</a:t>
              </a:r>
            </a:p>
            <a:p>
              <a:pPr>
                <a:lnSpc>
                  <a:spcPct val="100000"/>
                </a:lnSpc>
              </a:pPr>
              <a:r>
                <a:rPr kumimoji="0" lang="en-US" altLang="zh-CN" sz="1800" dirty="0">
                  <a:solidFill>
                    <a:srgbClr val="FF0000"/>
                  </a:solidFill>
                </a:rPr>
                <a:t>        c[</a:t>
              </a:r>
              <a:r>
                <a:rPr kumimoji="0" lang="en-US" altLang="zh-CN" sz="1800" dirty="0" err="1">
                  <a:solidFill>
                    <a:srgbClr val="FF0000"/>
                  </a:solidFill>
                </a:rPr>
                <a:t>i</a:t>
              </a:r>
              <a:r>
                <a:rPr kumimoji="0" lang="en-US" altLang="zh-CN" sz="1800" dirty="0">
                  <a:solidFill>
                    <a:srgbClr val="FF0000"/>
                  </a:solidFill>
                </a:rPr>
                <a:t>][j] += sum;</a:t>
              </a:r>
            </a:p>
            <a:p>
              <a:pPr>
                <a:lnSpc>
                  <a:spcPct val="100000"/>
                </a:lnSpc>
              </a:pPr>
              <a:r>
                <a:rPr kumimoji="0" lang="en-US" altLang="zh-CN" sz="1800" dirty="0">
                  <a:solidFill>
                    <a:srgbClr val="FF0000"/>
                  </a:solidFill>
                </a:rPr>
                <a:t>      }</a:t>
              </a:r>
            </a:p>
            <a:p>
              <a:pPr algn="ctr">
                <a:lnSpc>
                  <a:spcPct val="100000"/>
                </a:lnSpc>
              </a:pPr>
              <a:endParaRPr kumimoji="0" lang="en-US" altLang="zh-CN" sz="1800" dirty="0">
                <a:solidFill>
                  <a:srgbClr val="FF0000"/>
                </a:solidFill>
              </a:endParaRPr>
            </a:p>
          </p:txBody>
        </p:sp>
        <p:sp>
          <p:nvSpPr>
            <p:cNvPr id="245790" name="Freeform 36"/>
            <p:cNvSpPr>
              <a:spLocks/>
            </p:cNvSpPr>
            <p:nvPr/>
          </p:nvSpPr>
          <p:spPr bwMode="auto">
            <a:xfrm>
              <a:off x="624" y="1584"/>
              <a:ext cx="145" cy="1249"/>
            </a:xfrm>
            <a:custGeom>
              <a:avLst/>
              <a:gdLst>
                <a:gd name="T0" fmla="*/ 96 w 145"/>
                <a:gd name="T1" fmla="*/ 0 h 1249"/>
                <a:gd name="T2" fmla="*/ 0 w 145"/>
                <a:gd name="T3" fmla="*/ 0 h 1249"/>
                <a:gd name="T4" fmla="*/ 0 w 145"/>
                <a:gd name="T5" fmla="*/ 1248 h 1249"/>
                <a:gd name="T6" fmla="*/ 144 w 145"/>
                <a:gd name="T7" fmla="*/ 1248 h 1249"/>
                <a:gd name="T8" fmla="*/ 0 60000 65536"/>
                <a:gd name="T9" fmla="*/ 0 60000 65536"/>
                <a:gd name="T10" fmla="*/ 0 60000 65536"/>
                <a:gd name="T11" fmla="*/ 0 60000 65536"/>
                <a:gd name="T12" fmla="*/ 0 w 145"/>
                <a:gd name="T13" fmla="*/ 0 h 1249"/>
                <a:gd name="T14" fmla="*/ 145 w 145"/>
                <a:gd name="T15" fmla="*/ 1249 h 1249"/>
              </a:gdLst>
              <a:ahLst/>
              <a:cxnLst>
                <a:cxn ang="T8">
                  <a:pos x="T0" y="T1"/>
                </a:cxn>
                <a:cxn ang="T9">
                  <a:pos x="T2" y="T3"/>
                </a:cxn>
                <a:cxn ang="T10">
                  <a:pos x="T4" y="T5"/>
                </a:cxn>
                <a:cxn ang="T11">
                  <a:pos x="T6" y="T7"/>
                </a:cxn>
              </a:cxnLst>
              <a:rect l="T12" t="T13" r="T14" b="T15"/>
              <a:pathLst>
                <a:path w="145" h="1249">
                  <a:moveTo>
                    <a:pt x="96" y="0"/>
                  </a:moveTo>
                  <a:lnTo>
                    <a:pt x="0" y="0"/>
                  </a:lnTo>
                  <a:lnTo>
                    <a:pt x="0" y="1248"/>
                  </a:lnTo>
                  <a:lnTo>
                    <a:pt x="144" y="124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45787" name="Line 38"/>
          <p:cNvSpPr>
            <a:spLocks noChangeShapeType="1"/>
          </p:cNvSpPr>
          <p:nvPr/>
        </p:nvSpPr>
        <p:spPr bwMode="auto">
          <a:xfrm flipH="1">
            <a:off x="457200" y="3575050"/>
            <a:ext cx="533400" cy="431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788" name="Rectangle 39"/>
          <p:cNvSpPr>
            <a:spLocks noChangeArrowheads="1"/>
          </p:cNvSpPr>
          <p:nvPr/>
        </p:nvSpPr>
        <p:spPr bwMode="auto">
          <a:xfrm>
            <a:off x="76200" y="4038600"/>
            <a:ext cx="9779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lvl1pPr>
              <a:defRPr kumimoji="1" sz="2400">
                <a:solidFill>
                  <a:schemeClr val="tx1"/>
                </a:solidFill>
                <a:latin typeface="Times New Roman" charset="0"/>
                <a:ea typeface="宋体" charset="0"/>
              </a:defRPr>
            </a:lvl1pPr>
            <a:lvl2pPr marL="742950" indent="-285750">
              <a:defRPr kumimoji="1" sz="2400">
                <a:solidFill>
                  <a:schemeClr val="tx1"/>
                </a:solidFill>
                <a:latin typeface="Times New Roman" charset="0"/>
                <a:ea typeface="宋体" charset="0"/>
              </a:defRPr>
            </a:lvl2pPr>
            <a:lvl3pPr marL="1143000" indent="-228600">
              <a:defRPr kumimoji="1" sz="2400">
                <a:solidFill>
                  <a:schemeClr val="tx1"/>
                </a:solidFill>
                <a:latin typeface="Times New Roman" charset="0"/>
                <a:ea typeface="宋体" charset="0"/>
              </a:defRPr>
            </a:lvl3pPr>
            <a:lvl4pPr marL="1600200" indent="-228600">
              <a:defRPr kumimoji="1" sz="2400">
                <a:solidFill>
                  <a:schemeClr val="tx1"/>
                </a:solidFill>
                <a:latin typeface="Times New Roman" charset="0"/>
                <a:ea typeface="宋体" charset="0"/>
              </a:defRPr>
            </a:lvl4pPr>
            <a:lvl5pPr marL="2057400" indent="-228600">
              <a:defRPr kumimoji="1" sz="2400">
                <a:solidFill>
                  <a:schemeClr val="tx1"/>
                </a:solidFill>
                <a:latin typeface="Times New Roman" charset="0"/>
                <a:ea typeface="宋体" charset="0"/>
              </a:defRPr>
            </a:lvl5pPr>
            <a:lvl6pPr marL="25146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6pPr>
            <a:lvl7pPr marL="29718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7pPr>
            <a:lvl8pPr marL="34290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8pPr>
            <a:lvl9pPr marL="3886200" indent="-228600" defTabSz="457200" eaLnBrk="0" fontAlgn="base" hangingPunct="0">
              <a:lnSpc>
                <a:spcPct val="93000"/>
              </a:lnSpc>
              <a:spcBef>
                <a:spcPct val="0"/>
              </a:spcBef>
              <a:spcAft>
                <a:spcPct val="0"/>
              </a:spcAft>
              <a:buClr>
                <a:srgbClr val="000066"/>
              </a:buClr>
              <a:buSzPct val="100000"/>
              <a:buFont typeface="Times New Roman" charset="0"/>
              <a:defRPr kumimoji="1" sz="2400">
                <a:solidFill>
                  <a:schemeClr val="tx1"/>
                </a:solidFill>
                <a:latin typeface="Times New Roman" charset="0"/>
                <a:ea typeface="宋体" charset="0"/>
              </a:defRPr>
            </a:lvl9pPr>
          </a:lstStyle>
          <a:p>
            <a:pPr>
              <a:lnSpc>
                <a:spcPct val="100000"/>
              </a:lnSpc>
            </a:pPr>
            <a:r>
              <a:rPr kumimoji="0" lang="en-US" altLang="zh-CN" sz="1400">
                <a:latin typeface="Helvetica" charset="0"/>
              </a:rPr>
              <a:t>Innermost</a:t>
            </a:r>
          </a:p>
          <a:p>
            <a:pPr>
              <a:lnSpc>
                <a:spcPct val="100000"/>
              </a:lnSpc>
            </a:pPr>
            <a:r>
              <a:rPr kumimoji="0" lang="en-US" altLang="zh-CN" sz="1400">
                <a:latin typeface="Helvetica" charset="0"/>
              </a:rPr>
              <a:t>Loop Pair</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Blocked Matrix Multiplication</a:t>
            </a:r>
          </a:p>
        </p:txBody>
      </p:sp>
      <p:sp>
        <p:nvSpPr>
          <p:cNvPr id="4" name="Rectangle 7"/>
          <p:cNvSpPr>
            <a:spLocks noChangeArrowheads="1"/>
          </p:cNvSpPr>
          <p:nvPr/>
        </p:nvSpPr>
        <p:spPr bwMode="auto">
          <a:xfrm>
            <a:off x="152400" y="1143000"/>
            <a:ext cx="8839200" cy="3536865"/>
          </a:xfrm>
          <a:prstGeom prst="rect">
            <a:avLst/>
          </a:prstGeom>
          <a:solidFill>
            <a:srgbClr val="F6F5BD"/>
          </a:solidFill>
          <a:ln w="12700" cmpd="thickThin">
            <a:solidFill>
              <a:schemeClr val="tx1"/>
            </a:solidFill>
            <a:miter lim="800000"/>
            <a:headEnd/>
            <a:tailEnd/>
          </a:ln>
          <a:effectLst/>
        </p:spPr>
        <p:txBody>
          <a:bodyPr wrap="square" lIns="90487" tIns="44450" rIns="90487" bIns="44450">
            <a:spAutoFit/>
          </a:bodyPr>
          <a:lstStyle/>
          <a:p>
            <a:pPr algn="l">
              <a:lnSpc>
                <a:spcPct val="100000"/>
              </a:lnSpc>
            </a:pPr>
            <a:r>
              <a:rPr lang="en-US" sz="1600" dirty="0">
                <a:latin typeface="Courier New" pitchFamily="49" charset="0"/>
              </a:rPr>
              <a:t>c = (double *) </a:t>
            </a:r>
            <a:r>
              <a:rPr lang="en-US" sz="1600" dirty="0" err="1">
                <a:latin typeface="Courier New" pitchFamily="49" charset="0"/>
              </a:rPr>
              <a:t>calloc</a:t>
            </a:r>
            <a:r>
              <a:rPr lang="en-US" sz="1600" dirty="0">
                <a:latin typeface="Courier New" pitchFamily="49" charset="0"/>
              </a:rPr>
              <a:t>(</a:t>
            </a:r>
            <a:r>
              <a:rPr lang="en-US" sz="1600" dirty="0" err="1">
                <a:latin typeface="Courier New" pitchFamily="49" charset="0"/>
              </a:rPr>
              <a:t>sizeof</a:t>
            </a:r>
            <a:r>
              <a:rPr lang="en-US" sz="1600" dirty="0">
                <a:latin typeface="Courier New" pitchFamily="49" charset="0"/>
              </a:rPr>
              <a:t>(double), n*n);</a:t>
            </a:r>
          </a:p>
          <a:p>
            <a:pPr algn="l">
              <a:lnSpc>
                <a:spcPct val="100000"/>
              </a:lnSpc>
            </a:pPr>
            <a:endParaRPr lang="en-US" sz="1600" dirty="0">
              <a:latin typeface="Courier New" pitchFamily="49" charset="0"/>
            </a:endParaRPr>
          </a:p>
          <a:p>
            <a:pPr algn="l">
              <a:lnSpc>
                <a:spcPct val="100000"/>
              </a:lnSpc>
            </a:pPr>
            <a:r>
              <a:rPr lang="en-US" sz="1600" dirty="0">
                <a:solidFill>
                  <a:srgbClr val="990000"/>
                </a:solidFill>
                <a:latin typeface="Courier New" pitchFamily="49" charset="0"/>
              </a:rPr>
              <a:t>/* Multiply n x n matrices a and b  */</a:t>
            </a:r>
          </a:p>
          <a:p>
            <a:pPr algn="l">
              <a:lnSpc>
                <a:spcPct val="100000"/>
              </a:lnSpc>
            </a:pPr>
            <a:r>
              <a:rPr lang="en-US" sz="1600" dirty="0">
                <a:latin typeface="Courier New" pitchFamily="49" charset="0"/>
              </a:rPr>
              <a:t>void </a:t>
            </a:r>
            <a:r>
              <a:rPr lang="en-US" sz="1600" dirty="0" err="1">
                <a:latin typeface="Courier New" pitchFamily="49" charset="0"/>
              </a:rPr>
              <a:t>mmm</a:t>
            </a:r>
            <a:r>
              <a:rPr lang="en-US" sz="1600" dirty="0">
                <a:latin typeface="Courier New" pitchFamily="49" charset="0"/>
              </a:rPr>
              <a:t>(double *a, double *b, double *c, </a:t>
            </a:r>
            <a:r>
              <a:rPr lang="en-US" sz="1600" dirty="0" err="1">
                <a:latin typeface="Courier New" pitchFamily="49" charset="0"/>
              </a:rPr>
              <a:t>int</a:t>
            </a:r>
            <a:r>
              <a:rPr lang="en-US" sz="1600" dirty="0">
                <a:latin typeface="Courier New" pitchFamily="49" charset="0"/>
              </a:rPr>
              <a:t> n) {</a:t>
            </a:r>
          </a:p>
          <a:p>
            <a:pPr algn="l">
              <a:lnSpc>
                <a:spcPct val="100000"/>
              </a:lnSpc>
            </a:pPr>
            <a:r>
              <a:rPr lang="en-US" sz="1600" dirty="0">
                <a:latin typeface="Courier New" pitchFamily="49" charset="0"/>
              </a:rPr>
              <a:t>    </a:t>
            </a:r>
            <a:r>
              <a:rPr lang="en-US" sz="1600" dirty="0" err="1">
                <a:latin typeface="Courier New" pitchFamily="49" charset="0"/>
              </a:rPr>
              <a:t>int</a:t>
            </a:r>
            <a:r>
              <a:rPr lang="en-US" sz="1600" dirty="0">
                <a:latin typeface="Courier New" pitchFamily="49" charset="0"/>
              </a:rPr>
              <a:t> </a:t>
            </a:r>
            <a:r>
              <a:rPr lang="en-US" sz="1600" dirty="0" err="1">
                <a:latin typeface="Courier New" pitchFamily="49" charset="0"/>
              </a:rPr>
              <a:t>i</a:t>
            </a:r>
            <a:r>
              <a:rPr lang="en-US" sz="1600" dirty="0">
                <a:latin typeface="Courier New" pitchFamily="49" charset="0"/>
              </a:rPr>
              <a:t>, j, k;</a:t>
            </a:r>
          </a:p>
          <a:p>
            <a:pPr algn="l">
              <a:lnSpc>
                <a:spcPct val="100000"/>
              </a:lnSpc>
            </a:pPr>
            <a:r>
              <a:rPr lang="en-US" sz="1600" dirty="0">
                <a:latin typeface="Courier New" pitchFamily="49" charset="0"/>
              </a:rPr>
              <a:t>    for (</a:t>
            </a:r>
            <a:r>
              <a:rPr lang="en-US" sz="1600" dirty="0" err="1">
                <a:latin typeface="Courier New" pitchFamily="49" charset="0"/>
              </a:rPr>
              <a:t>i</a:t>
            </a:r>
            <a:r>
              <a:rPr lang="en-US" sz="1600" dirty="0">
                <a:latin typeface="Courier New" pitchFamily="49" charset="0"/>
              </a:rPr>
              <a:t> = 0; </a:t>
            </a:r>
            <a:r>
              <a:rPr lang="en-US" sz="1600" dirty="0" err="1">
                <a:latin typeface="Courier New" pitchFamily="49" charset="0"/>
              </a:rPr>
              <a:t>i</a:t>
            </a:r>
            <a:r>
              <a:rPr lang="en-US" sz="1600" dirty="0">
                <a:latin typeface="Courier New" pitchFamily="49" charset="0"/>
              </a:rPr>
              <a:t> &lt; n; </a:t>
            </a:r>
            <a:r>
              <a:rPr lang="en-US" sz="1600" dirty="0" err="1">
                <a:latin typeface="Courier New" pitchFamily="49" charset="0"/>
              </a:rPr>
              <a:t>i</a:t>
            </a:r>
            <a:r>
              <a:rPr lang="en-US" sz="1600" dirty="0">
                <a:latin typeface="Courier New" pitchFamily="49" charset="0"/>
              </a:rPr>
              <a:t>+=B)</a:t>
            </a:r>
          </a:p>
          <a:p>
            <a:pPr algn="l">
              <a:lnSpc>
                <a:spcPct val="100000"/>
              </a:lnSpc>
            </a:pPr>
            <a:r>
              <a:rPr lang="en-US" sz="1600" dirty="0">
                <a:latin typeface="Courier New" pitchFamily="49" charset="0"/>
              </a:rPr>
              <a:t>	for (j = 0; j &lt; n; j+=B)</a:t>
            </a:r>
          </a:p>
          <a:p>
            <a:pPr algn="l">
              <a:lnSpc>
                <a:spcPct val="100000"/>
              </a:lnSpc>
            </a:pPr>
            <a:r>
              <a:rPr lang="en-US" sz="1600" dirty="0">
                <a:latin typeface="Courier New" pitchFamily="49" charset="0"/>
              </a:rPr>
              <a:t>             for (k = 0; k &lt; n; k+=B)</a:t>
            </a:r>
          </a:p>
          <a:p>
            <a:pPr algn="l">
              <a:lnSpc>
                <a:spcPct val="100000"/>
              </a:lnSpc>
            </a:pPr>
            <a:r>
              <a:rPr lang="en-US" sz="1600" dirty="0">
                <a:latin typeface="Courier New" pitchFamily="49" charset="0"/>
              </a:rPr>
              <a:t>		 </a:t>
            </a:r>
            <a:r>
              <a:rPr lang="en-US" sz="1600" dirty="0">
                <a:solidFill>
                  <a:srgbClr val="990000"/>
                </a:solidFill>
                <a:latin typeface="Courier New" pitchFamily="49" charset="0"/>
              </a:rPr>
              <a:t>/* B x B mini matrix multiplications */</a:t>
            </a:r>
          </a:p>
          <a:p>
            <a:pPr algn="l">
              <a:lnSpc>
                <a:spcPct val="100000"/>
              </a:lnSpc>
            </a:pPr>
            <a:r>
              <a:rPr lang="en-US" sz="1600" dirty="0">
                <a:latin typeface="Courier New" pitchFamily="49" charset="0"/>
              </a:rPr>
              <a:t>                  for (i1 = </a:t>
            </a:r>
            <a:r>
              <a:rPr lang="en-US" sz="1600" dirty="0" err="1">
                <a:latin typeface="Courier New" pitchFamily="49" charset="0"/>
              </a:rPr>
              <a:t>i</a:t>
            </a:r>
            <a:r>
              <a:rPr lang="en-US" sz="1600" dirty="0">
                <a:latin typeface="Courier New" pitchFamily="49" charset="0"/>
              </a:rPr>
              <a:t>; i1 &lt; </a:t>
            </a:r>
            <a:r>
              <a:rPr lang="en-US" sz="1600" dirty="0" err="1">
                <a:latin typeface="Courier New" pitchFamily="49" charset="0"/>
              </a:rPr>
              <a:t>i+B</a:t>
            </a:r>
            <a:r>
              <a:rPr lang="en-US" sz="1600" dirty="0">
                <a:latin typeface="Courier New" pitchFamily="49" charset="0"/>
              </a:rPr>
              <a:t>; </a:t>
            </a:r>
            <a:r>
              <a:rPr lang="en-US" sz="1600" dirty="0" err="1">
                <a:latin typeface="Courier New" pitchFamily="49" charset="0"/>
              </a:rPr>
              <a:t>i</a:t>
            </a:r>
            <a:r>
              <a:rPr lang="en-US" sz="1600" dirty="0">
                <a:latin typeface="Courier New" pitchFamily="49" charset="0"/>
              </a:rPr>
              <a:t>++)</a:t>
            </a:r>
          </a:p>
          <a:p>
            <a:r>
              <a:rPr lang="en-US" sz="1600" dirty="0">
                <a:latin typeface="Courier New" pitchFamily="49" charset="0"/>
              </a:rPr>
              <a:t>                      for (j1 = j; j1 &lt; </a:t>
            </a:r>
            <a:r>
              <a:rPr lang="en-US" sz="1600" dirty="0" err="1">
                <a:latin typeface="Courier New" pitchFamily="49" charset="0"/>
              </a:rPr>
              <a:t>j+B</a:t>
            </a:r>
            <a:r>
              <a:rPr lang="en-US" sz="1600" dirty="0">
                <a:latin typeface="Courier New" pitchFamily="49" charset="0"/>
              </a:rPr>
              <a:t>; j++)</a:t>
            </a:r>
          </a:p>
          <a:p>
            <a:r>
              <a:rPr lang="en-US" sz="1600" dirty="0">
                <a:latin typeface="Courier New" pitchFamily="49" charset="0"/>
              </a:rPr>
              <a:t>                          for (k1 = k; k1 &lt; </a:t>
            </a:r>
            <a:r>
              <a:rPr lang="en-US" sz="1600" dirty="0" err="1">
                <a:latin typeface="Courier New" pitchFamily="49" charset="0"/>
              </a:rPr>
              <a:t>k+B</a:t>
            </a:r>
            <a:r>
              <a:rPr lang="en-US" sz="1600" dirty="0">
                <a:latin typeface="Courier New" pitchFamily="49" charset="0"/>
              </a:rPr>
              <a:t>; k++)</a:t>
            </a:r>
          </a:p>
          <a:p>
            <a:pPr algn="l">
              <a:lnSpc>
                <a:spcPct val="100000"/>
              </a:lnSpc>
            </a:pPr>
            <a:r>
              <a:rPr lang="en-US" sz="1600" dirty="0">
                <a:latin typeface="Courier New" pitchFamily="49" charset="0"/>
              </a:rPr>
              <a:t>	                      c[i1*n+j1] += a[i1*n + k1]*b[k1*n + j1];</a:t>
            </a:r>
          </a:p>
          <a:p>
            <a:pPr algn="l">
              <a:lnSpc>
                <a:spcPct val="100000"/>
              </a:lnSpc>
            </a:pPr>
            <a:r>
              <a:rPr lang="en-US" sz="1600" dirty="0">
                <a:latin typeface="Courier New" pitchFamily="49" charset="0"/>
              </a:rPr>
              <a:t>}</a:t>
            </a:r>
          </a:p>
        </p:txBody>
      </p:sp>
      <p:sp>
        <p:nvSpPr>
          <p:cNvPr id="5" name="Rectangle 4"/>
          <p:cNvSpPr/>
          <p:nvPr/>
        </p:nvSpPr>
        <p:spPr bwMode="auto">
          <a:xfrm>
            <a:off x="2284665" y="51816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000" dirty="0">
                <a:latin typeface="Courier New" pitchFamily="49" charset="0"/>
                <a:cs typeface="Courier New" pitchFamily="49" charset="0"/>
              </a:rPr>
              <a:t>a</a:t>
            </a:r>
          </a:p>
        </p:txBody>
      </p:sp>
      <p:sp>
        <p:nvSpPr>
          <p:cNvPr id="6" name="Rectangle 5"/>
          <p:cNvSpPr/>
          <p:nvPr/>
        </p:nvSpPr>
        <p:spPr bwMode="auto">
          <a:xfrm>
            <a:off x="3884865" y="51816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000" dirty="0">
                <a:latin typeface="Courier New" pitchFamily="49" charset="0"/>
                <a:cs typeface="Courier New" pitchFamily="49" charset="0"/>
              </a:rPr>
              <a:t>b</a:t>
            </a:r>
          </a:p>
        </p:txBody>
      </p:sp>
      <p:sp>
        <p:nvSpPr>
          <p:cNvPr id="9" name="TextBox 8"/>
          <p:cNvSpPr txBox="1"/>
          <p:nvPr/>
        </p:nvSpPr>
        <p:spPr>
          <a:xfrm>
            <a:off x="1981200" y="5852173"/>
            <a:ext cx="357790" cy="369332"/>
          </a:xfrm>
          <a:prstGeom prst="rect">
            <a:avLst/>
          </a:prstGeom>
          <a:noFill/>
        </p:spPr>
        <p:txBody>
          <a:bodyPr wrap="none" rtlCol="0">
            <a:spAutoFit/>
          </a:bodyPr>
          <a:lstStyle/>
          <a:p>
            <a:r>
              <a:rPr lang="en-US" sz="1800" dirty="0">
                <a:latin typeface="Calibri" pitchFamily="34" charset="0"/>
              </a:rPr>
              <a:t>i1</a:t>
            </a:r>
          </a:p>
        </p:txBody>
      </p:sp>
      <p:sp>
        <p:nvSpPr>
          <p:cNvPr id="10" name="TextBox 9"/>
          <p:cNvSpPr txBox="1"/>
          <p:nvPr/>
        </p:nvSpPr>
        <p:spPr>
          <a:xfrm>
            <a:off x="4394196" y="4659868"/>
            <a:ext cx="360996" cy="369332"/>
          </a:xfrm>
          <a:prstGeom prst="rect">
            <a:avLst/>
          </a:prstGeom>
          <a:noFill/>
        </p:spPr>
        <p:txBody>
          <a:bodyPr wrap="none" rtlCol="0">
            <a:spAutoFit/>
          </a:bodyPr>
          <a:lstStyle/>
          <a:p>
            <a:r>
              <a:rPr lang="en-US" sz="1800" dirty="0">
                <a:latin typeface="Calibri" pitchFamily="34" charset="0"/>
              </a:rPr>
              <a:t>j1</a:t>
            </a:r>
          </a:p>
        </p:txBody>
      </p:sp>
      <p:sp>
        <p:nvSpPr>
          <p:cNvPr id="12" name="TextBox 11"/>
          <p:cNvSpPr txBox="1"/>
          <p:nvPr/>
        </p:nvSpPr>
        <p:spPr>
          <a:xfrm>
            <a:off x="3469997" y="5595892"/>
            <a:ext cx="389850" cy="584775"/>
          </a:xfrm>
          <a:prstGeom prst="rect">
            <a:avLst/>
          </a:prstGeom>
          <a:noFill/>
        </p:spPr>
        <p:txBody>
          <a:bodyPr wrap="none" rtlCol="0">
            <a:spAutoFit/>
          </a:bodyPr>
          <a:lstStyle/>
          <a:p>
            <a:r>
              <a:rPr lang="en-US" sz="3200" dirty="0">
                <a:latin typeface="Calibri" pitchFamily="34" charset="0"/>
              </a:rPr>
              <a:t>*</a:t>
            </a:r>
          </a:p>
        </p:txBody>
      </p:sp>
      <p:sp>
        <p:nvSpPr>
          <p:cNvPr id="13" name="Rectangle 12"/>
          <p:cNvSpPr/>
          <p:nvPr/>
        </p:nvSpPr>
        <p:spPr bwMode="auto">
          <a:xfrm>
            <a:off x="499532" y="51816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000" dirty="0">
                <a:latin typeface="Courier New" pitchFamily="49" charset="0"/>
                <a:cs typeface="Courier New" pitchFamily="49" charset="0"/>
              </a:rPr>
              <a:t>c</a:t>
            </a:r>
          </a:p>
        </p:txBody>
      </p:sp>
      <p:sp>
        <p:nvSpPr>
          <p:cNvPr id="14" name="TextBox 13"/>
          <p:cNvSpPr txBox="1"/>
          <p:nvPr/>
        </p:nvSpPr>
        <p:spPr>
          <a:xfrm>
            <a:off x="1765782" y="5486400"/>
            <a:ext cx="389850" cy="584775"/>
          </a:xfrm>
          <a:prstGeom prst="rect">
            <a:avLst/>
          </a:prstGeom>
          <a:noFill/>
        </p:spPr>
        <p:txBody>
          <a:bodyPr wrap="none" rtlCol="0">
            <a:spAutoFit/>
          </a:bodyPr>
          <a:lstStyle/>
          <a:p>
            <a:r>
              <a:rPr lang="en-US" sz="3200" dirty="0">
                <a:latin typeface="Calibri" pitchFamily="34" charset="0"/>
              </a:rPr>
              <a:t>=</a:t>
            </a:r>
          </a:p>
        </p:txBody>
      </p:sp>
      <p:sp>
        <p:nvSpPr>
          <p:cNvPr id="16" name="Rectangle 15"/>
          <p:cNvSpPr/>
          <p:nvPr/>
        </p:nvSpPr>
        <p:spPr bwMode="auto">
          <a:xfrm>
            <a:off x="1143000" y="5969001"/>
            <a:ext cx="186268" cy="186268"/>
          </a:xfrm>
          <a:prstGeom prst="rect">
            <a:avLst/>
          </a:prstGeom>
          <a:solidFill>
            <a:schemeClr val="tx1">
              <a:lumMod val="50000"/>
              <a:lumOff val="50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17" name="Rectangle 16"/>
          <p:cNvSpPr/>
          <p:nvPr/>
        </p:nvSpPr>
        <p:spPr bwMode="auto">
          <a:xfrm>
            <a:off x="5528732" y="5181600"/>
            <a:ext cx="1143000" cy="11430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000" dirty="0">
                <a:latin typeface="Courier New" pitchFamily="49" charset="0"/>
                <a:cs typeface="Courier New" pitchFamily="49" charset="0"/>
              </a:rPr>
              <a:t>c</a:t>
            </a:r>
          </a:p>
        </p:txBody>
      </p:sp>
      <p:sp>
        <p:nvSpPr>
          <p:cNvPr id="18" name="TextBox 17"/>
          <p:cNvSpPr txBox="1"/>
          <p:nvPr/>
        </p:nvSpPr>
        <p:spPr>
          <a:xfrm>
            <a:off x="5113864" y="5486400"/>
            <a:ext cx="389850" cy="584775"/>
          </a:xfrm>
          <a:prstGeom prst="rect">
            <a:avLst/>
          </a:prstGeom>
          <a:noFill/>
        </p:spPr>
        <p:txBody>
          <a:bodyPr wrap="none" rtlCol="0">
            <a:spAutoFit/>
          </a:bodyPr>
          <a:lstStyle/>
          <a:p>
            <a:r>
              <a:rPr lang="en-US" sz="3200" dirty="0">
                <a:latin typeface="Calibri" pitchFamily="34" charset="0"/>
              </a:rPr>
              <a:t>+</a:t>
            </a:r>
          </a:p>
        </p:txBody>
      </p:sp>
      <p:sp>
        <p:nvSpPr>
          <p:cNvPr id="19" name="Rectangle 18"/>
          <p:cNvSpPr/>
          <p:nvPr/>
        </p:nvSpPr>
        <p:spPr bwMode="auto">
          <a:xfrm>
            <a:off x="2284665" y="5943600"/>
            <a:ext cx="1143000" cy="228600"/>
          </a:xfrm>
          <a:prstGeom prst="rect">
            <a:avLst/>
          </a:prstGeom>
          <a:solidFill>
            <a:schemeClr val="tx1">
              <a:lumMod val="50000"/>
              <a:lumOff val="50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20" name="Rectangle 19"/>
          <p:cNvSpPr/>
          <p:nvPr/>
        </p:nvSpPr>
        <p:spPr bwMode="auto">
          <a:xfrm rot="5400000">
            <a:off x="3996268" y="5638800"/>
            <a:ext cx="1143000" cy="228600"/>
          </a:xfrm>
          <a:prstGeom prst="rect">
            <a:avLst/>
          </a:prstGeom>
          <a:solidFill>
            <a:schemeClr val="tx1">
              <a:lumMod val="50000"/>
              <a:lumOff val="50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cxnSp>
        <p:nvCxnSpPr>
          <p:cNvPr id="23" name="Straight Connector 22"/>
          <p:cNvCxnSpPr/>
          <p:nvPr/>
        </p:nvCxnSpPr>
        <p:spPr bwMode="auto">
          <a:xfrm rot="5400000">
            <a:off x="2848242" y="604863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24" name="Straight Connector 23"/>
          <p:cNvCxnSpPr/>
          <p:nvPr/>
        </p:nvCxnSpPr>
        <p:spPr bwMode="auto">
          <a:xfrm rot="5400000">
            <a:off x="3085309" y="604863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25" name="Straight Connector 24"/>
          <p:cNvCxnSpPr/>
          <p:nvPr/>
        </p:nvCxnSpPr>
        <p:spPr bwMode="auto">
          <a:xfrm rot="5400000">
            <a:off x="2384163" y="604863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26" name="Straight Connector 25"/>
          <p:cNvCxnSpPr/>
          <p:nvPr/>
        </p:nvCxnSpPr>
        <p:spPr bwMode="auto">
          <a:xfrm rot="5400000">
            <a:off x="2612763" y="6048639"/>
            <a:ext cx="228600" cy="1588"/>
          </a:xfrm>
          <a:prstGeom prst="line">
            <a:avLst/>
          </a:prstGeom>
          <a:noFill/>
          <a:ln w="25400" cap="flat" cmpd="sng" algn="ctr">
            <a:solidFill>
              <a:schemeClr val="bg1"/>
            </a:solidFill>
            <a:prstDash val="solid"/>
            <a:round/>
            <a:headEnd type="none" w="med" len="med"/>
            <a:tailEnd type="none" w="med" len="med"/>
          </a:ln>
          <a:effectLst/>
        </p:spPr>
      </p:cxnSp>
      <p:grpSp>
        <p:nvGrpSpPr>
          <p:cNvPr id="3" name="Group 30"/>
          <p:cNvGrpSpPr/>
          <p:nvPr/>
        </p:nvGrpSpPr>
        <p:grpSpPr>
          <a:xfrm rot="5400000">
            <a:off x="4207934" y="5647267"/>
            <a:ext cx="702734" cy="228600"/>
            <a:chOff x="2650069" y="6316133"/>
            <a:chExt cx="702734" cy="228600"/>
          </a:xfrm>
        </p:grpSpPr>
        <p:cxnSp>
          <p:nvCxnSpPr>
            <p:cNvPr id="27" name="Straight Connector 26"/>
            <p:cNvCxnSpPr/>
            <p:nvPr/>
          </p:nvCxnSpPr>
          <p:spPr bwMode="auto">
            <a:xfrm rot="5400000">
              <a:off x="3000642" y="642963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28" name="Straight Connector 27"/>
            <p:cNvCxnSpPr/>
            <p:nvPr/>
          </p:nvCxnSpPr>
          <p:spPr bwMode="auto">
            <a:xfrm rot="5400000">
              <a:off x="3237709" y="642963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29" name="Straight Connector 28"/>
            <p:cNvCxnSpPr/>
            <p:nvPr/>
          </p:nvCxnSpPr>
          <p:spPr bwMode="auto">
            <a:xfrm rot="5400000">
              <a:off x="2536563" y="6429639"/>
              <a:ext cx="228600" cy="1588"/>
            </a:xfrm>
            <a:prstGeom prst="line">
              <a:avLst/>
            </a:prstGeom>
            <a:noFill/>
            <a:ln w="25400" cap="flat" cmpd="sng" algn="ctr">
              <a:solidFill>
                <a:schemeClr val="bg1"/>
              </a:solidFill>
              <a:prstDash val="solid"/>
              <a:round/>
              <a:headEnd type="none" w="med" len="med"/>
              <a:tailEnd type="none" w="med" len="med"/>
            </a:ln>
            <a:effectLst/>
          </p:spPr>
        </p:cxnSp>
        <p:cxnSp>
          <p:nvCxnSpPr>
            <p:cNvPr id="30" name="Straight Connector 29"/>
            <p:cNvCxnSpPr/>
            <p:nvPr/>
          </p:nvCxnSpPr>
          <p:spPr bwMode="auto">
            <a:xfrm rot="5400000">
              <a:off x="2765163" y="6429639"/>
              <a:ext cx="228600" cy="1588"/>
            </a:xfrm>
            <a:prstGeom prst="line">
              <a:avLst/>
            </a:prstGeom>
            <a:noFill/>
            <a:ln w="25400" cap="flat" cmpd="sng" algn="ctr">
              <a:solidFill>
                <a:schemeClr val="bg1"/>
              </a:solidFill>
              <a:prstDash val="solid"/>
              <a:round/>
              <a:headEnd type="none" w="med" len="med"/>
              <a:tailEnd type="none" w="med" len="med"/>
            </a:ln>
            <a:effectLst/>
          </p:spPr>
        </p:cxnSp>
      </p:grpSp>
      <p:sp>
        <p:nvSpPr>
          <p:cNvPr id="32" name="TextBox 31"/>
          <p:cNvSpPr txBox="1"/>
          <p:nvPr/>
        </p:nvSpPr>
        <p:spPr>
          <a:xfrm>
            <a:off x="3756917" y="6488668"/>
            <a:ext cx="1627882" cy="369332"/>
          </a:xfrm>
          <a:prstGeom prst="rect">
            <a:avLst/>
          </a:prstGeom>
          <a:solidFill>
            <a:schemeClr val="bg1"/>
          </a:solidFill>
        </p:spPr>
        <p:txBody>
          <a:bodyPr wrap="none" rtlCol="0">
            <a:spAutoFit/>
          </a:bodyPr>
          <a:lstStyle/>
          <a:p>
            <a:r>
              <a:rPr lang="en-US" sz="1800" dirty="0">
                <a:solidFill>
                  <a:schemeClr val="tx1">
                    <a:lumMod val="65000"/>
                    <a:lumOff val="35000"/>
                  </a:schemeClr>
                </a:solidFill>
                <a:latin typeface="Calibri" pitchFamily="34" charset="0"/>
              </a:rPr>
              <a:t>Block size B x B</a:t>
            </a:r>
          </a:p>
        </p:txBody>
      </p:sp>
      <p:cxnSp>
        <p:nvCxnSpPr>
          <p:cNvPr id="34" name="Straight Arrow Connector 33"/>
          <p:cNvCxnSpPr>
            <a:stCxn id="32" idx="0"/>
            <a:endCxn id="20" idx="3"/>
          </p:cNvCxnSpPr>
          <p:nvPr/>
        </p:nvCxnSpPr>
        <p:spPr bwMode="auto">
          <a:xfrm flipH="1" flipV="1">
            <a:off x="4567768" y="6324600"/>
            <a:ext cx="3090" cy="164068"/>
          </a:xfrm>
          <a:prstGeom prst="straightConnector1">
            <a:avLst/>
          </a:prstGeom>
          <a:noFill/>
          <a:ln w="25400" cap="flat" cmpd="sng" algn="ctr">
            <a:solidFill>
              <a:schemeClr val="tx1"/>
            </a:solidFill>
            <a:prstDash val="solid"/>
            <a:round/>
            <a:headEnd type="none" w="med" len="med"/>
            <a:tailEnd type="arrow"/>
          </a:ln>
          <a:effectLst/>
        </p:spPr>
      </p:cxnSp>
      <p:sp>
        <p:nvSpPr>
          <p:cNvPr id="31" name="Rectangle 3"/>
          <p:cNvSpPr>
            <a:spLocks noChangeArrowheads="1"/>
          </p:cNvSpPr>
          <p:nvPr/>
        </p:nvSpPr>
        <p:spPr bwMode="auto">
          <a:xfrm>
            <a:off x="7010400" y="4343400"/>
            <a:ext cx="2036948" cy="357663"/>
          </a:xfrm>
          <a:prstGeom prst="rect">
            <a:avLst/>
          </a:prstGeom>
          <a:noFill/>
          <a:ln w="3240">
            <a:noFill/>
            <a:miter lim="800000"/>
            <a:headEnd/>
            <a:tailE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chemeClr val="tx1">
                    <a:lumMod val="50000"/>
                    <a:lumOff val="50000"/>
                  </a:schemeClr>
                </a:solidFill>
                <a:latin typeface="Courier New" pitchFamily="49" charset="0"/>
                <a:ea typeface="msgothic" charset="0"/>
                <a:cs typeface="msgothic" charset="0"/>
              </a:rPr>
              <a:t>matmult</a:t>
            </a:r>
            <a:r>
              <a:rPr lang="en-GB" sz="1800" b="1" i="1" dirty="0">
                <a:solidFill>
                  <a:schemeClr val="tx1">
                    <a:lumMod val="50000"/>
                    <a:lumOff val="50000"/>
                  </a:schemeClr>
                </a:solidFill>
                <a:latin typeface="Courier New" pitchFamily="49" charset="0"/>
                <a:ea typeface="msgothic" charset="0"/>
                <a:cs typeface="msgothic" charset="0"/>
              </a:rPr>
              <a:t>/</a:t>
            </a:r>
            <a:r>
              <a:rPr lang="en-GB" sz="1800" b="1" i="1" dirty="0" err="1">
                <a:solidFill>
                  <a:schemeClr val="tx1">
                    <a:lumMod val="50000"/>
                    <a:lumOff val="50000"/>
                  </a:schemeClr>
                </a:solidFill>
                <a:latin typeface="Courier New" pitchFamily="49" charset="0"/>
                <a:ea typeface="msgothic" charset="0"/>
                <a:cs typeface="msgothic" charset="0"/>
              </a:rPr>
              <a:t>bmm.c</a:t>
            </a:r>
            <a:endParaRPr lang="en-GB" sz="1800" b="1" i="1" dirty="0">
              <a:solidFill>
                <a:schemeClr val="tx1">
                  <a:lumMod val="50000"/>
                  <a:lumOff val="50000"/>
                </a:schemeClr>
              </a:solidFill>
              <a:latin typeface="Courier New" pitchFamily="49" charset="0"/>
              <a:ea typeface="msgothic" charset="0"/>
              <a:cs typeface="msgothic" charset="0"/>
            </a:endParaRPr>
          </a:p>
        </p:txBody>
      </p:sp>
    </p:spTree>
    <p:extLst>
      <p:ext uri="{BB962C8B-B14F-4D97-AF65-F5344CB8AC3E}">
        <p14:creationId xmlns:p14="http://schemas.microsoft.com/office/powerpoint/2010/main" val="293090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a:extLst>
              <a:ext uri="{FF2B5EF4-FFF2-40B4-BE49-F238E27FC236}">
                <a16:creationId xmlns:a16="http://schemas.microsoft.com/office/drawing/2014/main" id="{7524DE7F-531E-11F3-DF11-F5C41CA93593}"/>
              </a:ext>
            </a:extLst>
          </p:cNvPr>
          <p:cNvSpPr>
            <a:spLocks noGrp="1"/>
          </p:cNvSpPr>
          <p:nvPr>
            <p:ph type="title"/>
          </p:nvPr>
        </p:nvSpPr>
        <p:spPr>
          <a:xfrm>
            <a:off x="457200" y="16099"/>
            <a:ext cx="8229600" cy="1143000"/>
          </a:xfrm>
        </p:spPr>
        <p:txBody>
          <a:bodyPr/>
          <a:lstStyle/>
          <a:p>
            <a:r>
              <a:rPr lang="en-US" altLang="zh-CN" dirty="0">
                <a:ea typeface="宋体" panose="02010600030101010101" pitchFamily="2" charset="-122"/>
              </a:rPr>
              <a:t>MMM Analysis</a:t>
            </a:r>
            <a:endParaRPr lang="zh-CN" altLang="en-US" dirty="0">
              <a:ea typeface="宋体" panose="02010600030101010101" pitchFamily="2" charset="-122"/>
            </a:endParaRPr>
          </a:p>
        </p:txBody>
      </p:sp>
      <p:sp>
        <p:nvSpPr>
          <p:cNvPr id="3" name="内容占位符 2">
            <a:extLst>
              <a:ext uri="{FF2B5EF4-FFF2-40B4-BE49-F238E27FC236}">
                <a16:creationId xmlns:a16="http://schemas.microsoft.com/office/drawing/2014/main" id="{50222F14-21C0-1A6B-9CDD-0B58053A5BF5}"/>
              </a:ext>
            </a:extLst>
          </p:cNvPr>
          <p:cNvSpPr>
            <a:spLocks noGrp="1"/>
          </p:cNvSpPr>
          <p:nvPr>
            <p:ph idx="1"/>
          </p:nvPr>
        </p:nvSpPr>
        <p:spPr>
          <a:xfrm>
            <a:off x="488950" y="1988840"/>
            <a:ext cx="8229600" cy="4525963"/>
          </a:xfrm>
        </p:spPr>
        <p:txBody>
          <a:bodyPr>
            <a:normAutofit fontScale="92500" lnSpcReduction="20000"/>
          </a:bodyPr>
          <a:lstStyle/>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pPr>
              <a:buFont typeface="Wingdings" pitchFamily="2" charset="2"/>
              <a:buNone/>
            </a:pPr>
            <a:r>
              <a:rPr lang="en-US" altLang="zh-CN" sz="1800" dirty="0">
                <a:ea typeface="宋体" panose="02010600030101010101" pitchFamily="2" charset="-122"/>
              </a:rPr>
              <a:t>Reason for 20x: Blocking or tiling, loop unrolling, array scalarization, instruction scheduling, search to find best choice </a:t>
            </a:r>
          </a:p>
          <a:p>
            <a:pPr>
              <a:buFont typeface="Wingdings" pitchFamily="2" charset="2"/>
              <a:buNone/>
            </a:pPr>
            <a:r>
              <a:rPr lang="en-US" altLang="zh-CN" sz="1800" i="1" dirty="0">
                <a:ea typeface="宋体" panose="02010600030101010101" pitchFamily="2" charset="-122"/>
              </a:rPr>
              <a:t>Effect: less register spills, less L1/L2 cache misses, less TLB misses</a:t>
            </a:r>
          </a:p>
          <a:p>
            <a:endParaRPr lang="zh-CN" altLang="en-US" dirty="0">
              <a:ea typeface="宋体" panose="02010600030101010101" pitchFamily="2" charset="-122"/>
            </a:endParaRPr>
          </a:p>
        </p:txBody>
      </p:sp>
      <p:pic>
        <p:nvPicPr>
          <p:cNvPr id="43011" name="Picture 2">
            <a:extLst>
              <a:ext uri="{FF2B5EF4-FFF2-40B4-BE49-F238E27FC236}">
                <a16:creationId xmlns:a16="http://schemas.microsoft.com/office/drawing/2014/main" id="{4408EC50-FF7A-A85C-509C-5581934AA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1000125"/>
            <a:ext cx="8504237"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Running matrix operations efficiently </a:t>
            </a:r>
            <a:endParaRPr lang="zh-CN" altLang="en-US" dirty="0"/>
          </a:p>
        </p:txBody>
      </p:sp>
      <p:sp>
        <p:nvSpPr>
          <p:cNvPr id="3" name="Content Placeholder 2"/>
          <p:cNvSpPr>
            <a:spLocks noGrp="1"/>
          </p:cNvSpPr>
          <p:nvPr>
            <p:ph idx="1"/>
          </p:nvPr>
        </p:nvSpPr>
        <p:spPr/>
        <p:txBody>
          <a:bodyPr>
            <a:normAutofit/>
          </a:bodyPr>
          <a:lstStyle/>
          <a:p>
            <a:r>
              <a:rPr lang="en-US" altLang="zh-CN" dirty="0"/>
              <a:t>Fortunately, many</a:t>
            </a:r>
            <a:r>
              <a:rPr lang="zh-CN" altLang="en-US" dirty="0"/>
              <a:t> </a:t>
            </a:r>
            <a:r>
              <a:rPr lang="en-US" altLang="zh-CN" dirty="0"/>
              <a:t>matrix operations are standard:</a:t>
            </a:r>
          </a:p>
          <a:p>
            <a:pPr lvl="1"/>
            <a:r>
              <a:rPr lang="en-US" altLang="zh-CN" dirty="0"/>
              <a:t>Matrix-matrix multiplication, matrix-vector multiplication, matrix addition, matrix-vector addition, …</a:t>
            </a:r>
            <a:endParaRPr lang="zh-CN" altLang="en-US" dirty="0"/>
          </a:p>
          <a:p>
            <a:pPr lvl="1"/>
            <a:r>
              <a:rPr lang="en-US" altLang="zh-CN" dirty="0"/>
              <a:t>MKL, </a:t>
            </a:r>
            <a:r>
              <a:rPr lang="en-US" altLang="zh-CN" dirty="0" err="1"/>
              <a:t>OpenBLAS</a:t>
            </a:r>
            <a:r>
              <a:rPr lang="en-US" altLang="zh-CN" dirty="0"/>
              <a:t>, </a:t>
            </a:r>
            <a:r>
              <a:rPr lang="en-US" altLang="zh-CN" dirty="0" err="1"/>
              <a:t>cuBLAS</a:t>
            </a:r>
            <a:r>
              <a:rPr lang="en-US" altLang="zh-CN" dirty="0"/>
              <a:t>, …</a:t>
            </a:r>
            <a:endParaRPr lang="zh-CN" altLang="en-US" dirty="0"/>
          </a:p>
          <a:p>
            <a:pPr lvl="1"/>
            <a:r>
              <a:rPr lang="en-US" altLang="zh-CN" dirty="0"/>
              <a:t>And</a:t>
            </a:r>
            <a:r>
              <a:rPr lang="zh-CN" altLang="en-US" dirty="0"/>
              <a:t> </a:t>
            </a:r>
            <a:r>
              <a:rPr lang="en-US" altLang="zh-CN" dirty="0"/>
              <a:t>you</a:t>
            </a:r>
            <a:r>
              <a:rPr lang="zh-CN" altLang="en-US" dirty="0"/>
              <a:t> </a:t>
            </a:r>
            <a:r>
              <a:rPr lang="en-US" altLang="zh-CN" dirty="0"/>
              <a:t>can</a:t>
            </a:r>
            <a:r>
              <a:rPr lang="zh-CN" altLang="en-US" dirty="0"/>
              <a:t> </a:t>
            </a:r>
            <a:r>
              <a:rPr lang="en-US" altLang="zh-CN" dirty="0"/>
              <a:t>access</a:t>
            </a:r>
            <a:r>
              <a:rPr lang="zh-CN" altLang="en-US" dirty="0"/>
              <a:t> </a:t>
            </a:r>
            <a:r>
              <a:rPr lang="en-US" altLang="zh-CN" dirty="0"/>
              <a:t>these</a:t>
            </a:r>
            <a:r>
              <a:rPr lang="zh-CN" altLang="en-US" dirty="0"/>
              <a:t> </a:t>
            </a:r>
            <a:r>
              <a:rPr lang="en-US" altLang="zh-CN" dirty="0"/>
              <a:t>libraries</a:t>
            </a:r>
            <a:r>
              <a:rPr lang="zh-CN" altLang="en-US" dirty="0"/>
              <a:t> </a:t>
            </a:r>
            <a:r>
              <a:rPr lang="en-US" altLang="zh-CN" dirty="0"/>
              <a:t>with</a:t>
            </a:r>
            <a:r>
              <a:rPr lang="zh-CN" altLang="en-US" dirty="0"/>
              <a:t> </a:t>
            </a:r>
            <a:r>
              <a:rPr lang="en-US" altLang="zh-CN" dirty="0"/>
              <a:t>python</a:t>
            </a:r>
            <a:r>
              <a:rPr lang="zh-CN" altLang="en-US" dirty="0"/>
              <a:t> </a:t>
            </a:r>
          </a:p>
          <a:p>
            <a:pPr lvl="2"/>
            <a:r>
              <a:rPr lang="en-US" altLang="zh-CN" dirty="0" err="1"/>
              <a:t>numpy</a:t>
            </a:r>
            <a:endParaRPr lang="en-US" altLang="zh-CN" dirty="0"/>
          </a:p>
          <a:p>
            <a:pPr lvl="1"/>
            <a:endParaRPr lang="zh-CN" altLang="en-US" dirty="0"/>
          </a:p>
        </p:txBody>
      </p:sp>
      <p:sp>
        <p:nvSpPr>
          <p:cNvPr id="4" name="Slide Number Placeholder 3"/>
          <p:cNvSpPr>
            <a:spLocks noGrp="1"/>
          </p:cNvSpPr>
          <p:nvPr>
            <p:ph type="sldNum" sz="quarter" idx="12"/>
          </p:nvPr>
        </p:nvSpPr>
        <p:spPr/>
        <p:txBody>
          <a:bodyPr/>
          <a:lstStyle/>
          <a:p>
            <a:fld id="{16B68BF0-4258-4D0B-A9F3-965D4FFD5F61}" type="slidenum">
              <a:rPr lang="zh-CN" altLang="en-US" smtClean="0"/>
              <a:t>29</a:t>
            </a:fld>
            <a:endParaRPr lang="zh-CN" altLang="en-US"/>
          </a:p>
        </p:txBody>
      </p:sp>
    </p:spTree>
    <p:extLst>
      <p:ext uri="{BB962C8B-B14F-4D97-AF65-F5344CB8AC3E}">
        <p14:creationId xmlns:p14="http://schemas.microsoft.com/office/powerpoint/2010/main" val="83269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935A54-04AA-E547-B93F-6D9C683C3061}"/>
              </a:ext>
            </a:extLst>
          </p:cNvPr>
          <p:cNvSpPr>
            <a:spLocks noGrp="1"/>
          </p:cNvSpPr>
          <p:nvPr>
            <p:ph type="title"/>
          </p:nvPr>
        </p:nvSpPr>
        <p:spPr/>
        <p:txBody>
          <a:bodyPr>
            <a:normAutofit fontScale="90000"/>
          </a:bodyPr>
          <a:lstStyle/>
          <a:p>
            <a:r>
              <a:rPr kumimoji="1" lang="en-US" altLang="zh-CN" dirty="0"/>
              <a:t>A machine learning training process</a:t>
            </a:r>
            <a:endParaRPr kumimoji="1" lang="zh-CN" altLang="en-US" dirty="0"/>
          </a:p>
        </p:txBody>
      </p:sp>
      <p:sp>
        <p:nvSpPr>
          <p:cNvPr id="4" name="灯片编号占位符 3">
            <a:extLst>
              <a:ext uri="{FF2B5EF4-FFF2-40B4-BE49-F238E27FC236}">
                <a16:creationId xmlns:a16="http://schemas.microsoft.com/office/drawing/2014/main" id="{153C84E0-3BBC-2244-A93F-5C71083B87C2}"/>
              </a:ext>
            </a:extLst>
          </p:cNvPr>
          <p:cNvSpPr>
            <a:spLocks noGrp="1"/>
          </p:cNvSpPr>
          <p:nvPr>
            <p:ph type="sldNum" sz="quarter" idx="12"/>
          </p:nvPr>
        </p:nvSpPr>
        <p:spPr/>
        <p:txBody>
          <a:bodyPr/>
          <a:lstStyle/>
          <a:p>
            <a:fld id="{0C913308-F349-4B6D-A68A-DD1791B4A57B}" type="slidenum">
              <a:rPr lang="zh-CN" altLang="en-US" smtClean="0"/>
              <a:t>3</a:t>
            </a:fld>
            <a:endParaRPr lang="zh-CN" altLang="en-US"/>
          </a:p>
        </p:txBody>
      </p:sp>
      <p:pic>
        <p:nvPicPr>
          <p:cNvPr id="3074" name="Picture 2" descr="From Basic Machine Learning to Deep Learning in 5 Minutes | Deep Netts Blog">
            <a:extLst>
              <a:ext uri="{FF2B5EF4-FFF2-40B4-BE49-F238E27FC236}">
                <a16:creationId xmlns:a16="http://schemas.microsoft.com/office/drawing/2014/main" id="{64179D4C-95CC-E940-9CE0-66AC6BA795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581944"/>
            <a:ext cx="8890000" cy="46101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4A837FF9-000F-EA42-81E8-D43A6C6F2269}"/>
              </a:ext>
            </a:extLst>
          </p:cNvPr>
          <p:cNvSpPr/>
          <p:nvPr/>
        </p:nvSpPr>
        <p:spPr>
          <a:xfrm>
            <a:off x="395536" y="6341417"/>
            <a:ext cx="7488832" cy="369332"/>
          </a:xfrm>
          <a:prstGeom prst="rect">
            <a:avLst/>
          </a:prstGeom>
        </p:spPr>
        <p:txBody>
          <a:bodyPr wrap="square">
            <a:spAutoFit/>
          </a:bodyPr>
          <a:lstStyle/>
          <a:p>
            <a:r>
              <a:rPr lang="en-US" altLang="zh-CN" dirty="0"/>
              <a:t>*</a:t>
            </a:r>
            <a:r>
              <a:rPr lang="zh-CN" altLang="en-US" dirty="0"/>
              <a:t>https://in.pinterest.com/pin/684758318328612307/</a:t>
            </a:r>
          </a:p>
        </p:txBody>
      </p:sp>
    </p:spTree>
    <p:extLst>
      <p:ext uri="{BB962C8B-B14F-4D97-AF65-F5344CB8AC3E}">
        <p14:creationId xmlns:p14="http://schemas.microsoft.com/office/powerpoint/2010/main" val="3187187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5226C6-CB20-7000-FA12-8CF92A8004B2}"/>
              </a:ext>
            </a:extLst>
          </p:cNvPr>
          <p:cNvSpPr>
            <a:spLocks noGrp="1"/>
          </p:cNvSpPr>
          <p:nvPr>
            <p:ph type="title"/>
          </p:nvPr>
        </p:nvSpPr>
        <p:spPr/>
        <p:txBody>
          <a:bodyPr>
            <a:normAutofit fontScale="90000"/>
          </a:bodyPr>
          <a:lstStyle/>
          <a:p>
            <a:r>
              <a:rPr kumimoji="1" lang="en-US" altLang="zh-CN" dirty="0"/>
              <a:t>However, deep learning requires many more operators</a:t>
            </a:r>
            <a:endParaRPr kumimoji="1" lang="zh-CN" altLang="en-US" dirty="0"/>
          </a:p>
        </p:txBody>
      </p:sp>
      <p:sp>
        <p:nvSpPr>
          <p:cNvPr id="4" name="灯片编号占位符 3">
            <a:extLst>
              <a:ext uri="{FF2B5EF4-FFF2-40B4-BE49-F238E27FC236}">
                <a16:creationId xmlns:a16="http://schemas.microsoft.com/office/drawing/2014/main" id="{65CB86A2-BF39-28BB-5646-095413B59122}"/>
              </a:ext>
            </a:extLst>
          </p:cNvPr>
          <p:cNvSpPr>
            <a:spLocks noGrp="1"/>
          </p:cNvSpPr>
          <p:nvPr>
            <p:ph type="sldNum" sz="quarter" idx="12"/>
          </p:nvPr>
        </p:nvSpPr>
        <p:spPr/>
        <p:txBody>
          <a:bodyPr/>
          <a:lstStyle/>
          <a:p>
            <a:fld id="{0C913308-F349-4B6D-A68A-DD1791B4A57B}" type="slidenum">
              <a:rPr lang="zh-CN" altLang="en-US" smtClean="0"/>
              <a:t>30</a:t>
            </a:fld>
            <a:endParaRPr lang="zh-CN" altLang="en-US"/>
          </a:p>
        </p:txBody>
      </p:sp>
      <p:sp>
        <p:nvSpPr>
          <p:cNvPr id="7" name="Content Placeholder 2">
            <a:extLst>
              <a:ext uri="{FF2B5EF4-FFF2-40B4-BE49-F238E27FC236}">
                <a16:creationId xmlns:a16="http://schemas.microsoft.com/office/drawing/2014/main" id="{590E29CC-82F5-90B5-453B-AFBCE03ADB27}"/>
              </a:ext>
            </a:extLst>
          </p:cNvPr>
          <p:cNvSpPr>
            <a:spLocks noGrp="1"/>
          </p:cNvSpPr>
          <p:nvPr>
            <p:ph idx="1"/>
          </p:nvPr>
        </p:nvSpPr>
        <p:spPr>
          <a:xfrm>
            <a:off x="457200" y="1600200"/>
            <a:ext cx="3898776" cy="4525963"/>
          </a:xfrm>
        </p:spPr>
        <p:txBody>
          <a:bodyPr>
            <a:normAutofit/>
          </a:bodyPr>
          <a:lstStyle/>
          <a:p>
            <a:r>
              <a:rPr lang="en-US" altLang="zh-CN" dirty="0"/>
              <a:t>Many variations of operations</a:t>
            </a:r>
          </a:p>
          <a:p>
            <a:pPr lvl="1"/>
            <a:r>
              <a:rPr lang="en-US" altLang="zh-CN" dirty="0"/>
              <a:t>Padding</a:t>
            </a:r>
          </a:p>
          <a:p>
            <a:pPr lvl="1"/>
            <a:r>
              <a:rPr lang="en-US" altLang="zh-CN" dirty="0"/>
              <a:t>Sampling</a:t>
            </a:r>
          </a:p>
          <a:p>
            <a:pPr lvl="1"/>
            <a:r>
              <a:rPr lang="en-US" altLang="zh-CN" dirty="0"/>
              <a:t>Grouped</a:t>
            </a:r>
          </a:p>
          <a:p>
            <a:pPr lvl="1"/>
            <a:r>
              <a:rPr lang="en-US" altLang="zh-CN" dirty="0"/>
              <a:t>…</a:t>
            </a:r>
            <a:endParaRPr lang="zh-CN" altLang="en-US" dirty="0"/>
          </a:p>
        </p:txBody>
      </p:sp>
      <p:pic>
        <p:nvPicPr>
          <p:cNvPr id="9" name="图片 8">
            <a:extLst>
              <a:ext uri="{FF2B5EF4-FFF2-40B4-BE49-F238E27FC236}">
                <a16:creationId xmlns:a16="http://schemas.microsoft.com/office/drawing/2014/main" id="{ACBEC727-4A01-2ADB-4374-203B8809B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5211" y="1446408"/>
            <a:ext cx="3690044" cy="4656108"/>
          </a:xfrm>
          <a:prstGeom prst="rect">
            <a:avLst/>
          </a:prstGeom>
        </p:spPr>
      </p:pic>
      <p:sp>
        <p:nvSpPr>
          <p:cNvPr id="11" name="文本框 10">
            <a:extLst>
              <a:ext uri="{FF2B5EF4-FFF2-40B4-BE49-F238E27FC236}">
                <a16:creationId xmlns:a16="http://schemas.microsoft.com/office/drawing/2014/main" id="{1DAD3331-8BE6-0DE8-5F38-19040436E354}"/>
              </a:ext>
            </a:extLst>
          </p:cNvPr>
          <p:cNvSpPr txBox="1"/>
          <p:nvPr/>
        </p:nvSpPr>
        <p:spPr>
          <a:xfrm>
            <a:off x="1103276" y="6198255"/>
            <a:ext cx="7141132" cy="5232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kumimoji="1" lang="en-US" altLang="zh-CN" sz="2800" dirty="0"/>
              <a:t>It is prohibitive to write all operators manually</a:t>
            </a:r>
            <a:endParaRPr lang="zh-CN" altLang="en-US" sz="2800" dirty="0"/>
          </a:p>
        </p:txBody>
      </p:sp>
    </p:spTree>
    <p:extLst>
      <p:ext uri="{BB962C8B-B14F-4D97-AF65-F5344CB8AC3E}">
        <p14:creationId xmlns:p14="http://schemas.microsoft.com/office/powerpoint/2010/main" val="3524565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C83BF64C-6986-9A4C-A866-F917451E33EF}"/>
              </a:ext>
            </a:extLst>
          </p:cNvPr>
          <p:cNvPicPr>
            <a:picLocks noGrp="1" noChangeAspect="1"/>
          </p:cNvPicPr>
          <p:nvPr>
            <p:ph idx="1"/>
          </p:nvPr>
        </p:nvPicPr>
        <p:blipFill>
          <a:blip r:embed="rId2"/>
          <a:stretch>
            <a:fillRect/>
          </a:stretch>
        </p:blipFill>
        <p:spPr>
          <a:xfrm>
            <a:off x="626480" y="1907277"/>
            <a:ext cx="3324862" cy="3312000"/>
          </a:xfrm>
        </p:spPr>
      </p:pic>
      <mc:AlternateContent xmlns:mc="http://schemas.openxmlformats.org/markup-compatibility/2006" xmlns:a14="http://schemas.microsoft.com/office/drawing/2010/main">
        <mc:Choice Requires="a14">
          <p:sp>
            <p:nvSpPr>
              <p:cNvPr id="3" name="标题 2">
                <a:extLst>
                  <a:ext uri="{FF2B5EF4-FFF2-40B4-BE49-F238E27FC236}">
                    <a16:creationId xmlns:a16="http://schemas.microsoft.com/office/drawing/2014/main" id="{7A105D83-244E-D745-BA97-CFE1F40974E1}"/>
                  </a:ext>
                </a:extLst>
              </p:cNvPr>
              <p:cNvSpPr>
                <a:spLocks noGrp="1"/>
              </p:cNvSpPr>
              <p:nvPr>
                <p:ph type="title"/>
              </p:nvPr>
            </p:nvSpPr>
            <p:spPr/>
            <p:txBody>
              <a:bodyPr/>
              <a:lstStyle/>
              <a:p>
                <a:r>
                  <a:rPr kumimoji="1" lang="en-US" altLang="zh-CN" dirty="0"/>
                  <a:t>Sample:3</a:t>
                </a:r>
                <a14:m>
                  <m:oMath xmlns:m="http://schemas.openxmlformats.org/officeDocument/2006/math">
                    <m:r>
                      <a:rPr lang="en-US" altLang="zh-CN" i="1">
                        <a:latin typeface="Cambria Math" panose="02040503050406030204" pitchFamily="18" charset="0"/>
                      </a:rPr>
                      <m:t>×</m:t>
                    </m:r>
                  </m:oMath>
                </a14:m>
                <a:r>
                  <a:rPr kumimoji="1" lang="en-US" altLang="zh-CN" dirty="0"/>
                  <a:t>3</a:t>
                </a:r>
                <a:r>
                  <a:rPr kumimoji="1" lang="zh-CN" altLang="en-US" dirty="0"/>
                  <a:t> </a:t>
                </a:r>
                <a:r>
                  <a:rPr kumimoji="1" lang="en-US" altLang="zh-CN" dirty="0"/>
                  <a:t>Blur</a:t>
                </a:r>
                <a:endParaRPr kumimoji="1" lang="zh-CN" altLang="en-US" dirty="0"/>
              </a:p>
            </p:txBody>
          </p:sp>
        </mc:Choice>
        <mc:Fallback xmlns="">
          <p:sp>
            <p:nvSpPr>
              <p:cNvPr id="3" name="标题 2">
                <a:extLst>
                  <a:ext uri="{FF2B5EF4-FFF2-40B4-BE49-F238E27FC236}">
                    <a16:creationId xmlns:a16="http://schemas.microsoft.com/office/drawing/2014/main" id="{7A105D83-244E-D745-BA97-CFE1F40974E1}"/>
                  </a:ext>
                </a:extLst>
              </p:cNvPr>
              <p:cNvSpPr>
                <a:spLocks noGrp="1" noRot="1" noChangeAspect="1" noMove="1" noResize="1" noEditPoints="1" noAdjustHandles="1" noChangeArrowheads="1" noChangeShapeType="1" noTextEdit="1"/>
              </p:cNvSpPr>
              <p:nvPr>
                <p:ph type="title"/>
              </p:nvPr>
            </p:nvSpPr>
            <p:spPr>
              <a:blipFill>
                <a:blip r:embed="rId3"/>
                <a:stretch>
                  <a:fillRect b="-989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CE229418-8573-414B-8A4D-96F2B23ADBB0}"/>
              </a:ext>
            </a:extLst>
          </p:cNvPr>
          <p:cNvSpPr>
            <a:spLocks noGrp="1"/>
          </p:cNvSpPr>
          <p:nvPr>
            <p:ph type="sldNum" sz="quarter" idx="12"/>
          </p:nvPr>
        </p:nvSpPr>
        <p:spPr/>
        <p:txBody>
          <a:bodyPr/>
          <a:lstStyle/>
          <a:p>
            <a:fld id="{977BA8E6-E826-B147-AA17-E3D76A29629C}" type="slidenum">
              <a:rPr kumimoji="1" lang="zh-CN" altLang="en-US" smtClean="0"/>
              <a:pPr/>
              <a:t>31</a:t>
            </a:fld>
            <a:endParaRPr kumimoji="1" lang="zh-CN" altLang="en-US" b="1" dirty="0"/>
          </a:p>
        </p:txBody>
      </p:sp>
      <p:sp>
        <p:nvSpPr>
          <p:cNvPr id="5" name="页脚占位符 4">
            <a:extLst>
              <a:ext uri="{FF2B5EF4-FFF2-40B4-BE49-F238E27FC236}">
                <a16:creationId xmlns:a16="http://schemas.microsoft.com/office/drawing/2014/main" id="{8AEDE9A2-2921-7042-9BE3-C30C1991A74B}"/>
              </a:ext>
            </a:extLst>
          </p:cNvPr>
          <p:cNvSpPr>
            <a:spLocks noGrp="1"/>
          </p:cNvSpPr>
          <p:nvPr>
            <p:ph type="ftr" sz="quarter" idx="13"/>
          </p:nvPr>
        </p:nvSpPr>
        <p:spPr>
          <a:xfrm>
            <a:off x="440003" y="6536255"/>
            <a:ext cx="6807676" cy="266375"/>
          </a:xfrm>
          <a:prstGeom prst="rect">
            <a:avLst/>
          </a:prstGeom>
        </p:spPr>
        <p:txBody>
          <a:bodyPr vert="horz" lIns="91440" tIns="45720" rIns="91440" bIns="45720" rtlCol="0" anchor="ctr"/>
          <a:lstStyle>
            <a:defPPr>
              <a:defRPr lang="en-US"/>
            </a:defPPr>
            <a:lvl1pPr marL="0" algn="l" defTabSz="457200" rtl="0" eaLnBrk="1" latinLnBrk="0" hangingPunct="1">
              <a:defRPr sz="900" b="1" kern="1200" cap="all">
                <a:solidFill>
                  <a:schemeClr val="accent2"/>
                </a:solidFill>
                <a:latin typeface="Consolas" panose="020B0609020204030204" pitchFamily="49" charset="0"/>
                <a:ea typeface="+mn-ea"/>
                <a:cs typeface="Consolas" panose="020B0609020204030204" pitchFamily="49"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zh-CN"/>
              <a:t>TSINGHUA UNIVERSITY</a:t>
            </a:r>
            <a:endParaRPr kumimoji="1" lang="zh-CN" altLang="en-US" b="1" dirty="0"/>
          </a:p>
        </p:txBody>
      </p:sp>
      <p:pic>
        <p:nvPicPr>
          <p:cNvPr id="9" name="图片 8">
            <a:extLst>
              <a:ext uri="{FF2B5EF4-FFF2-40B4-BE49-F238E27FC236}">
                <a16:creationId xmlns:a16="http://schemas.microsoft.com/office/drawing/2014/main" id="{BF006E9D-910B-944F-9FB8-20EF6D3E2942}"/>
              </a:ext>
            </a:extLst>
          </p:cNvPr>
          <p:cNvPicPr>
            <a:picLocks noChangeAspect="1"/>
          </p:cNvPicPr>
          <p:nvPr/>
        </p:nvPicPr>
        <p:blipFill>
          <a:blip r:embed="rId4"/>
          <a:stretch>
            <a:fillRect/>
          </a:stretch>
        </p:blipFill>
        <p:spPr>
          <a:xfrm>
            <a:off x="5013409" y="1907277"/>
            <a:ext cx="3331445" cy="3312000"/>
          </a:xfrm>
          <a:prstGeom prst="rect">
            <a:avLst/>
          </a:prstGeom>
        </p:spPr>
      </p:pic>
      <p:sp>
        <p:nvSpPr>
          <p:cNvPr id="10" name="右箭头 9">
            <a:extLst>
              <a:ext uri="{FF2B5EF4-FFF2-40B4-BE49-F238E27FC236}">
                <a16:creationId xmlns:a16="http://schemas.microsoft.com/office/drawing/2014/main" id="{E65FCE40-4E53-404C-B9BC-610132B4874C}"/>
              </a:ext>
            </a:extLst>
          </p:cNvPr>
          <p:cNvSpPr/>
          <p:nvPr/>
        </p:nvSpPr>
        <p:spPr>
          <a:xfrm>
            <a:off x="4214191" y="3482672"/>
            <a:ext cx="588397" cy="4293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0699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8C4BD0C-0550-4A24-A798-5984748D7917}"/>
              </a:ext>
            </a:extLst>
          </p:cNvPr>
          <p:cNvSpPr>
            <a:spLocks noGrp="1"/>
          </p:cNvSpPr>
          <p:nvPr>
            <p:ph type="title"/>
          </p:nvPr>
        </p:nvSpPr>
        <p:spPr>
          <a:xfrm>
            <a:off x="457200" y="274638"/>
            <a:ext cx="7931224" cy="1143000"/>
          </a:xfrm>
        </p:spPr>
        <p:txBody>
          <a:bodyPr>
            <a:normAutofit/>
          </a:bodyPr>
          <a:lstStyle/>
          <a:p>
            <a:r>
              <a:rPr lang="en-US" altLang="zh-CN" dirty="0"/>
              <a:t>Blur as another example</a:t>
            </a:r>
            <a:endParaRPr lang="zh-CN" altLang="en-US" dirty="0"/>
          </a:p>
        </p:txBody>
      </p:sp>
      <p:sp>
        <p:nvSpPr>
          <p:cNvPr id="4" name="灯片编号占位符 3">
            <a:extLst>
              <a:ext uri="{FF2B5EF4-FFF2-40B4-BE49-F238E27FC236}">
                <a16:creationId xmlns:a16="http://schemas.microsoft.com/office/drawing/2014/main" id="{BCA4A13B-911A-4B70-BC14-5A6B931FBEF1}"/>
              </a:ext>
            </a:extLst>
          </p:cNvPr>
          <p:cNvSpPr>
            <a:spLocks noGrp="1"/>
          </p:cNvSpPr>
          <p:nvPr>
            <p:ph type="sldNum" sz="quarter" idx="12"/>
          </p:nvPr>
        </p:nvSpPr>
        <p:spPr/>
        <p:txBody>
          <a:bodyPr/>
          <a:lstStyle/>
          <a:p>
            <a:fld id="{977BA8E6-E826-B147-AA17-E3D76A29629C}" type="slidenum">
              <a:rPr kumimoji="1" lang="zh-CN" altLang="en-US" smtClean="0"/>
              <a:pPr/>
              <a:t>32</a:t>
            </a:fld>
            <a:endParaRPr kumimoji="1" lang="zh-CN" altLang="en-US" b="1" dirty="0"/>
          </a:p>
        </p:txBody>
      </p:sp>
      <p:sp>
        <p:nvSpPr>
          <p:cNvPr id="8" name="矩形 7">
            <a:extLst>
              <a:ext uri="{FF2B5EF4-FFF2-40B4-BE49-F238E27FC236}">
                <a16:creationId xmlns:a16="http://schemas.microsoft.com/office/drawing/2014/main" id="{C9CB6BB8-2D59-44DC-BC95-CB2AAA6A77C8}"/>
              </a:ext>
            </a:extLst>
          </p:cNvPr>
          <p:cNvSpPr/>
          <p:nvPr/>
        </p:nvSpPr>
        <p:spPr>
          <a:xfrm>
            <a:off x="50984" y="3686055"/>
            <a:ext cx="9042032" cy="2308324"/>
          </a:xfrm>
          <a:prstGeom prst="rect">
            <a:avLst/>
          </a:prstGeom>
          <a:solidFill>
            <a:schemeClr val="accent6">
              <a:lumMod val="20000"/>
              <a:lumOff val="80000"/>
            </a:schemeClr>
          </a:solidFill>
        </p:spPr>
        <p:txBody>
          <a:bodyPr wrap="square">
            <a:spAutoFit/>
          </a:bodyPr>
          <a:lstStyle/>
          <a:p>
            <a:r>
              <a:rPr lang="en-US" altLang="zh-CN" sz="1600" b="1" dirty="0">
                <a:solidFill>
                  <a:srgbClr val="0000FF"/>
                </a:solidFill>
                <a:effectLst/>
                <a:latin typeface="Courier New" panose="02070309020205020404" pitchFamily="49" charset="0"/>
                <a:cs typeface="Courier New" panose="02070309020205020404" pitchFamily="49" charset="0"/>
              </a:rPr>
              <a:t>void</a:t>
            </a:r>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a:solidFill>
                  <a:srgbClr val="795E26"/>
                </a:solidFill>
                <a:effectLst/>
                <a:latin typeface="Courier New" panose="02070309020205020404" pitchFamily="49" charset="0"/>
                <a:cs typeface="Courier New" panose="02070309020205020404" pitchFamily="49" charset="0"/>
              </a:rPr>
              <a:t>box_filter_3x3</a:t>
            </a:r>
            <a:r>
              <a:rPr lang="en-US" altLang="zh-CN" sz="1600" b="1" dirty="0">
                <a:solidFill>
                  <a:srgbClr val="000000"/>
                </a:solidFill>
                <a:effectLst/>
                <a:latin typeface="Courier New" panose="02070309020205020404" pitchFamily="49" charset="0"/>
                <a:cs typeface="Courier New" panose="02070309020205020404" pitchFamily="49" charset="0"/>
              </a:rPr>
              <a:t>(</a:t>
            </a:r>
            <a:r>
              <a:rPr lang="en-US" altLang="zh-CN" sz="1600" b="1" dirty="0">
                <a:solidFill>
                  <a:srgbClr val="0000FF"/>
                </a:solidFill>
                <a:effectLst/>
                <a:latin typeface="Courier New" panose="02070309020205020404" pitchFamily="49" charset="0"/>
                <a:cs typeface="Courier New" panose="02070309020205020404" pitchFamily="49" charset="0"/>
              </a:rPr>
              <a:t>const</a:t>
            </a:r>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a:solidFill>
                  <a:srgbClr val="267F99"/>
                </a:solidFill>
                <a:effectLst/>
                <a:latin typeface="Courier New" panose="02070309020205020404" pitchFamily="49" charset="0"/>
                <a:cs typeface="Courier New" panose="02070309020205020404" pitchFamily="49" charset="0"/>
              </a:rPr>
              <a:t>Image</a:t>
            </a:r>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a:solidFill>
                  <a:srgbClr val="0000FF"/>
                </a:solidFill>
                <a:effectLst/>
                <a:latin typeface="Courier New" panose="02070309020205020404" pitchFamily="49" charset="0"/>
                <a:cs typeface="Courier New" panose="02070309020205020404" pitchFamily="49" charset="0"/>
              </a:rPr>
              <a:t>&amp;</a:t>
            </a:r>
            <a:r>
              <a:rPr lang="en-US" altLang="zh-CN" sz="1600" b="1" dirty="0">
                <a:solidFill>
                  <a:srgbClr val="001080"/>
                </a:solidFill>
                <a:effectLst/>
                <a:latin typeface="Courier New" panose="02070309020205020404" pitchFamily="49" charset="0"/>
                <a:cs typeface="Courier New" panose="02070309020205020404" pitchFamily="49" charset="0"/>
              </a:rPr>
              <a:t>in</a:t>
            </a:r>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a:solidFill>
                  <a:srgbClr val="267F99"/>
                </a:solidFill>
                <a:effectLst/>
                <a:latin typeface="Courier New" panose="02070309020205020404" pitchFamily="49" charset="0"/>
                <a:cs typeface="Courier New" panose="02070309020205020404" pitchFamily="49" charset="0"/>
              </a:rPr>
              <a:t>Image</a:t>
            </a:r>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a:solidFill>
                  <a:srgbClr val="0000FF"/>
                </a:solidFill>
                <a:effectLst/>
                <a:latin typeface="Courier New" panose="02070309020205020404" pitchFamily="49" charset="0"/>
                <a:cs typeface="Courier New" panose="02070309020205020404" pitchFamily="49" charset="0"/>
              </a:rPr>
              <a:t>&amp;</a:t>
            </a:r>
            <a:r>
              <a:rPr lang="en-US" altLang="zh-CN" sz="1600" b="1" dirty="0" err="1">
                <a:solidFill>
                  <a:srgbClr val="001080"/>
                </a:solidFill>
                <a:effectLst/>
                <a:latin typeface="Courier New" panose="02070309020205020404" pitchFamily="49" charset="0"/>
                <a:cs typeface="Courier New" panose="02070309020205020404" pitchFamily="49" charset="0"/>
              </a:rPr>
              <a:t>blury</a:t>
            </a:r>
            <a:r>
              <a:rPr lang="en-US" altLang="zh-CN" sz="1600" b="1" dirty="0">
                <a:solidFill>
                  <a:srgbClr val="000000"/>
                </a:solidFill>
                <a:effectLst/>
                <a:latin typeface="Courier New" panose="02070309020205020404" pitchFamily="49" charset="0"/>
                <a:cs typeface="Courier New" panose="02070309020205020404" pitchFamily="49" charset="0"/>
              </a:rPr>
              <a:t>) {</a:t>
            </a:r>
          </a:p>
          <a:p>
            <a:r>
              <a:rPr lang="en-US" altLang="zh-CN" sz="1600" b="1" dirty="0">
                <a:solidFill>
                  <a:srgbClr val="000000"/>
                </a:solidFill>
                <a:effectLst/>
                <a:latin typeface="Courier New" panose="02070309020205020404" pitchFamily="49" charset="0"/>
                <a:cs typeface="Courier New" panose="02070309020205020404" pitchFamily="49" charset="0"/>
              </a:rPr>
              <a:t>    Image </a:t>
            </a:r>
            <a:r>
              <a:rPr lang="en-US" altLang="zh-CN" sz="1600" b="1" dirty="0" err="1">
                <a:solidFill>
                  <a:srgbClr val="795E26"/>
                </a:solidFill>
                <a:effectLst/>
                <a:latin typeface="Courier New" panose="02070309020205020404" pitchFamily="49" charset="0"/>
                <a:cs typeface="Courier New" panose="02070309020205020404" pitchFamily="49" charset="0"/>
              </a:rPr>
              <a:t>blurx</a:t>
            </a:r>
            <a:r>
              <a:rPr lang="en-US" altLang="zh-CN" sz="1600" b="1" dirty="0">
                <a:solidFill>
                  <a:srgbClr val="000000"/>
                </a:solidFill>
                <a:effectLst/>
                <a:latin typeface="Courier New" panose="02070309020205020404" pitchFamily="49" charset="0"/>
                <a:cs typeface="Courier New" panose="02070309020205020404" pitchFamily="49" charset="0"/>
              </a:rPr>
              <a:t>(</a:t>
            </a:r>
            <a:r>
              <a:rPr lang="en-US" altLang="zh-CN" sz="1600" b="1" dirty="0" err="1">
                <a:solidFill>
                  <a:srgbClr val="001080"/>
                </a:solidFill>
                <a:effectLst/>
                <a:latin typeface="Courier New" panose="02070309020205020404" pitchFamily="49" charset="0"/>
                <a:cs typeface="Courier New" panose="02070309020205020404" pitchFamily="49" charset="0"/>
              </a:rPr>
              <a:t>in</a:t>
            </a:r>
            <a:r>
              <a:rPr lang="en-US" altLang="zh-CN" sz="1600" b="1" dirty="0" err="1">
                <a:solidFill>
                  <a:srgbClr val="000000"/>
                </a:solidFill>
                <a:effectLst/>
                <a:latin typeface="Courier New" panose="02070309020205020404" pitchFamily="49" charset="0"/>
                <a:cs typeface="Courier New" panose="02070309020205020404" pitchFamily="49" charset="0"/>
              </a:rPr>
              <a:t>.</a:t>
            </a:r>
            <a:r>
              <a:rPr lang="en-US" altLang="zh-CN" sz="1600" b="1" dirty="0" err="1">
                <a:solidFill>
                  <a:srgbClr val="795E26"/>
                </a:solidFill>
                <a:effectLst/>
                <a:latin typeface="Courier New" panose="02070309020205020404" pitchFamily="49" charset="0"/>
                <a:cs typeface="Courier New" panose="02070309020205020404" pitchFamily="49" charset="0"/>
              </a:rPr>
              <a:t>width</a:t>
            </a:r>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err="1">
                <a:solidFill>
                  <a:srgbClr val="001080"/>
                </a:solidFill>
                <a:effectLst/>
                <a:latin typeface="Courier New" panose="02070309020205020404" pitchFamily="49" charset="0"/>
                <a:cs typeface="Courier New" panose="02070309020205020404" pitchFamily="49" charset="0"/>
              </a:rPr>
              <a:t>in</a:t>
            </a:r>
            <a:r>
              <a:rPr lang="en-US" altLang="zh-CN" sz="1600" b="1" dirty="0" err="1">
                <a:solidFill>
                  <a:srgbClr val="000000"/>
                </a:solidFill>
                <a:effectLst/>
                <a:latin typeface="Courier New" panose="02070309020205020404" pitchFamily="49" charset="0"/>
                <a:cs typeface="Courier New" panose="02070309020205020404" pitchFamily="49" charset="0"/>
              </a:rPr>
              <a:t>.</a:t>
            </a:r>
            <a:r>
              <a:rPr lang="en-US" altLang="zh-CN" sz="1600" b="1" dirty="0" err="1">
                <a:solidFill>
                  <a:srgbClr val="795E26"/>
                </a:solidFill>
                <a:effectLst/>
                <a:latin typeface="Courier New" panose="02070309020205020404" pitchFamily="49" charset="0"/>
                <a:cs typeface="Courier New" panose="02070309020205020404" pitchFamily="49" charset="0"/>
              </a:rPr>
              <a:t>height</a:t>
            </a:r>
            <a:r>
              <a:rPr lang="en-US" altLang="zh-CN" sz="1600" b="1" dirty="0">
                <a:solidFill>
                  <a:srgbClr val="000000"/>
                </a:solidFill>
                <a:effectLst/>
                <a:latin typeface="Courier New" panose="02070309020205020404" pitchFamily="49" charset="0"/>
                <a:cs typeface="Courier New" panose="02070309020205020404" pitchFamily="49" charset="0"/>
              </a:rPr>
              <a:t>());</a:t>
            </a:r>
            <a:r>
              <a:rPr lang="en-US" altLang="zh-CN" sz="1600" b="1" dirty="0">
                <a:solidFill>
                  <a:srgbClr val="008000"/>
                </a:solidFill>
                <a:effectLst/>
                <a:latin typeface="Courier New" panose="02070309020205020404" pitchFamily="49" charset="0"/>
                <a:cs typeface="Courier New" panose="02070309020205020404" pitchFamily="49" charset="0"/>
              </a:rPr>
              <a:t> </a:t>
            </a:r>
          </a:p>
          <a:p>
            <a:r>
              <a:rPr lang="zh-CN" altLang="en-US"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a:solidFill>
                  <a:srgbClr val="AF00DB"/>
                </a:solidFill>
                <a:effectLst/>
                <a:latin typeface="Courier New" panose="02070309020205020404" pitchFamily="49" charset="0"/>
                <a:cs typeface="Courier New" panose="02070309020205020404" pitchFamily="49" charset="0"/>
              </a:rPr>
              <a:t>for</a:t>
            </a:r>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a:solidFill>
                  <a:srgbClr val="0000FF"/>
                </a:solidFill>
                <a:effectLst/>
                <a:latin typeface="Courier New" panose="02070309020205020404" pitchFamily="49" charset="0"/>
                <a:cs typeface="Courier New" panose="02070309020205020404" pitchFamily="49" charset="0"/>
              </a:rPr>
              <a:t>int</a:t>
            </a:r>
            <a:r>
              <a:rPr lang="en-US" altLang="zh-CN" sz="1600" b="1" dirty="0">
                <a:solidFill>
                  <a:srgbClr val="000000"/>
                </a:solidFill>
                <a:effectLst/>
                <a:latin typeface="Courier New" panose="02070309020205020404" pitchFamily="49" charset="0"/>
                <a:cs typeface="Courier New" panose="02070309020205020404" pitchFamily="49" charset="0"/>
              </a:rPr>
              <a:t> y = </a:t>
            </a:r>
            <a:r>
              <a:rPr lang="en-US" altLang="zh-CN" sz="1600" b="1" dirty="0">
                <a:solidFill>
                  <a:srgbClr val="098658"/>
                </a:solidFill>
                <a:effectLst/>
                <a:latin typeface="Courier New" panose="02070309020205020404" pitchFamily="49" charset="0"/>
                <a:cs typeface="Courier New" panose="02070309020205020404" pitchFamily="49" charset="0"/>
              </a:rPr>
              <a:t>0</a:t>
            </a:r>
            <a:r>
              <a:rPr lang="en-US" altLang="zh-CN" sz="1600" b="1" dirty="0">
                <a:solidFill>
                  <a:srgbClr val="000000"/>
                </a:solidFill>
                <a:effectLst/>
                <a:latin typeface="Courier New" panose="02070309020205020404" pitchFamily="49" charset="0"/>
                <a:cs typeface="Courier New" panose="02070309020205020404" pitchFamily="49" charset="0"/>
              </a:rPr>
              <a:t>; y &lt; </a:t>
            </a:r>
            <a:r>
              <a:rPr lang="en-US" altLang="zh-CN" sz="1600" b="1" dirty="0" err="1">
                <a:solidFill>
                  <a:srgbClr val="001080"/>
                </a:solidFill>
                <a:effectLst/>
                <a:latin typeface="Courier New" panose="02070309020205020404" pitchFamily="49" charset="0"/>
                <a:cs typeface="Courier New" panose="02070309020205020404" pitchFamily="49" charset="0"/>
              </a:rPr>
              <a:t>in</a:t>
            </a:r>
            <a:r>
              <a:rPr lang="en-US" altLang="zh-CN" sz="1600" b="1" dirty="0" err="1">
                <a:solidFill>
                  <a:srgbClr val="000000"/>
                </a:solidFill>
                <a:effectLst/>
                <a:latin typeface="Courier New" panose="02070309020205020404" pitchFamily="49" charset="0"/>
                <a:cs typeface="Courier New" panose="02070309020205020404" pitchFamily="49" charset="0"/>
              </a:rPr>
              <a:t>.</a:t>
            </a:r>
            <a:r>
              <a:rPr lang="en-US" altLang="zh-CN" sz="1600" b="1" dirty="0" err="1">
                <a:solidFill>
                  <a:srgbClr val="795E26"/>
                </a:solidFill>
                <a:effectLst/>
                <a:latin typeface="Courier New" panose="02070309020205020404" pitchFamily="49" charset="0"/>
                <a:cs typeface="Courier New" panose="02070309020205020404" pitchFamily="49" charset="0"/>
              </a:rPr>
              <a:t>height</a:t>
            </a:r>
            <a:r>
              <a:rPr lang="en-US" altLang="zh-CN" sz="1600" b="1" dirty="0">
                <a:solidFill>
                  <a:srgbClr val="000000"/>
                </a:solidFill>
                <a:effectLst/>
                <a:latin typeface="Courier New" panose="02070309020205020404" pitchFamily="49" charset="0"/>
                <a:cs typeface="Courier New" panose="02070309020205020404" pitchFamily="49" charset="0"/>
              </a:rPr>
              <a:t>(); y++)</a:t>
            </a:r>
          </a:p>
          <a:p>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a:solidFill>
                  <a:srgbClr val="AF00DB"/>
                </a:solidFill>
                <a:effectLst/>
                <a:latin typeface="Courier New" panose="02070309020205020404" pitchFamily="49" charset="0"/>
                <a:cs typeface="Courier New" panose="02070309020205020404" pitchFamily="49" charset="0"/>
              </a:rPr>
              <a:t>for</a:t>
            </a:r>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a:solidFill>
                  <a:srgbClr val="0000FF"/>
                </a:solidFill>
                <a:effectLst/>
                <a:latin typeface="Courier New" panose="02070309020205020404" pitchFamily="49" charset="0"/>
                <a:cs typeface="Courier New" panose="02070309020205020404" pitchFamily="49" charset="0"/>
              </a:rPr>
              <a:t>int</a:t>
            </a:r>
            <a:r>
              <a:rPr lang="en-US" altLang="zh-CN" sz="1600" b="1" dirty="0">
                <a:solidFill>
                  <a:srgbClr val="000000"/>
                </a:solidFill>
                <a:effectLst/>
                <a:latin typeface="Courier New" panose="02070309020205020404" pitchFamily="49" charset="0"/>
                <a:cs typeface="Courier New" panose="02070309020205020404" pitchFamily="49" charset="0"/>
              </a:rPr>
              <a:t> x = </a:t>
            </a:r>
            <a:r>
              <a:rPr lang="en-US" altLang="zh-CN" sz="1600" b="1" dirty="0">
                <a:solidFill>
                  <a:srgbClr val="098658"/>
                </a:solidFill>
                <a:effectLst/>
                <a:latin typeface="Courier New" panose="02070309020205020404" pitchFamily="49" charset="0"/>
                <a:cs typeface="Courier New" panose="02070309020205020404" pitchFamily="49" charset="0"/>
              </a:rPr>
              <a:t>0</a:t>
            </a:r>
            <a:r>
              <a:rPr lang="en-US" altLang="zh-CN" sz="1600" b="1" dirty="0">
                <a:solidFill>
                  <a:srgbClr val="000000"/>
                </a:solidFill>
                <a:effectLst/>
                <a:latin typeface="Courier New" panose="02070309020205020404" pitchFamily="49" charset="0"/>
                <a:cs typeface="Courier New" panose="02070309020205020404" pitchFamily="49" charset="0"/>
              </a:rPr>
              <a:t>; x &lt; </a:t>
            </a:r>
            <a:r>
              <a:rPr lang="en-US" altLang="zh-CN" sz="1600" b="1" dirty="0" err="1">
                <a:solidFill>
                  <a:srgbClr val="001080"/>
                </a:solidFill>
                <a:effectLst/>
                <a:latin typeface="Courier New" panose="02070309020205020404" pitchFamily="49" charset="0"/>
                <a:cs typeface="Courier New" panose="02070309020205020404" pitchFamily="49" charset="0"/>
              </a:rPr>
              <a:t>in</a:t>
            </a:r>
            <a:r>
              <a:rPr lang="en-US" altLang="zh-CN" sz="1600" b="1" dirty="0" err="1">
                <a:solidFill>
                  <a:srgbClr val="000000"/>
                </a:solidFill>
                <a:effectLst/>
                <a:latin typeface="Courier New" panose="02070309020205020404" pitchFamily="49" charset="0"/>
                <a:cs typeface="Courier New" panose="02070309020205020404" pitchFamily="49" charset="0"/>
              </a:rPr>
              <a:t>.</a:t>
            </a:r>
            <a:r>
              <a:rPr lang="en-US" altLang="zh-CN" sz="1600" b="1" dirty="0" err="1">
                <a:solidFill>
                  <a:srgbClr val="795E26"/>
                </a:solidFill>
                <a:effectLst/>
                <a:latin typeface="Courier New" panose="02070309020205020404" pitchFamily="49" charset="0"/>
                <a:cs typeface="Courier New" panose="02070309020205020404" pitchFamily="49" charset="0"/>
              </a:rPr>
              <a:t>width</a:t>
            </a:r>
            <a:r>
              <a:rPr lang="en-US" altLang="zh-CN" sz="1600" b="1" dirty="0">
                <a:solidFill>
                  <a:srgbClr val="000000"/>
                </a:solidFill>
                <a:effectLst/>
                <a:latin typeface="Courier New" panose="02070309020205020404" pitchFamily="49" charset="0"/>
                <a:cs typeface="Courier New" panose="02070309020205020404" pitchFamily="49" charset="0"/>
              </a:rPr>
              <a:t>(); x++)</a:t>
            </a:r>
          </a:p>
          <a:p>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err="1">
                <a:solidFill>
                  <a:srgbClr val="795E26"/>
                </a:solidFill>
                <a:effectLst/>
                <a:latin typeface="Courier New" panose="02070309020205020404" pitchFamily="49" charset="0"/>
                <a:cs typeface="Courier New" panose="02070309020205020404" pitchFamily="49" charset="0"/>
              </a:rPr>
              <a:t>blurx</a:t>
            </a:r>
            <a:r>
              <a:rPr lang="en-US" altLang="zh-CN" sz="1600" b="1" dirty="0">
                <a:solidFill>
                  <a:srgbClr val="000000"/>
                </a:solidFill>
                <a:effectLst/>
                <a:latin typeface="Courier New" panose="02070309020205020404" pitchFamily="49" charset="0"/>
                <a:cs typeface="Courier New" panose="02070309020205020404" pitchFamily="49" charset="0"/>
              </a:rPr>
              <a:t>(x, y) =(</a:t>
            </a:r>
            <a:r>
              <a:rPr lang="en-US" altLang="zh-CN" sz="1600" b="1" dirty="0">
                <a:solidFill>
                  <a:srgbClr val="795E26"/>
                </a:solidFill>
                <a:effectLst/>
                <a:latin typeface="Courier New" panose="02070309020205020404" pitchFamily="49" charset="0"/>
                <a:cs typeface="Courier New" panose="02070309020205020404" pitchFamily="49" charset="0"/>
              </a:rPr>
              <a:t>in</a:t>
            </a:r>
            <a:r>
              <a:rPr lang="en-US" altLang="zh-CN" sz="1600" b="1" dirty="0">
                <a:solidFill>
                  <a:srgbClr val="000000"/>
                </a:solidFill>
                <a:effectLst/>
                <a:latin typeface="Courier New" panose="02070309020205020404" pitchFamily="49" charset="0"/>
                <a:cs typeface="Courier New" panose="02070309020205020404" pitchFamily="49" charset="0"/>
              </a:rPr>
              <a:t>(x-</a:t>
            </a:r>
            <a:r>
              <a:rPr lang="en-US" altLang="zh-CN" sz="1600" b="1" dirty="0">
                <a:solidFill>
                  <a:srgbClr val="098658"/>
                </a:solidFill>
                <a:effectLst/>
                <a:latin typeface="Courier New" panose="02070309020205020404" pitchFamily="49" charset="0"/>
                <a:cs typeface="Courier New" panose="02070309020205020404" pitchFamily="49" charset="0"/>
              </a:rPr>
              <a:t>1</a:t>
            </a:r>
            <a:r>
              <a:rPr lang="en-US" altLang="zh-CN" sz="1600" b="1" dirty="0">
                <a:solidFill>
                  <a:srgbClr val="000000"/>
                </a:solidFill>
                <a:effectLst/>
                <a:latin typeface="Courier New" panose="02070309020205020404" pitchFamily="49" charset="0"/>
                <a:cs typeface="Courier New" panose="02070309020205020404" pitchFamily="49" charset="0"/>
              </a:rPr>
              <a:t>, y) + </a:t>
            </a:r>
            <a:r>
              <a:rPr lang="en-US" altLang="zh-CN" sz="1600" b="1" dirty="0">
                <a:solidFill>
                  <a:srgbClr val="795E26"/>
                </a:solidFill>
                <a:effectLst/>
                <a:latin typeface="Courier New" panose="02070309020205020404" pitchFamily="49" charset="0"/>
                <a:cs typeface="Courier New" panose="02070309020205020404" pitchFamily="49" charset="0"/>
              </a:rPr>
              <a:t>in</a:t>
            </a:r>
            <a:r>
              <a:rPr lang="en-US" altLang="zh-CN" sz="1600" b="1" dirty="0">
                <a:solidFill>
                  <a:srgbClr val="000000"/>
                </a:solidFill>
                <a:effectLst/>
                <a:latin typeface="Courier New" panose="02070309020205020404" pitchFamily="49" charset="0"/>
                <a:cs typeface="Courier New" panose="02070309020205020404" pitchFamily="49" charset="0"/>
              </a:rPr>
              <a:t>(x, y) + </a:t>
            </a:r>
            <a:r>
              <a:rPr lang="en-US" altLang="zh-CN" sz="1600" b="1" dirty="0">
                <a:solidFill>
                  <a:srgbClr val="795E26"/>
                </a:solidFill>
                <a:effectLst/>
                <a:latin typeface="Courier New" panose="02070309020205020404" pitchFamily="49" charset="0"/>
                <a:cs typeface="Courier New" panose="02070309020205020404" pitchFamily="49" charset="0"/>
              </a:rPr>
              <a:t>in</a:t>
            </a:r>
            <a:r>
              <a:rPr lang="en-US" altLang="zh-CN" sz="1600" b="1" dirty="0">
                <a:solidFill>
                  <a:srgbClr val="000000"/>
                </a:solidFill>
                <a:effectLst/>
                <a:latin typeface="Courier New" panose="02070309020205020404" pitchFamily="49" charset="0"/>
                <a:cs typeface="Courier New" panose="02070309020205020404" pitchFamily="49" charset="0"/>
              </a:rPr>
              <a:t>(x+</a:t>
            </a:r>
            <a:r>
              <a:rPr lang="en-US" altLang="zh-CN" sz="1600" b="1" dirty="0">
                <a:solidFill>
                  <a:srgbClr val="098658"/>
                </a:solidFill>
                <a:effectLst/>
                <a:latin typeface="Courier New" panose="02070309020205020404" pitchFamily="49" charset="0"/>
                <a:cs typeface="Courier New" panose="02070309020205020404" pitchFamily="49" charset="0"/>
              </a:rPr>
              <a:t>1</a:t>
            </a:r>
            <a:r>
              <a:rPr lang="en-US" altLang="zh-CN" sz="1600" b="1" dirty="0">
                <a:solidFill>
                  <a:srgbClr val="000000"/>
                </a:solidFill>
                <a:effectLst/>
                <a:latin typeface="Courier New" panose="02070309020205020404" pitchFamily="49" charset="0"/>
                <a:cs typeface="Courier New" panose="02070309020205020404" pitchFamily="49" charset="0"/>
              </a:rPr>
              <a:t>, y)) / </a:t>
            </a:r>
            <a:r>
              <a:rPr lang="en-US" altLang="zh-CN" sz="1600" b="1" dirty="0">
                <a:solidFill>
                  <a:srgbClr val="098658"/>
                </a:solidFill>
                <a:effectLst/>
                <a:latin typeface="Courier New" panose="02070309020205020404" pitchFamily="49" charset="0"/>
                <a:cs typeface="Courier New" panose="02070309020205020404" pitchFamily="49" charset="0"/>
              </a:rPr>
              <a:t>3</a:t>
            </a:r>
            <a:r>
              <a:rPr lang="en-US" altLang="zh-CN" sz="1600" b="1" dirty="0">
                <a:solidFill>
                  <a:srgbClr val="000000"/>
                </a:solidFill>
                <a:effectLst/>
                <a:latin typeface="Courier New" panose="02070309020205020404" pitchFamily="49" charset="0"/>
                <a:cs typeface="Courier New" panose="02070309020205020404" pitchFamily="49" charset="0"/>
              </a:rPr>
              <a:t>;</a:t>
            </a:r>
          </a:p>
          <a:p>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a:solidFill>
                  <a:srgbClr val="AF00DB"/>
                </a:solidFill>
                <a:effectLst/>
                <a:latin typeface="Courier New" panose="02070309020205020404" pitchFamily="49" charset="0"/>
                <a:cs typeface="Courier New" panose="02070309020205020404" pitchFamily="49" charset="0"/>
              </a:rPr>
              <a:t>for</a:t>
            </a:r>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a:solidFill>
                  <a:srgbClr val="0000FF"/>
                </a:solidFill>
                <a:effectLst/>
                <a:latin typeface="Courier New" panose="02070309020205020404" pitchFamily="49" charset="0"/>
                <a:cs typeface="Courier New" panose="02070309020205020404" pitchFamily="49" charset="0"/>
              </a:rPr>
              <a:t>int</a:t>
            </a:r>
            <a:r>
              <a:rPr lang="en-US" altLang="zh-CN" sz="1600" b="1" dirty="0">
                <a:solidFill>
                  <a:srgbClr val="000000"/>
                </a:solidFill>
                <a:effectLst/>
                <a:latin typeface="Courier New" panose="02070309020205020404" pitchFamily="49" charset="0"/>
                <a:cs typeface="Courier New" panose="02070309020205020404" pitchFamily="49" charset="0"/>
              </a:rPr>
              <a:t> y = </a:t>
            </a:r>
            <a:r>
              <a:rPr lang="en-US" altLang="zh-CN" sz="1600" b="1" dirty="0">
                <a:solidFill>
                  <a:srgbClr val="098658"/>
                </a:solidFill>
                <a:effectLst/>
                <a:latin typeface="Courier New" panose="02070309020205020404" pitchFamily="49" charset="0"/>
                <a:cs typeface="Courier New" panose="02070309020205020404" pitchFamily="49" charset="0"/>
              </a:rPr>
              <a:t>0</a:t>
            </a:r>
            <a:r>
              <a:rPr lang="en-US" altLang="zh-CN" sz="1600" b="1" dirty="0">
                <a:solidFill>
                  <a:srgbClr val="000000"/>
                </a:solidFill>
                <a:effectLst/>
                <a:latin typeface="Courier New" panose="02070309020205020404" pitchFamily="49" charset="0"/>
                <a:cs typeface="Courier New" panose="02070309020205020404" pitchFamily="49" charset="0"/>
              </a:rPr>
              <a:t>; y &lt; </a:t>
            </a:r>
            <a:r>
              <a:rPr lang="en-US" altLang="zh-CN" sz="1600" b="1" dirty="0" err="1">
                <a:solidFill>
                  <a:srgbClr val="001080"/>
                </a:solidFill>
                <a:effectLst/>
                <a:latin typeface="Courier New" panose="02070309020205020404" pitchFamily="49" charset="0"/>
                <a:cs typeface="Courier New" panose="02070309020205020404" pitchFamily="49" charset="0"/>
              </a:rPr>
              <a:t>in</a:t>
            </a:r>
            <a:r>
              <a:rPr lang="en-US" altLang="zh-CN" sz="1600" b="1" dirty="0" err="1">
                <a:solidFill>
                  <a:srgbClr val="000000"/>
                </a:solidFill>
                <a:effectLst/>
                <a:latin typeface="Courier New" panose="02070309020205020404" pitchFamily="49" charset="0"/>
                <a:cs typeface="Courier New" panose="02070309020205020404" pitchFamily="49" charset="0"/>
              </a:rPr>
              <a:t>.</a:t>
            </a:r>
            <a:r>
              <a:rPr lang="en-US" altLang="zh-CN" sz="1600" b="1" dirty="0" err="1">
                <a:solidFill>
                  <a:srgbClr val="795E26"/>
                </a:solidFill>
                <a:effectLst/>
                <a:latin typeface="Courier New" panose="02070309020205020404" pitchFamily="49" charset="0"/>
                <a:cs typeface="Courier New" panose="02070309020205020404" pitchFamily="49" charset="0"/>
              </a:rPr>
              <a:t>height</a:t>
            </a:r>
            <a:r>
              <a:rPr lang="en-US" altLang="zh-CN" sz="1600" b="1" dirty="0">
                <a:solidFill>
                  <a:srgbClr val="000000"/>
                </a:solidFill>
                <a:effectLst/>
                <a:latin typeface="Courier New" panose="02070309020205020404" pitchFamily="49" charset="0"/>
                <a:cs typeface="Courier New" panose="02070309020205020404" pitchFamily="49" charset="0"/>
              </a:rPr>
              <a:t>(); y++)</a:t>
            </a:r>
          </a:p>
          <a:p>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a:solidFill>
                  <a:srgbClr val="AF00DB"/>
                </a:solidFill>
                <a:effectLst/>
                <a:latin typeface="Courier New" panose="02070309020205020404" pitchFamily="49" charset="0"/>
                <a:cs typeface="Courier New" panose="02070309020205020404" pitchFamily="49" charset="0"/>
              </a:rPr>
              <a:t>for</a:t>
            </a:r>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a:solidFill>
                  <a:srgbClr val="0000FF"/>
                </a:solidFill>
                <a:effectLst/>
                <a:latin typeface="Courier New" panose="02070309020205020404" pitchFamily="49" charset="0"/>
                <a:cs typeface="Courier New" panose="02070309020205020404" pitchFamily="49" charset="0"/>
              </a:rPr>
              <a:t>int</a:t>
            </a:r>
            <a:r>
              <a:rPr lang="en-US" altLang="zh-CN" sz="1600" b="1" dirty="0">
                <a:solidFill>
                  <a:srgbClr val="000000"/>
                </a:solidFill>
                <a:effectLst/>
                <a:latin typeface="Courier New" panose="02070309020205020404" pitchFamily="49" charset="0"/>
                <a:cs typeface="Courier New" panose="02070309020205020404" pitchFamily="49" charset="0"/>
              </a:rPr>
              <a:t> x = </a:t>
            </a:r>
            <a:r>
              <a:rPr lang="en-US" altLang="zh-CN" sz="1600" b="1" dirty="0">
                <a:solidFill>
                  <a:srgbClr val="098658"/>
                </a:solidFill>
                <a:effectLst/>
                <a:latin typeface="Courier New" panose="02070309020205020404" pitchFamily="49" charset="0"/>
                <a:cs typeface="Courier New" panose="02070309020205020404" pitchFamily="49" charset="0"/>
              </a:rPr>
              <a:t>0</a:t>
            </a:r>
            <a:r>
              <a:rPr lang="en-US" altLang="zh-CN" sz="1600" b="1" dirty="0">
                <a:solidFill>
                  <a:srgbClr val="000000"/>
                </a:solidFill>
                <a:effectLst/>
                <a:latin typeface="Courier New" panose="02070309020205020404" pitchFamily="49" charset="0"/>
                <a:cs typeface="Courier New" panose="02070309020205020404" pitchFamily="49" charset="0"/>
              </a:rPr>
              <a:t>; x &lt; </a:t>
            </a:r>
            <a:r>
              <a:rPr lang="en-US" altLang="zh-CN" sz="1600" b="1" dirty="0" err="1">
                <a:solidFill>
                  <a:srgbClr val="001080"/>
                </a:solidFill>
                <a:effectLst/>
                <a:latin typeface="Courier New" panose="02070309020205020404" pitchFamily="49" charset="0"/>
                <a:cs typeface="Courier New" panose="02070309020205020404" pitchFamily="49" charset="0"/>
              </a:rPr>
              <a:t>in</a:t>
            </a:r>
            <a:r>
              <a:rPr lang="en-US" altLang="zh-CN" sz="1600" b="1" dirty="0" err="1">
                <a:solidFill>
                  <a:srgbClr val="000000"/>
                </a:solidFill>
                <a:effectLst/>
                <a:latin typeface="Courier New" panose="02070309020205020404" pitchFamily="49" charset="0"/>
                <a:cs typeface="Courier New" panose="02070309020205020404" pitchFamily="49" charset="0"/>
              </a:rPr>
              <a:t>.</a:t>
            </a:r>
            <a:r>
              <a:rPr lang="en-US" altLang="zh-CN" sz="1600" b="1" dirty="0" err="1">
                <a:solidFill>
                  <a:srgbClr val="795E26"/>
                </a:solidFill>
                <a:effectLst/>
                <a:latin typeface="Courier New" panose="02070309020205020404" pitchFamily="49" charset="0"/>
                <a:cs typeface="Courier New" panose="02070309020205020404" pitchFamily="49" charset="0"/>
              </a:rPr>
              <a:t>width</a:t>
            </a:r>
            <a:r>
              <a:rPr lang="en-US" altLang="zh-CN" sz="1600" b="1" dirty="0">
                <a:solidFill>
                  <a:srgbClr val="000000"/>
                </a:solidFill>
                <a:effectLst/>
                <a:latin typeface="Courier New" panose="02070309020205020404" pitchFamily="49" charset="0"/>
                <a:cs typeface="Courier New" panose="02070309020205020404" pitchFamily="49" charset="0"/>
              </a:rPr>
              <a:t>(); x++)</a:t>
            </a:r>
          </a:p>
          <a:p>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err="1">
                <a:solidFill>
                  <a:srgbClr val="795E26"/>
                </a:solidFill>
                <a:effectLst/>
                <a:latin typeface="Courier New" panose="02070309020205020404" pitchFamily="49" charset="0"/>
                <a:cs typeface="Courier New" panose="02070309020205020404" pitchFamily="49" charset="0"/>
              </a:rPr>
              <a:t>blury</a:t>
            </a:r>
            <a:r>
              <a:rPr lang="en-US" altLang="zh-CN" sz="1600" b="1" dirty="0">
                <a:solidFill>
                  <a:srgbClr val="000000"/>
                </a:solidFill>
                <a:effectLst/>
                <a:latin typeface="Courier New" panose="02070309020205020404" pitchFamily="49" charset="0"/>
                <a:cs typeface="Courier New" panose="02070309020205020404" pitchFamily="49" charset="0"/>
              </a:rPr>
              <a:t>(x, y) =(</a:t>
            </a:r>
            <a:r>
              <a:rPr lang="en-US" altLang="zh-CN" sz="1600" b="1" dirty="0" err="1">
                <a:solidFill>
                  <a:srgbClr val="795E26"/>
                </a:solidFill>
                <a:effectLst/>
                <a:latin typeface="Courier New" panose="02070309020205020404" pitchFamily="49" charset="0"/>
                <a:cs typeface="Courier New" panose="02070309020205020404" pitchFamily="49" charset="0"/>
              </a:rPr>
              <a:t>blury</a:t>
            </a:r>
            <a:r>
              <a:rPr lang="en-US" altLang="zh-CN" sz="1600" b="1" dirty="0">
                <a:solidFill>
                  <a:srgbClr val="000000"/>
                </a:solidFill>
                <a:effectLst/>
                <a:latin typeface="Courier New" panose="02070309020205020404" pitchFamily="49" charset="0"/>
                <a:cs typeface="Courier New" panose="02070309020205020404" pitchFamily="49" charset="0"/>
              </a:rPr>
              <a:t>(x, y-</a:t>
            </a:r>
            <a:r>
              <a:rPr lang="en-US" altLang="zh-CN" sz="1600" b="1" dirty="0">
                <a:solidFill>
                  <a:srgbClr val="098658"/>
                </a:solidFill>
                <a:effectLst/>
                <a:latin typeface="Courier New" panose="02070309020205020404" pitchFamily="49" charset="0"/>
                <a:cs typeface="Courier New" panose="02070309020205020404" pitchFamily="49" charset="0"/>
              </a:rPr>
              <a:t>1</a:t>
            </a:r>
            <a:r>
              <a:rPr lang="en-US" altLang="zh-CN" sz="1600" b="1" dirty="0">
                <a:solidFill>
                  <a:srgbClr val="000000"/>
                </a:solidFill>
                <a:effectLst/>
                <a:latin typeface="Courier New" panose="02070309020205020404" pitchFamily="49" charset="0"/>
                <a:cs typeface="Courier New" panose="02070309020205020404" pitchFamily="49" charset="0"/>
              </a:rPr>
              <a:t>) + </a:t>
            </a:r>
            <a:r>
              <a:rPr lang="en-US" altLang="zh-CN" sz="1600" b="1" dirty="0" err="1">
                <a:solidFill>
                  <a:srgbClr val="795E26"/>
                </a:solidFill>
                <a:effectLst/>
                <a:latin typeface="Courier New" panose="02070309020205020404" pitchFamily="49" charset="0"/>
                <a:cs typeface="Courier New" panose="02070309020205020404" pitchFamily="49" charset="0"/>
              </a:rPr>
              <a:t>blurx</a:t>
            </a:r>
            <a:r>
              <a:rPr lang="en-US" altLang="zh-CN" sz="1600" b="1" dirty="0">
                <a:solidFill>
                  <a:srgbClr val="000000"/>
                </a:solidFill>
                <a:effectLst/>
                <a:latin typeface="Courier New" panose="02070309020205020404" pitchFamily="49" charset="0"/>
                <a:cs typeface="Courier New" panose="02070309020205020404" pitchFamily="49" charset="0"/>
              </a:rPr>
              <a:t>(x, y) + </a:t>
            </a:r>
            <a:r>
              <a:rPr lang="en-US" altLang="zh-CN" sz="1600" b="1" dirty="0" err="1">
                <a:solidFill>
                  <a:srgbClr val="795E26"/>
                </a:solidFill>
                <a:effectLst/>
                <a:latin typeface="Courier New" panose="02070309020205020404" pitchFamily="49" charset="0"/>
                <a:cs typeface="Courier New" panose="02070309020205020404" pitchFamily="49" charset="0"/>
              </a:rPr>
              <a:t>blury</a:t>
            </a:r>
            <a:r>
              <a:rPr lang="en-US" altLang="zh-CN" sz="1600" b="1" dirty="0">
                <a:solidFill>
                  <a:srgbClr val="000000"/>
                </a:solidFill>
                <a:effectLst/>
                <a:latin typeface="Courier New" panose="02070309020205020404" pitchFamily="49" charset="0"/>
                <a:cs typeface="Courier New" panose="02070309020205020404" pitchFamily="49" charset="0"/>
              </a:rPr>
              <a:t>(x, y+</a:t>
            </a:r>
            <a:r>
              <a:rPr lang="en-US" altLang="zh-CN" sz="1600" b="1" dirty="0">
                <a:solidFill>
                  <a:srgbClr val="098658"/>
                </a:solidFill>
                <a:effectLst/>
                <a:latin typeface="Courier New" panose="02070309020205020404" pitchFamily="49" charset="0"/>
                <a:cs typeface="Courier New" panose="02070309020205020404" pitchFamily="49" charset="0"/>
              </a:rPr>
              <a:t>1</a:t>
            </a:r>
            <a:r>
              <a:rPr lang="en-US" altLang="zh-CN" sz="1600" b="1" dirty="0">
                <a:solidFill>
                  <a:srgbClr val="000000"/>
                </a:solidFill>
                <a:effectLst/>
                <a:latin typeface="Courier New" panose="02070309020205020404" pitchFamily="49" charset="0"/>
                <a:cs typeface="Courier New" panose="02070309020205020404" pitchFamily="49" charset="0"/>
              </a:rPr>
              <a:t>))/</a:t>
            </a:r>
            <a:r>
              <a:rPr lang="en-US" altLang="zh-CN" sz="1600" b="1" dirty="0">
                <a:solidFill>
                  <a:srgbClr val="098658"/>
                </a:solidFill>
                <a:effectLst/>
                <a:latin typeface="Courier New" panose="02070309020205020404" pitchFamily="49" charset="0"/>
                <a:cs typeface="Courier New" panose="02070309020205020404" pitchFamily="49" charset="0"/>
              </a:rPr>
              <a:t>3</a:t>
            </a:r>
            <a:r>
              <a:rPr lang="en-US" altLang="zh-CN" sz="1600" b="1" dirty="0">
                <a:solidFill>
                  <a:srgbClr val="000000"/>
                </a:solidFill>
                <a:effectLst/>
                <a:latin typeface="Courier New" panose="02070309020205020404" pitchFamily="49" charset="0"/>
                <a:cs typeface="Courier New" panose="02070309020205020404" pitchFamily="49" charset="0"/>
              </a:rPr>
              <a:t>;</a:t>
            </a:r>
          </a:p>
          <a:p>
            <a:r>
              <a:rPr lang="en-US" altLang="zh-CN" sz="1600" b="1" dirty="0">
                <a:solidFill>
                  <a:srgbClr val="000000"/>
                </a:solidFill>
                <a:effectLst/>
                <a:latin typeface="Courier New" panose="02070309020205020404" pitchFamily="49" charset="0"/>
                <a:cs typeface="Courier New" panose="02070309020205020404" pitchFamily="49" charset="0"/>
              </a:rPr>
              <a:t>}</a:t>
            </a:r>
            <a:endParaRPr lang="en-US" altLang="zh-CN" b="1" dirty="0">
              <a:solidFill>
                <a:srgbClr val="000000"/>
              </a:solidFill>
              <a:effectLst/>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9" name="内容占位符 1">
                <a:extLst>
                  <a:ext uri="{FF2B5EF4-FFF2-40B4-BE49-F238E27FC236}">
                    <a16:creationId xmlns:a16="http://schemas.microsoft.com/office/drawing/2014/main" id="{3C4484B5-FD23-44A8-B7AB-5A7AE599C620}"/>
                  </a:ext>
                </a:extLst>
              </p:cNvPr>
              <p:cNvSpPr>
                <a:spLocks noGrp="1"/>
              </p:cNvSpPr>
              <p:nvPr>
                <p:ph idx="1"/>
              </p:nvPr>
            </p:nvSpPr>
            <p:spPr>
              <a:xfrm>
                <a:off x="332613" y="2170543"/>
                <a:ext cx="3646508" cy="588890"/>
              </a:xfrm>
            </p:spPr>
            <p:txBody>
              <a:bodyPr>
                <a:normAutofit fontScale="92500"/>
              </a:bodyPr>
              <a:lstStyle/>
              <a:p>
                <a14:m>
                  <m:oMath xmlns:m="http://schemas.openxmlformats.org/officeDocument/2006/math">
                    <m:r>
                      <a:rPr lang="en-US" altLang="zh-CN" b="0" i="1" smtClean="0">
                        <a:latin typeface="Cambria Math" panose="02040503050406030204" pitchFamily="18" charset="0"/>
                      </a:rPr>
                      <m:t>3×3</m:t>
                    </m:r>
                  </m:oMath>
                </a14:m>
                <a:r>
                  <a:rPr lang="zh-CN" altLang="en-US" dirty="0"/>
                  <a:t> </a:t>
                </a:r>
                <a:r>
                  <a:rPr lang="en-US" altLang="zh-CN" dirty="0"/>
                  <a:t> blur C++ code</a:t>
                </a:r>
                <a:endParaRPr lang="zh-CN" altLang="en-US" dirty="0"/>
              </a:p>
            </p:txBody>
          </p:sp>
        </mc:Choice>
        <mc:Fallback xmlns="">
          <p:sp>
            <p:nvSpPr>
              <p:cNvPr id="9" name="内容占位符 1">
                <a:extLst>
                  <a:ext uri="{FF2B5EF4-FFF2-40B4-BE49-F238E27FC236}">
                    <a16:creationId xmlns:a16="http://schemas.microsoft.com/office/drawing/2014/main" id="{3C4484B5-FD23-44A8-B7AB-5A7AE599C620}"/>
                  </a:ext>
                </a:extLst>
              </p:cNvPr>
              <p:cNvSpPr>
                <a:spLocks noGrp="1" noRot="1" noChangeAspect="1" noMove="1" noResize="1" noEditPoints="1" noAdjustHandles="1" noChangeArrowheads="1" noChangeShapeType="1" noTextEdit="1"/>
              </p:cNvSpPr>
              <p:nvPr>
                <p:ph idx="1"/>
              </p:nvPr>
            </p:nvSpPr>
            <p:spPr>
              <a:xfrm>
                <a:off x="332613" y="2170543"/>
                <a:ext cx="3646508" cy="588890"/>
              </a:xfrm>
              <a:blipFill>
                <a:blip r:embed="rId3"/>
                <a:stretch>
                  <a:fillRect l="-3472" t="-10417" r="-347" b="-22917"/>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4C140CA1-CEC0-4903-969E-69CE67BB7A25}"/>
              </a:ext>
            </a:extLst>
          </p:cNvPr>
          <p:cNvSpPr txBox="1"/>
          <p:nvPr/>
        </p:nvSpPr>
        <p:spPr>
          <a:xfrm>
            <a:off x="4183324" y="6079005"/>
            <a:ext cx="4858709" cy="276999"/>
          </a:xfrm>
          <a:prstGeom prst="rect">
            <a:avLst/>
          </a:prstGeom>
          <a:noFill/>
        </p:spPr>
        <p:txBody>
          <a:bodyPr wrap="square">
            <a:spAutoFit/>
          </a:bodyPr>
          <a:lstStyle/>
          <a:p>
            <a:r>
              <a:rPr lang="en-US" altLang="zh-CN" sz="1200" dirty="0"/>
              <a:t>Ref: https://halide-lang.org/assets/lectures/Halide_CVPR_intro.pdf</a:t>
            </a:r>
            <a:endParaRPr lang="zh-CN" altLang="en-US" sz="1200" dirty="0"/>
          </a:p>
        </p:txBody>
      </p:sp>
      <p:sp>
        <p:nvSpPr>
          <p:cNvPr id="11" name="object 4">
            <a:extLst>
              <a:ext uri="{FF2B5EF4-FFF2-40B4-BE49-F238E27FC236}">
                <a16:creationId xmlns:a16="http://schemas.microsoft.com/office/drawing/2014/main" id="{F0E6EE8E-BB54-40A0-904E-3CE76DDF4472}"/>
              </a:ext>
            </a:extLst>
          </p:cNvPr>
          <p:cNvSpPr/>
          <p:nvPr/>
        </p:nvSpPr>
        <p:spPr>
          <a:xfrm>
            <a:off x="4305300" y="1576635"/>
            <a:ext cx="1981200" cy="1981200"/>
          </a:xfrm>
          <a:prstGeom prst="rect">
            <a:avLst/>
          </a:prstGeom>
          <a:blipFill>
            <a:blip r:embed="rId4" cstate="print"/>
            <a:stretch>
              <a:fillRect/>
            </a:stretch>
          </a:blipFill>
        </p:spPr>
        <p:txBody>
          <a:bodyPr wrap="square" lIns="0" tIns="0" rIns="0" bIns="0" rtlCol="0"/>
          <a:lstStyle/>
          <a:p>
            <a:endParaRPr sz="450"/>
          </a:p>
        </p:txBody>
      </p:sp>
      <p:sp>
        <p:nvSpPr>
          <p:cNvPr id="12" name="object 6">
            <a:extLst>
              <a:ext uri="{FF2B5EF4-FFF2-40B4-BE49-F238E27FC236}">
                <a16:creationId xmlns:a16="http://schemas.microsoft.com/office/drawing/2014/main" id="{2AEF65BF-90AA-4CE9-849F-038121C4DDFB}"/>
              </a:ext>
            </a:extLst>
          </p:cNvPr>
          <p:cNvSpPr/>
          <p:nvPr/>
        </p:nvSpPr>
        <p:spPr>
          <a:xfrm>
            <a:off x="6629400" y="1620230"/>
            <a:ext cx="1981200" cy="1981200"/>
          </a:xfrm>
          <a:prstGeom prst="rect">
            <a:avLst/>
          </a:prstGeom>
          <a:blipFill>
            <a:blip r:embed="rId5" cstate="print"/>
            <a:stretch>
              <a:fillRect/>
            </a:stretch>
          </a:blipFill>
        </p:spPr>
        <p:txBody>
          <a:bodyPr wrap="square" lIns="0" tIns="0" rIns="0" bIns="0" rtlCol="0"/>
          <a:lstStyle/>
          <a:p>
            <a:endParaRPr sz="450"/>
          </a:p>
        </p:txBody>
      </p:sp>
    </p:spTree>
    <p:extLst>
      <p:ext uri="{BB962C8B-B14F-4D97-AF65-F5344CB8AC3E}">
        <p14:creationId xmlns:p14="http://schemas.microsoft.com/office/powerpoint/2010/main" val="947062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2904EEE-0B4C-4C24-95C3-1064BE230ED2}"/>
              </a:ext>
            </a:extLst>
          </p:cNvPr>
          <p:cNvSpPr>
            <a:spLocks noGrp="1"/>
          </p:cNvSpPr>
          <p:nvPr>
            <p:ph idx="1"/>
          </p:nvPr>
        </p:nvSpPr>
        <p:spPr>
          <a:xfrm>
            <a:off x="6093372" y="1436514"/>
            <a:ext cx="3037137" cy="5474751"/>
          </a:xfrm>
        </p:spPr>
        <p:txBody>
          <a:bodyPr>
            <a:normAutofit/>
          </a:bodyPr>
          <a:lstStyle/>
          <a:p>
            <a:r>
              <a:rPr lang="en-US" altLang="zh-CN" dirty="0"/>
              <a:t>Optimization</a:t>
            </a:r>
          </a:p>
          <a:p>
            <a:pPr lvl="1"/>
            <a:r>
              <a:rPr lang="en-US" altLang="zh-CN" sz="2600" dirty="0" err="1"/>
              <a:t>Parallellizaiton</a:t>
            </a:r>
            <a:r>
              <a:rPr lang="en-US" altLang="zh-CN" sz="2600" dirty="0"/>
              <a:t>: OpenMP</a:t>
            </a:r>
          </a:p>
          <a:p>
            <a:pPr lvl="1"/>
            <a:r>
              <a:rPr lang="en-US" altLang="zh-CN" sz="2600" dirty="0"/>
              <a:t>Tiling</a:t>
            </a:r>
          </a:p>
          <a:p>
            <a:pPr lvl="1"/>
            <a:r>
              <a:rPr lang="en-US" altLang="zh-CN" sz="2600" dirty="0"/>
              <a:t>SIMD</a:t>
            </a:r>
            <a:r>
              <a:rPr lang="zh-CN" altLang="en-US" sz="2600" dirty="0"/>
              <a:t> </a:t>
            </a:r>
            <a:r>
              <a:rPr lang="en-US" altLang="zh-CN" sz="2600" dirty="0"/>
              <a:t>Vectorization</a:t>
            </a:r>
          </a:p>
          <a:p>
            <a:pPr lvl="1"/>
            <a:r>
              <a:rPr lang="en-US" altLang="zh-CN" sz="2600" dirty="0"/>
              <a:t>Loop fusion</a:t>
            </a:r>
          </a:p>
          <a:p>
            <a:r>
              <a:rPr lang="en-US" altLang="zh-CN" dirty="0"/>
              <a:t>Performance</a:t>
            </a:r>
          </a:p>
          <a:p>
            <a:pPr lvl="1"/>
            <a:r>
              <a:rPr lang="en-US" altLang="zh-CN" dirty="0"/>
              <a:t>9.9 s/</a:t>
            </a:r>
            <a:r>
              <a:rPr lang="en-US" altLang="zh-CN" dirty="0" err="1"/>
              <a:t>mpixel</a:t>
            </a:r>
            <a:r>
              <a:rPr lang="zh-CN" altLang="en-US" dirty="0"/>
              <a:t> </a:t>
            </a:r>
            <a:r>
              <a:rPr lang="en-US" altLang="zh-CN" dirty="0">
                <a:sym typeface="Wingdings" pitchFamily="2" charset="2"/>
              </a:rPr>
              <a:t></a:t>
            </a:r>
            <a:r>
              <a:rPr lang="en-US" altLang="zh-CN" dirty="0"/>
              <a:t> 0.9 s/M pixel</a:t>
            </a:r>
          </a:p>
          <a:p>
            <a:endParaRPr lang="zh-CN" altLang="en-US" dirty="0"/>
          </a:p>
        </p:txBody>
      </p:sp>
      <p:sp>
        <p:nvSpPr>
          <p:cNvPr id="3" name="标题 2">
            <a:extLst>
              <a:ext uri="{FF2B5EF4-FFF2-40B4-BE49-F238E27FC236}">
                <a16:creationId xmlns:a16="http://schemas.microsoft.com/office/drawing/2014/main" id="{4DE828BB-6A24-4471-A519-154E824874F3}"/>
              </a:ext>
            </a:extLst>
          </p:cNvPr>
          <p:cNvSpPr>
            <a:spLocks noGrp="1"/>
          </p:cNvSpPr>
          <p:nvPr>
            <p:ph type="title"/>
          </p:nvPr>
        </p:nvSpPr>
        <p:spPr/>
        <p:txBody>
          <a:bodyPr/>
          <a:lstStyle/>
          <a:p>
            <a:r>
              <a:rPr lang="en-US" altLang="zh-CN" dirty="0"/>
              <a:t>Optimized C++ code</a:t>
            </a:r>
            <a:endParaRPr lang="zh-CN" altLang="en-US" dirty="0"/>
          </a:p>
        </p:txBody>
      </p:sp>
      <p:sp>
        <p:nvSpPr>
          <p:cNvPr id="4" name="灯片编号占位符 3">
            <a:extLst>
              <a:ext uri="{FF2B5EF4-FFF2-40B4-BE49-F238E27FC236}">
                <a16:creationId xmlns:a16="http://schemas.microsoft.com/office/drawing/2014/main" id="{B5A9ECFD-E605-49BD-ABA0-05AFE774237D}"/>
              </a:ext>
            </a:extLst>
          </p:cNvPr>
          <p:cNvSpPr>
            <a:spLocks noGrp="1"/>
          </p:cNvSpPr>
          <p:nvPr>
            <p:ph type="sldNum" sz="quarter" idx="12"/>
          </p:nvPr>
        </p:nvSpPr>
        <p:spPr/>
        <p:txBody>
          <a:bodyPr/>
          <a:lstStyle/>
          <a:p>
            <a:fld id="{977BA8E6-E826-B147-AA17-E3D76A29629C}" type="slidenum">
              <a:rPr kumimoji="1" lang="zh-CN" altLang="en-US" smtClean="0"/>
              <a:pPr/>
              <a:t>33</a:t>
            </a:fld>
            <a:endParaRPr kumimoji="1" lang="zh-CN" altLang="en-US" b="1" dirty="0"/>
          </a:p>
        </p:txBody>
      </p:sp>
      <p:sp>
        <p:nvSpPr>
          <p:cNvPr id="8" name="矩形 7">
            <a:extLst>
              <a:ext uri="{FF2B5EF4-FFF2-40B4-BE49-F238E27FC236}">
                <a16:creationId xmlns:a16="http://schemas.microsoft.com/office/drawing/2014/main" id="{E2DD96FF-BB50-41B2-8D77-FB261ADF99C3}"/>
              </a:ext>
            </a:extLst>
          </p:cNvPr>
          <p:cNvSpPr/>
          <p:nvPr/>
        </p:nvSpPr>
        <p:spPr>
          <a:xfrm>
            <a:off x="13491" y="1412716"/>
            <a:ext cx="6079881" cy="5170646"/>
          </a:xfrm>
          <a:prstGeom prst="rect">
            <a:avLst/>
          </a:prstGeom>
          <a:solidFill>
            <a:schemeClr val="accent6">
              <a:lumMod val="20000"/>
              <a:lumOff val="80000"/>
            </a:schemeClr>
          </a:solidFill>
        </p:spPr>
        <p:txBody>
          <a:bodyPr wrap="square">
            <a:spAutoFit/>
          </a:bodyPr>
          <a:lstStyle/>
          <a:p>
            <a:r>
              <a:rPr lang="en-US" altLang="zh-CN" sz="1100" b="1" dirty="0">
                <a:solidFill>
                  <a:srgbClr val="0000FF"/>
                </a:solidFill>
                <a:effectLst/>
                <a:latin typeface="Courier New" panose="02070309020205020404" pitchFamily="49" charset="0"/>
                <a:cs typeface="Courier New" panose="02070309020205020404" pitchFamily="49" charset="0"/>
              </a:rPr>
              <a:t>void</a:t>
            </a:r>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795E26"/>
                </a:solidFill>
                <a:effectLst/>
                <a:latin typeface="Courier New" panose="02070309020205020404" pitchFamily="49" charset="0"/>
                <a:cs typeface="Courier New" panose="02070309020205020404" pitchFamily="49" charset="0"/>
              </a:rPr>
              <a:t>box_filter_3x3</a:t>
            </a:r>
            <a:r>
              <a:rPr lang="en-US" altLang="zh-CN" sz="1100" b="1" dirty="0">
                <a:solidFill>
                  <a:srgbClr val="000000"/>
                </a:solidFill>
                <a:effectLst/>
                <a:latin typeface="Courier New" panose="02070309020205020404" pitchFamily="49" charset="0"/>
                <a:cs typeface="Courier New" panose="02070309020205020404" pitchFamily="49" charset="0"/>
              </a:rPr>
              <a:t>(</a:t>
            </a:r>
            <a:r>
              <a:rPr lang="en-US" altLang="zh-CN" sz="1100" b="1" dirty="0">
                <a:solidFill>
                  <a:srgbClr val="0000FF"/>
                </a:solidFill>
                <a:effectLst/>
                <a:latin typeface="Courier New" panose="02070309020205020404" pitchFamily="49" charset="0"/>
                <a:cs typeface="Courier New" panose="02070309020205020404" pitchFamily="49" charset="0"/>
              </a:rPr>
              <a:t>const</a:t>
            </a:r>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267F99"/>
                </a:solidFill>
                <a:effectLst/>
                <a:latin typeface="Courier New" panose="02070309020205020404" pitchFamily="49" charset="0"/>
                <a:cs typeface="Courier New" panose="02070309020205020404" pitchFamily="49" charset="0"/>
              </a:rPr>
              <a:t>Image</a:t>
            </a:r>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0000FF"/>
                </a:solidFill>
                <a:effectLst/>
                <a:latin typeface="Courier New" panose="02070309020205020404" pitchFamily="49" charset="0"/>
                <a:cs typeface="Courier New" panose="02070309020205020404" pitchFamily="49" charset="0"/>
              </a:rPr>
              <a:t>&amp;</a:t>
            </a:r>
            <a:r>
              <a:rPr lang="en-US" altLang="zh-CN" sz="1100" b="1" dirty="0">
                <a:solidFill>
                  <a:srgbClr val="001080"/>
                </a:solidFill>
                <a:effectLst/>
                <a:latin typeface="Courier New" panose="02070309020205020404" pitchFamily="49" charset="0"/>
                <a:cs typeface="Courier New" panose="02070309020205020404" pitchFamily="49" charset="0"/>
              </a:rPr>
              <a:t>in</a:t>
            </a:r>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267F99"/>
                </a:solidFill>
                <a:effectLst/>
                <a:latin typeface="Courier New" panose="02070309020205020404" pitchFamily="49" charset="0"/>
                <a:cs typeface="Courier New" panose="02070309020205020404" pitchFamily="49" charset="0"/>
              </a:rPr>
              <a:t>Image</a:t>
            </a:r>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0000FF"/>
                </a:solidFill>
                <a:effectLst/>
                <a:latin typeface="Courier New" panose="02070309020205020404" pitchFamily="49" charset="0"/>
                <a:cs typeface="Courier New" panose="02070309020205020404" pitchFamily="49" charset="0"/>
              </a:rPr>
              <a:t>&amp;</a:t>
            </a:r>
            <a:r>
              <a:rPr lang="en-US" altLang="zh-CN" sz="1100" b="1" dirty="0" err="1">
                <a:solidFill>
                  <a:srgbClr val="001080"/>
                </a:solidFill>
                <a:effectLst/>
                <a:latin typeface="Courier New" panose="02070309020205020404" pitchFamily="49" charset="0"/>
                <a:cs typeface="Courier New" panose="02070309020205020404" pitchFamily="49" charset="0"/>
              </a:rPr>
              <a:t>blury</a:t>
            </a:r>
            <a:r>
              <a:rPr lang="en-US" altLang="zh-CN" sz="1100" b="1" dirty="0">
                <a:solidFill>
                  <a:srgbClr val="000000"/>
                </a:solidFill>
                <a:effectLst/>
                <a:latin typeface="Courier New" panose="02070309020205020404" pitchFamily="49" charset="0"/>
                <a:cs typeface="Courier New" panose="02070309020205020404" pitchFamily="49" charset="0"/>
              </a:rPr>
              <a:t>) {</a:t>
            </a:r>
          </a:p>
          <a:p>
            <a:r>
              <a:rPr lang="en-US" altLang="zh-CN" sz="1100" b="1" dirty="0">
                <a:solidFill>
                  <a:srgbClr val="000000"/>
                </a:solidFill>
                <a:effectLst/>
                <a:latin typeface="Courier New" panose="02070309020205020404" pitchFamily="49" charset="0"/>
                <a:cs typeface="Courier New" panose="02070309020205020404" pitchFamily="49" charset="0"/>
              </a:rPr>
              <a:t>    __m128i </a:t>
            </a:r>
            <a:r>
              <a:rPr lang="en-US" altLang="zh-CN" sz="1100" b="1" dirty="0" err="1">
                <a:solidFill>
                  <a:srgbClr val="000000"/>
                </a:solidFill>
                <a:effectLst/>
                <a:latin typeface="Courier New" panose="02070309020205020404" pitchFamily="49" charset="0"/>
                <a:cs typeface="Courier New" panose="02070309020205020404" pitchFamily="49" charset="0"/>
              </a:rPr>
              <a:t>one_third</a:t>
            </a:r>
            <a:r>
              <a:rPr lang="en-US" altLang="zh-CN" sz="1100" b="1" dirty="0">
                <a:solidFill>
                  <a:srgbClr val="000000"/>
                </a:solidFill>
                <a:effectLst/>
                <a:latin typeface="Courier New" panose="02070309020205020404" pitchFamily="49" charset="0"/>
                <a:cs typeface="Courier New" panose="02070309020205020404" pitchFamily="49" charset="0"/>
              </a:rPr>
              <a:t> = </a:t>
            </a:r>
            <a:r>
              <a:rPr lang="en-US" altLang="zh-CN" sz="1100" b="1" dirty="0">
                <a:solidFill>
                  <a:srgbClr val="795E26"/>
                </a:solidFill>
                <a:effectLst/>
                <a:latin typeface="Courier New" panose="02070309020205020404" pitchFamily="49" charset="0"/>
                <a:cs typeface="Courier New" panose="02070309020205020404" pitchFamily="49" charset="0"/>
              </a:rPr>
              <a:t>_mm_set1_epi16</a:t>
            </a:r>
            <a:r>
              <a:rPr lang="en-US" altLang="zh-CN" sz="1100" b="1" dirty="0">
                <a:solidFill>
                  <a:srgbClr val="000000"/>
                </a:solidFill>
                <a:effectLst/>
                <a:latin typeface="Courier New" panose="02070309020205020404" pitchFamily="49" charset="0"/>
                <a:cs typeface="Courier New" panose="02070309020205020404" pitchFamily="49" charset="0"/>
              </a:rPr>
              <a:t>(</a:t>
            </a:r>
            <a:r>
              <a:rPr lang="en-US" altLang="zh-CN" sz="1100" b="1" dirty="0">
                <a:solidFill>
                  <a:srgbClr val="098658"/>
                </a:solidFill>
                <a:effectLst/>
                <a:latin typeface="Courier New" panose="02070309020205020404" pitchFamily="49" charset="0"/>
                <a:cs typeface="Courier New" panose="02070309020205020404" pitchFamily="49" charset="0"/>
              </a:rPr>
              <a:t>21846</a:t>
            </a:r>
            <a:r>
              <a:rPr lang="en-US" altLang="zh-CN" sz="1100" b="1" dirty="0">
                <a:solidFill>
                  <a:srgbClr val="000000"/>
                </a:solidFill>
                <a:effectLst/>
                <a:latin typeface="Courier New" panose="02070309020205020404" pitchFamily="49" charset="0"/>
                <a:cs typeface="Courier New" panose="02070309020205020404" pitchFamily="49" charset="0"/>
              </a:rPr>
              <a:t>);</a:t>
            </a:r>
          </a:p>
          <a:p>
            <a:r>
              <a:rPr lang="en-US" altLang="zh-CN" sz="1100" b="1" dirty="0">
                <a:solidFill>
                  <a:srgbClr val="0000FF"/>
                </a:solidFill>
                <a:effectLst/>
                <a:latin typeface="Courier New" panose="02070309020205020404" pitchFamily="49" charset="0"/>
                <a:cs typeface="Courier New" panose="02070309020205020404" pitchFamily="49" charset="0"/>
              </a:rPr>
              <a:t>    </a:t>
            </a:r>
            <a:r>
              <a:rPr lang="en-US" altLang="zh-CN" sz="1100" b="1" dirty="0">
                <a:solidFill>
                  <a:srgbClr val="AF00DB"/>
                </a:solidFill>
                <a:effectLst/>
                <a:highlight>
                  <a:srgbClr val="FFFF00"/>
                </a:highlight>
                <a:latin typeface="Courier New" panose="02070309020205020404" pitchFamily="49" charset="0"/>
                <a:cs typeface="Courier New" panose="02070309020205020404" pitchFamily="49" charset="0"/>
              </a:rPr>
              <a:t>#pragma</a:t>
            </a:r>
            <a:r>
              <a:rPr lang="en-US" altLang="zh-CN" sz="1100" b="1" dirty="0">
                <a:solidFill>
                  <a:srgbClr val="0000FF"/>
                </a:solidFill>
                <a:effectLst/>
                <a:highlight>
                  <a:srgbClr val="FFFF00"/>
                </a:highlight>
                <a:latin typeface="Courier New" panose="02070309020205020404" pitchFamily="49" charset="0"/>
                <a:cs typeface="Courier New" panose="02070309020205020404" pitchFamily="49" charset="0"/>
              </a:rPr>
              <a:t> </a:t>
            </a:r>
            <a:r>
              <a:rPr lang="en-US" altLang="zh-CN" sz="1100" b="1" dirty="0" err="1">
                <a:solidFill>
                  <a:srgbClr val="FF0000"/>
                </a:solidFill>
                <a:effectLst/>
                <a:highlight>
                  <a:srgbClr val="FFFF00"/>
                </a:highlight>
                <a:latin typeface="Courier New" panose="02070309020205020404" pitchFamily="49" charset="0"/>
                <a:cs typeface="Courier New" panose="02070309020205020404" pitchFamily="49" charset="0"/>
              </a:rPr>
              <a:t>omp</a:t>
            </a:r>
            <a:r>
              <a:rPr lang="en-US" altLang="zh-CN" sz="1100" b="1" dirty="0">
                <a:solidFill>
                  <a:srgbClr val="0000FF"/>
                </a:solidFill>
                <a:effectLst/>
                <a:highlight>
                  <a:srgbClr val="FFFF00"/>
                </a:highlight>
                <a:latin typeface="Courier New" panose="02070309020205020404" pitchFamily="49" charset="0"/>
                <a:cs typeface="Courier New" panose="02070309020205020404" pitchFamily="49" charset="0"/>
              </a:rPr>
              <a:t> </a:t>
            </a:r>
            <a:r>
              <a:rPr lang="en-US" altLang="zh-CN" sz="1100" b="1" dirty="0">
                <a:solidFill>
                  <a:srgbClr val="FF0000"/>
                </a:solidFill>
                <a:effectLst/>
                <a:highlight>
                  <a:srgbClr val="FFFF00"/>
                </a:highlight>
                <a:latin typeface="Courier New" panose="02070309020205020404" pitchFamily="49" charset="0"/>
                <a:cs typeface="Courier New" panose="02070309020205020404" pitchFamily="49" charset="0"/>
              </a:rPr>
              <a:t>parallel</a:t>
            </a:r>
            <a:r>
              <a:rPr lang="en-US" altLang="zh-CN" sz="1100" b="1" dirty="0">
                <a:solidFill>
                  <a:srgbClr val="0000FF"/>
                </a:solidFill>
                <a:effectLst/>
                <a:highlight>
                  <a:srgbClr val="FFFF00"/>
                </a:highlight>
                <a:latin typeface="Courier New" panose="02070309020205020404" pitchFamily="49" charset="0"/>
                <a:cs typeface="Courier New" panose="02070309020205020404" pitchFamily="49" charset="0"/>
              </a:rPr>
              <a:t> </a:t>
            </a:r>
            <a:r>
              <a:rPr lang="en-US" altLang="zh-CN" sz="1100" b="1" dirty="0">
                <a:solidFill>
                  <a:srgbClr val="FF0000"/>
                </a:solidFill>
                <a:effectLst/>
                <a:highlight>
                  <a:srgbClr val="FFFF00"/>
                </a:highlight>
                <a:latin typeface="Courier New" panose="02070309020205020404" pitchFamily="49" charset="0"/>
                <a:cs typeface="Courier New" panose="02070309020205020404" pitchFamily="49" charset="0"/>
              </a:rPr>
              <a:t>for</a:t>
            </a:r>
            <a:endParaRPr lang="en-US" altLang="zh-CN" sz="1100" b="1" dirty="0">
              <a:solidFill>
                <a:srgbClr val="000000"/>
              </a:solidFill>
              <a:effectLst/>
              <a:highlight>
                <a:srgbClr val="FFFF00"/>
              </a:highlight>
              <a:latin typeface="Courier New" panose="02070309020205020404" pitchFamily="49" charset="0"/>
              <a:cs typeface="Courier New" panose="02070309020205020404" pitchFamily="49" charset="0"/>
            </a:endParaRPr>
          </a:p>
          <a:p>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AF00DB"/>
                </a:solidFill>
                <a:effectLst/>
                <a:latin typeface="Courier New" panose="02070309020205020404" pitchFamily="49" charset="0"/>
                <a:cs typeface="Courier New" panose="02070309020205020404" pitchFamily="49" charset="0"/>
              </a:rPr>
              <a:t>for</a:t>
            </a:r>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0000FF"/>
                </a:solidFill>
                <a:effectLst/>
                <a:latin typeface="Courier New" panose="02070309020205020404" pitchFamily="49" charset="0"/>
                <a:cs typeface="Courier New" panose="02070309020205020404" pitchFamily="49" charset="0"/>
              </a:rPr>
              <a:t>int</a:t>
            </a:r>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err="1">
                <a:solidFill>
                  <a:srgbClr val="000000"/>
                </a:solidFill>
                <a:effectLst/>
                <a:latin typeface="Courier New" panose="02070309020205020404" pitchFamily="49" charset="0"/>
                <a:cs typeface="Courier New" panose="02070309020205020404" pitchFamily="49" charset="0"/>
              </a:rPr>
              <a:t>yTile</a:t>
            </a:r>
            <a:r>
              <a:rPr lang="en-US" altLang="zh-CN" sz="1100" b="1" dirty="0">
                <a:solidFill>
                  <a:srgbClr val="000000"/>
                </a:solidFill>
                <a:effectLst/>
                <a:latin typeface="Courier New" panose="02070309020205020404" pitchFamily="49" charset="0"/>
                <a:cs typeface="Courier New" panose="02070309020205020404" pitchFamily="49" charset="0"/>
              </a:rPr>
              <a:t> = </a:t>
            </a:r>
            <a:r>
              <a:rPr lang="en-US" altLang="zh-CN" sz="1100" b="1" dirty="0">
                <a:solidFill>
                  <a:srgbClr val="098658"/>
                </a:solidFill>
                <a:effectLst/>
                <a:latin typeface="Courier New" panose="02070309020205020404" pitchFamily="49" charset="0"/>
                <a:cs typeface="Courier New" panose="02070309020205020404" pitchFamily="49" charset="0"/>
              </a:rPr>
              <a:t>0</a:t>
            </a:r>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err="1">
                <a:solidFill>
                  <a:srgbClr val="000000"/>
                </a:solidFill>
                <a:effectLst/>
                <a:latin typeface="Courier New" panose="02070309020205020404" pitchFamily="49" charset="0"/>
                <a:cs typeface="Courier New" panose="02070309020205020404" pitchFamily="49" charset="0"/>
              </a:rPr>
              <a:t>yTile</a:t>
            </a:r>
            <a:r>
              <a:rPr lang="en-US" altLang="zh-CN" sz="1100" b="1" dirty="0">
                <a:solidFill>
                  <a:srgbClr val="000000"/>
                </a:solidFill>
                <a:effectLst/>
                <a:latin typeface="Courier New" panose="02070309020205020404" pitchFamily="49" charset="0"/>
                <a:cs typeface="Courier New" panose="02070309020205020404" pitchFamily="49" charset="0"/>
              </a:rPr>
              <a:t> &lt; </a:t>
            </a:r>
            <a:r>
              <a:rPr lang="en-US" altLang="zh-CN" sz="1100" b="1" dirty="0" err="1">
                <a:solidFill>
                  <a:srgbClr val="001080"/>
                </a:solidFill>
                <a:effectLst/>
                <a:latin typeface="Courier New" panose="02070309020205020404" pitchFamily="49" charset="0"/>
                <a:cs typeface="Courier New" panose="02070309020205020404" pitchFamily="49" charset="0"/>
              </a:rPr>
              <a:t>in</a:t>
            </a:r>
            <a:r>
              <a:rPr lang="en-US" altLang="zh-CN" sz="1100" b="1" dirty="0" err="1">
                <a:solidFill>
                  <a:srgbClr val="000000"/>
                </a:solidFill>
                <a:effectLst/>
                <a:latin typeface="Courier New" panose="02070309020205020404" pitchFamily="49" charset="0"/>
                <a:cs typeface="Courier New" panose="02070309020205020404" pitchFamily="49" charset="0"/>
              </a:rPr>
              <a:t>.</a:t>
            </a:r>
            <a:r>
              <a:rPr lang="en-US" altLang="zh-CN" sz="1100" b="1" dirty="0" err="1">
                <a:solidFill>
                  <a:srgbClr val="795E26"/>
                </a:solidFill>
                <a:effectLst/>
                <a:latin typeface="Courier New" panose="02070309020205020404" pitchFamily="49" charset="0"/>
                <a:cs typeface="Courier New" panose="02070309020205020404" pitchFamily="49" charset="0"/>
              </a:rPr>
              <a:t>height</a:t>
            </a:r>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err="1">
                <a:solidFill>
                  <a:srgbClr val="000000"/>
                </a:solidFill>
                <a:effectLst/>
                <a:latin typeface="Courier New" panose="02070309020205020404" pitchFamily="49" charset="0"/>
                <a:cs typeface="Courier New" panose="02070309020205020404" pitchFamily="49" charset="0"/>
              </a:rPr>
              <a:t>yTile</a:t>
            </a:r>
            <a:r>
              <a:rPr lang="en-US" altLang="zh-CN" sz="1100" b="1" dirty="0">
                <a:solidFill>
                  <a:srgbClr val="000000"/>
                </a:solidFill>
                <a:effectLst/>
                <a:latin typeface="Courier New" panose="02070309020205020404" pitchFamily="49" charset="0"/>
                <a:cs typeface="Courier New" panose="02070309020205020404" pitchFamily="49" charset="0"/>
              </a:rPr>
              <a:t> += </a:t>
            </a:r>
            <a:r>
              <a:rPr lang="en-US" altLang="zh-CN" sz="1100" b="1" dirty="0">
                <a:solidFill>
                  <a:srgbClr val="098658"/>
                </a:solidFill>
                <a:effectLst/>
                <a:latin typeface="Courier New" panose="02070309020205020404" pitchFamily="49" charset="0"/>
                <a:cs typeface="Courier New" panose="02070309020205020404" pitchFamily="49" charset="0"/>
              </a:rPr>
              <a:t>32</a:t>
            </a:r>
            <a:r>
              <a:rPr lang="en-US" altLang="zh-CN" sz="1100" b="1" dirty="0">
                <a:solidFill>
                  <a:srgbClr val="000000"/>
                </a:solidFill>
                <a:effectLst/>
                <a:latin typeface="Courier New" panose="02070309020205020404" pitchFamily="49" charset="0"/>
                <a:cs typeface="Courier New" panose="02070309020205020404" pitchFamily="49" charset="0"/>
              </a:rPr>
              <a:t>) {</a:t>
            </a:r>
          </a:p>
          <a:p>
            <a:r>
              <a:rPr lang="en-US" altLang="zh-CN" sz="1100" b="1" dirty="0">
                <a:solidFill>
                  <a:srgbClr val="000000"/>
                </a:solidFill>
                <a:effectLst/>
                <a:latin typeface="Courier New" panose="02070309020205020404" pitchFamily="49" charset="0"/>
                <a:cs typeface="Courier New" panose="02070309020205020404" pitchFamily="49" charset="0"/>
              </a:rPr>
              <a:t>        __m128i a, b, c, sum, avg;</a:t>
            </a:r>
          </a:p>
          <a:p>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000000"/>
                </a:solidFill>
                <a:effectLst/>
                <a:highlight>
                  <a:srgbClr val="FFFF00"/>
                </a:highlight>
                <a:latin typeface="Courier New" panose="02070309020205020404" pitchFamily="49" charset="0"/>
                <a:cs typeface="Courier New" panose="02070309020205020404" pitchFamily="49" charset="0"/>
              </a:rPr>
              <a:t>__m128i </a:t>
            </a:r>
            <a:r>
              <a:rPr lang="en-US" altLang="zh-CN" sz="1100" b="1" dirty="0" err="1">
                <a:solidFill>
                  <a:srgbClr val="001080"/>
                </a:solidFill>
                <a:effectLst/>
                <a:highlight>
                  <a:srgbClr val="FFFF00"/>
                </a:highlight>
                <a:latin typeface="Courier New" panose="02070309020205020404" pitchFamily="49" charset="0"/>
                <a:cs typeface="Courier New" panose="02070309020205020404" pitchFamily="49" charset="0"/>
              </a:rPr>
              <a:t>blurx</a:t>
            </a:r>
            <a:r>
              <a:rPr lang="en-US" altLang="zh-CN" sz="1100" b="1" dirty="0">
                <a:solidFill>
                  <a:srgbClr val="000000"/>
                </a:solidFill>
                <a:effectLst/>
                <a:highlight>
                  <a:srgbClr val="FFFF00"/>
                </a:highlight>
                <a:latin typeface="Courier New" panose="02070309020205020404" pitchFamily="49" charset="0"/>
                <a:cs typeface="Courier New" panose="02070309020205020404" pitchFamily="49" charset="0"/>
              </a:rPr>
              <a:t>[(</a:t>
            </a:r>
            <a:r>
              <a:rPr lang="en-US" altLang="zh-CN" sz="1100" b="1" dirty="0">
                <a:solidFill>
                  <a:srgbClr val="098658"/>
                </a:solidFill>
                <a:effectLst/>
                <a:highlight>
                  <a:srgbClr val="FFFF00"/>
                </a:highlight>
                <a:latin typeface="Courier New" panose="02070309020205020404" pitchFamily="49" charset="0"/>
                <a:cs typeface="Courier New" panose="02070309020205020404" pitchFamily="49" charset="0"/>
              </a:rPr>
              <a:t>256</a:t>
            </a:r>
            <a:r>
              <a:rPr lang="en-US" altLang="zh-CN" sz="1100" b="1" dirty="0">
                <a:solidFill>
                  <a:srgbClr val="000000"/>
                </a:solidFill>
                <a:effectLst/>
                <a:highlight>
                  <a:srgbClr val="FFFF00"/>
                </a:highlight>
                <a:latin typeface="Courier New" panose="02070309020205020404" pitchFamily="49" charset="0"/>
                <a:cs typeface="Courier New" panose="02070309020205020404" pitchFamily="49" charset="0"/>
              </a:rPr>
              <a:t>/</a:t>
            </a:r>
            <a:r>
              <a:rPr lang="en-US" altLang="zh-CN" sz="1100" b="1" dirty="0">
                <a:solidFill>
                  <a:srgbClr val="098658"/>
                </a:solidFill>
                <a:effectLst/>
                <a:highlight>
                  <a:srgbClr val="FFFF00"/>
                </a:highlight>
                <a:latin typeface="Courier New" panose="02070309020205020404" pitchFamily="49" charset="0"/>
                <a:cs typeface="Courier New" panose="02070309020205020404" pitchFamily="49" charset="0"/>
              </a:rPr>
              <a:t>8</a:t>
            </a:r>
            <a:r>
              <a:rPr lang="en-US" altLang="zh-CN" sz="1100" b="1" dirty="0">
                <a:solidFill>
                  <a:srgbClr val="000000"/>
                </a:solidFill>
                <a:effectLst/>
                <a:highlight>
                  <a:srgbClr val="FFFF00"/>
                </a:highlight>
                <a:latin typeface="Courier New" panose="02070309020205020404" pitchFamily="49" charset="0"/>
                <a:cs typeface="Courier New" panose="02070309020205020404" pitchFamily="49" charset="0"/>
              </a:rPr>
              <a:t>)*(</a:t>
            </a:r>
            <a:r>
              <a:rPr lang="en-US" altLang="zh-CN" sz="1100" b="1" dirty="0">
                <a:solidFill>
                  <a:srgbClr val="098658"/>
                </a:solidFill>
                <a:effectLst/>
                <a:highlight>
                  <a:srgbClr val="FFFF00"/>
                </a:highlight>
                <a:latin typeface="Courier New" panose="02070309020205020404" pitchFamily="49" charset="0"/>
                <a:cs typeface="Courier New" panose="02070309020205020404" pitchFamily="49" charset="0"/>
              </a:rPr>
              <a:t>32</a:t>
            </a:r>
            <a:r>
              <a:rPr lang="en-US" altLang="zh-CN" sz="1100" b="1" dirty="0">
                <a:solidFill>
                  <a:srgbClr val="000000"/>
                </a:solidFill>
                <a:effectLst/>
                <a:highlight>
                  <a:srgbClr val="FFFF00"/>
                </a:highlight>
                <a:latin typeface="Courier New" panose="02070309020205020404" pitchFamily="49" charset="0"/>
                <a:cs typeface="Courier New" panose="02070309020205020404" pitchFamily="49" charset="0"/>
              </a:rPr>
              <a:t>+</a:t>
            </a:r>
            <a:r>
              <a:rPr lang="en-US" altLang="zh-CN" sz="1100" b="1" dirty="0">
                <a:solidFill>
                  <a:srgbClr val="098658"/>
                </a:solidFill>
                <a:effectLst/>
                <a:highlight>
                  <a:srgbClr val="FFFF00"/>
                </a:highlight>
                <a:latin typeface="Courier New" panose="02070309020205020404" pitchFamily="49" charset="0"/>
                <a:cs typeface="Courier New" panose="02070309020205020404" pitchFamily="49" charset="0"/>
              </a:rPr>
              <a:t>2</a:t>
            </a:r>
            <a:r>
              <a:rPr lang="en-US" altLang="zh-CN" sz="1100" b="1" dirty="0">
                <a:solidFill>
                  <a:srgbClr val="000000"/>
                </a:solidFill>
                <a:effectLst/>
                <a:highlight>
                  <a:srgbClr val="FFFF00"/>
                </a:highlight>
                <a:latin typeface="Courier New" panose="02070309020205020404" pitchFamily="49" charset="0"/>
                <a:cs typeface="Courier New" panose="02070309020205020404" pitchFamily="49" charset="0"/>
              </a:rPr>
              <a:t>)];</a:t>
            </a:r>
            <a:r>
              <a:rPr lang="en-US" altLang="zh-CN" sz="1100" b="1" dirty="0">
                <a:solidFill>
                  <a:srgbClr val="008000"/>
                </a:solidFill>
                <a:effectLst/>
                <a:highlight>
                  <a:srgbClr val="FFFF00"/>
                </a:highlight>
                <a:latin typeface="Courier New" panose="02070309020205020404" pitchFamily="49" charset="0"/>
                <a:cs typeface="Courier New" panose="02070309020205020404" pitchFamily="49" charset="0"/>
              </a:rPr>
              <a:t> </a:t>
            </a:r>
          </a:p>
          <a:p>
            <a:r>
              <a:rPr lang="zh-CN" altLang="en-US"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AF00DB"/>
                </a:solidFill>
                <a:effectLst/>
                <a:highlight>
                  <a:srgbClr val="FFFF00"/>
                </a:highlight>
                <a:latin typeface="Courier New" panose="02070309020205020404" pitchFamily="49" charset="0"/>
                <a:cs typeface="Courier New" panose="02070309020205020404" pitchFamily="49" charset="0"/>
              </a:rPr>
              <a:t>for</a:t>
            </a:r>
            <a:r>
              <a:rPr lang="en-US" altLang="zh-CN" sz="1100" b="1" dirty="0">
                <a:solidFill>
                  <a:srgbClr val="000000"/>
                </a:solidFill>
                <a:effectLst/>
                <a:highlight>
                  <a:srgbClr val="FFFF00"/>
                </a:highlight>
                <a:latin typeface="Courier New" panose="02070309020205020404" pitchFamily="49" charset="0"/>
                <a:cs typeface="Courier New" panose="02070309020205020404" pitchFamily="49" charset="0"/>
              </a:rPr>
              <a:t> (</a:t>
            </a:r>
            <a:r>
              <a:rPr lang="en-US" altLang="zh-CN" sz="1100" b="1" dirty="0">
                <a:solidFill>
                  <a:srgbClr val="0000FF"/>
                </a:solidFill>
                <a:effectLst/>
                <a:highlight>
                  <a:srgbClr val="FFFF00"/>
                </a:highlight>
                <a:latin typeface="Courier New" panose="02070309020205020404" pitchFamily="49" charset="0"/>
                <a:cs typeface="Courier New" panose="02070309020205020404" pitchFamily="49" charset="0"/>
              </a:rPr>
              <a:t>int</a:t>
            </a:r>
            <a:r>
              <a:rPr lang="en-US" altLang="zh-CN" sz="1100" b="1" dirty="0">
                <a:solidFill>
                  <a:srgbClr val="000000"/>
                </a:solidFill>
                <a:effectLst/>
                <a:highlight>
                  <a:srgbClr val="FFFF00"/>
                </a:highlight>
                <a:latin typeface="Courier New" panose="02070309020205020404" pitchFamily="49" charset="0"/>
                <a:cs typeface="Courier New" panose="02070309020205020404" pitchFamily="49" charset="0"/>
              </a:rPr>
              <a:t> </a:t>
            </a:r>
            <a:r>
              <a:rPr lang="en-US" altLang="zh-CN" sz="1100" b="1" dirty="0" err="1">
                <a:solidFill>
                  <a:srgbClr val="000000"/>
                </a:solidFill>
                <a:effectLst/>
                <a:highlight>
                  <a:srgbClr val="FFFF00"/>
                </a:highlight>
                <a:latin typeface="Courier New" panose="02070309020205020404" pitchFamily="49" charset="0"/>
                <a:cs typeface="Courier New" panose="02070309020205020404" pitchFamily="49" charset="0"/>
              </a:rPr>
              <a:t>xTile</a:t>
            </a:r>
            <a:r>
              <a:rPr lang="en-US" altLang="zh-CN" sz="1100" b="1" dirty="0">
                <a:solidFill>
                  <a:srgbClr val="000000"/>
                </a:solidFill>
                <a:effectLst/>
                <a:highlight>
                  <a:srgbClr val="FFFF00"/>
                </a:highlight>
                <a:latin typeface="Courier New" panose="02070309020205020404" pitchFamily="49" charset="0"/>
                <a:cs typeface="Courier New" panose="02070309020205020404" pitchFamily="49" charset="0"/>
              </a:rPr>
              <a:t> = </a:t>
            </a:r>
            <a:r>
              <a:rPr lang="en-US" altLang="zh-CN" sz="1100" b="1" dirty="0">
                <a:solidFill>
                  <a:srgbClr val="098658"/>
                </a:solidFill>
                <a:effectLst/>
                <a:highlight>
                  <a:srgbClr val="FFFF00"/>
                </a:highlight>
                <a:latin typeface="Courier New" panose="02070309020205020404" pitchFamily="49" charset="0"/>
                <a:cs typeface="Courier New" panose="02070309020205020404" pitchFamily="49" charset="0"/>
              </a:rPr>
              <a:t>0</a:t>
            </a:r>
            <a:r>
              <a:rPr lang="en-US" altLang="zh-CN" sz="1100" b="1" dirty="0">
                <a:solidFill>
                  <a:srgbClr val="000000"/>
                </a:solidFill>
                <a:effectLst/>
                <a:highlight>
                  <a:srgbClr val="FFFF00"/>
                </a:highlight>
                <a:latin typeface="Courier New" panose="02070309020205020404" pitchFamily="49" charset="0"/>
                <a:cs typeface="Courier New" panose="02070309020205020404" pitchFamily="49" charset="0"/>
              </a:rPr>
              <a:t>; </a:t>
            </a:r>
            <a:r>
              <a:rPr lang="en-US" altLang="zh-CN" sz="1100" b="1" dirty="0" err="1">
                <a:solidFill>
                  <a:srgbClr val="000000"/>
                </a:solidFill>
                <a:effectLst/>
                <a:highlight>
                  <a:srgbClr val="FFFF00"/>
                </a:highlight>
                <a:latin typeface="Courier New" panose="02070309020205020404" pitchFamily="49" charset="0"/>
                <a:cs typeface="Courier New" panose="02070309020205020404" pitchFamily="49" charset="0"/>
              </a:rPr>
              <a:t>xTile</a:t>
            </a:r>
            <a:r>
              <a:rPr lang="en-US" altLang="zh-CN" sz="1100" b="1" dirty="0">
                <a:solidFill>
                  <a:srgbClr val="000000"/>
                </a:solidFill>
                <a:effectLst/>
                <a:highlight>
                  <a:srgbClr val="FFFF00"/>
                </a:highlight>
                <a:latin typeface="Courier New" panose="02070309020205020404" pitchFamily="49" charset="0"/>
                <a:cs typeface="Courier New" panose="02070309020205020404" pitchFamily="49" charset="0"/>
              </a:rPr>
              <a:t> &lt; </a:t>
            </a:r>
            <a:r>
              <a:rPr lang="en-US" altLang="zh-CN" sz="1100" b="1" dirty="0" err="1">
                <a:solidFill>
                  <a:srgbClr val="001080"/>
                </a:solidFill>
                <a:effectLst/>
                <a:highlight>
                  <a:srgbClr val="FFFF00"/>
                </a:highlight>
                <a:latin typeface="Courier New" panose="02070309020205020404" pitchFamily="49" charset="0"/>
                <a:cs typeface="Courier New" panose="02070309020205020404" pitchFamily="49" charset="0"/>
              </a:rPr>
              <a:t>in</a:t>
            </a:r>
            <a:r>
              <a:rPr lang="en-US" altLang="zh-CN" sz="1100" b="1" dirty="0" err="1">
                <a:solidFill>
                  <a:srgbClr val="000000"/>
                </a:solidFill>
                <a:effectLst/>
                <a:highlight>
                  <a:srgbClr val="FFFF00"/>
                </a:highlight>
                <a:latin typeface="Courier New" panose="02070309020205020404" pitchFamily="49" charset="0"/>
                <a:cs typeface="Courier New" panose="02070309020205020404" pitchFamily="49" charset="0"/>
              </a:rPr>
              <a:t>.</a:t>
            </a:r>
            <a:r>
              <a:rPr lang="en-US" altLang="zh-CN" sz="1100" b="1" dirty="0" err="1">
                <a:solidFill>
                  <a:srgbClr val="795E26"/>
                </a:solidFill>
                <a:effectLst/>
                <a:highlight>
                  <a:srgbClr val="FFFF00"/>
                </a:highlight>
                <a:latin typeface="Courier New" panose="02070309020205020404" pitchFamily="49" charset="0"/>
                <a:cs typeface="Courier New" panose="02070309020205020404" pitchFamily="49" charset="0"/>
              </a:rPr>
              <a:t>width</a:t>
            </a:r>
            <a:r>
              <a:rPr lang="en-US" altLang="zh-CN" sz="1100" b="1" dirty="0">
                <a:solidFill>
                  <a:srgbClr val="000000"/>
                </a:solidFill>
                <a:effectLst/>
                <a:highlight>
                  <a:srgbClr val="FFFF00"/>
                </a:highlight>
                <a:latin typeface="Courier New" panose="02070309020205020404" pitchFamily="49" charset="0"/>
                <a:cs typeface="Courier New" panose="02070309020205020404" pitchFamily="49" charset="0"/>
              </a:rPr>
              <a:t>(); </a:t>
            </a:r>
            <a:r>
              <a:rPr lang="en-US" altLang="zh-CN" sz="1100" b="1" dirty="0" err="1">
                <a:solidFill>
                  <a:srgbClr val="000000"/>
                </a:solidFill>
                <a:effectLst/>
                <a:highlight>
                  <a:srgbClr val="FFFF00"/>
                </a:highlight>
                <a:latin typeface="Courier New" panose="02070309020205020404" pitchFamily="49" charset="0"/>
                <a:cs typeface="Courier New" panose="02070309020205020404" pitchFamily="49" charset="0"/>
              </a:rPr>
              <a:t>xTile</a:t>
            </a:r>
            <a:r>
              <a:rPr lang="en-US" altLang="zh-CN" sz="1100" b="1" dirty="0">
                <a:solidFill>
                  <a:srgbClr val="000000"/>
                </a:solidFill>
                <a:effectLst/>
                <a:highlight>
                  <a:srgbClr val="FFFF00"/>
                </a:highlight>
                <a:latin typeface="Courier New" panose="02070309020205020404" pitchFamily="49" charset="0"/>
                <a:cs typeface="Courier New" panose="02070309020205020404" pitchFamily="49" charset="0"/>
              </a:rPr>
              <a:t> += </a:t>
            </a:r>
            <a:r>
              <a:rPr lang="en-US" altLang="zh-CN" sz="1100" b="1" dirty="0">
                <a:solidFill>
                  <a:srgbClr val="098658"/>
                </a:solidFill>
                <a:effectLst/>
                <a:highlight>
                  <a:srgbClr val="FFFF00"/>
                </a:highlight>
                <a:latin typeface="Courier New" panose="02070309020205020404" pitchFamily="49" charset="0"/>
                <a:cs typeface="Courier New" panose="02070309020205020404" pitchFamily="49" charset="0"/>
              </a:rPr>
              <a:t>256</a:t>
            </a:r>
            <a:r>
              <a:rPr lang="en-US" altLang="zh-CN" sz="1100" b="1" dirty="0">
                <a:solidFill>
                  <a:srgbClr val="000000"/>
                </a:solidFill>
                <a:effectLst/>
                <a:highlight>
                  <a:srgbClr val="FFFF00"/>
                </a:highlight>
                <a:latin typeface="Courier New" panose="02070309020205020404" pitchFamily="49" charset="0"/>
                <a:cs typeface="Courier New" panose="02070309020205020404" pitchFamily="49" charset="0"/>
              </a:rPr>
              <a:t>) </a:t>
            </a:r>
            <a:r>
              <a:rPr lang="en-US" altLang="zh-CN" sz="1100" b="1" dirty="0">
                <a:solidFill>
                  <a:srgbClr val="000000"/>
                </a:solidFill>
                <a:effectLst/>
                <a:latin typeface="Courier New" panose="02070309020205020404" pitchFamily="49" charset="0"/>
                <a:cs typeface="Courier New" panose="02070309020205020404" pitchFamily="49" charset="0"/>
              </a:rPr>
              <a:t>{</a:t>
            </a:r>
          </a:p>
          <a:p>
            <a:r>
              <a:rPr lang="en-US" altLang="zh-CN" sz="1100" b="1" dirty="0">
                <a:solidFill>
                  <a:srgbClr val="000000"/>
                </a:solidFill>
                <a:effectLst/>
                <a:latin typeface="Courier New" panose="02070309020205020404" pitchFamily="49" charset="0"/>
                <a:cs typeface="Courier New" panose="02070309020205020404" pitchFamily="49" charset="0"/>
              </a:rPr>
              <a:t>            __m128i *</a:t>
            </a:r>
            <a:r>
              <a:rPr lang="en-US" altLang="zh-CN" sz="1100" b="1" dirty="0" err="1">
                <a:solidFill>
                  <a:srgbClr val="000000"/>
                </a:solidFill>
                <a:effectLst/>
                <a:latin typeface="Courier New" panose="02070309020205020404" pitchFamily="49" charset="0"/>
                <a:cs typeface="Courier New" panose="02070309020205020404" pitchFamily="49" charset="0"/>
              </a:rPr>
              <a:t>blurxPtr</a:t>
            </a:r>
            <a:r>
              <a:rPr lang="en-US" altLang="zh-CN" sz="1100" b="1" dirty="0">
                <a:solidFill>
                  <a:srgbClr val="000000"/>
                </a:solidFill>
                <a:effectLst/>
                <a:latin typeface="Courier New" panose="02070309020205020404" pitchFamily="49" charset="0"/>
                <a:cs typeface="Courier New" panose="02070309020205020404" pitchFamily="49" charset="0"/>
              </a:rPr>
              <a:t> = </a:t>
            </a:r>
            <a:r>
              <a:rPr lang="en-US" altLang="zh-CN" sz="1100" b="1" dirty="0" err="1">
                <a:solidFill>
                  <a:srgbClr val="000000"/>
                </a:solidFill>
                <a:effectLst/>
                <a:latin typeface="Courier New" panose="02070309020205020404" pitchFamily="49" charset="0"/>
                <a:cs typeface="Courier New" panose="02070309020205020404" pitchFamily="49" charset="0"/>
              </a:rPr>
              <a:t>blurx</a:t>
            </a:r>
            <a:r>
              <a:rPr lang="en-US" altLang="zh-CN" sz="1100" b="1" dirty="0">
                <a:solidFill>
                  <a:srgbClr val="000000"/>
                </a:solidFill>
                <a:effectLst/>
                <a:latin typeface="Courier New" panose="02070309020205020404" pitchFamily="49" charset="0"/>
                <a:cs typeface="Courier New" panose="02070309020205020404" pitchFamily="49" charset="0"/>
              </a:rPr>
              <a:t>;</a:t>
            </a:r>
          </a:p>
          <a:p>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AF00DB"/>
                </a:solidFill>
                <a:effectLst/>
                <a:latin typeface="Courier New" panose="02070309020205020404" pitchFamily="49" charset="0"/>
                <a:cs typeface="Courier New" panose="02070309020205020404" pitchFamily="49" charset="0"/>
              </a:rPr>
              <a:t>for</a:t>
            </a:r>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0000FF"/>
                </a:solidFill>
                <a:effectLst/>
                <a:latin typeface="Courier New" panose="02070309020205020404" pitchFamily="49" charset="0"/>
                <a:cs typeface="Courier New" panose="02070309020205020404" pitchFamily="49" charset="0"/>
              </a:rPr>
              <a:t>int</a:t>
            </a:r>
            <a:r>
              <a:rPr lang="en-US" altLang="zh-CN" sz="1100" b="1" dirty="0">
                <a:solidFill>
                  <a:srgbClr val="000000"/>
                </a:solidFill>
                <a:effectLst/>
                <a:latin typeface="Courier New" panose="02070309020205020404" pitchFamily="49" charset="0"/>
                <a:cs typeface="Courier New" panose="02070309020205020404" pitchFamily="49" charset="0"/>
              </a:rPr>
              <a:t> y = -­</a:t>
            </a:r>
            <a:r>
              <a:rPr lang="en-US" altLang="zh-CN" sz="1100" b="1" dirty="0">
                <a:solidFill>
                  <a:srgbClr val="098658"/>
                </a:solidFill>
                <a:effectLst/>
                <a:latin typeface="Courier New" panose="02070309020205020404" pitchFamily="49" charset="0"/>
                <a:cs typeface="Courier New" panose="02070309020205020404" pitchFamily="49" charset="0"/>
              </a:rPr>
              <a:t>1</a:t>
            </a:r>
            <a:r>
              <a:rPr lang="en-US" altLang="zh-CN" sz="1100" b="1" dirty="0">
                <a:solidFill>
                  <a:srgbClr val="000000"/>
                </a:solidFill>
                <a:effectLst/>
                <a:latin typeface="Courier New" panose="02070309020205020404" pitchFamily="49" charset="0"/>
                <a:cs typeface="Courier New" panose="02070309020205020404" pitchFamily="49" charset="0"/>
              </a:rPr>
              <a:t>; y &lt; </a:t>
            </a:r>
            <a:r>
              <a:rPr lang="en-US" altLang="zh-CN" sz="1100" b="1" dirty="0">
                <a:solidFill>
                  <a:srgbClr val="098658"/>
                </a:solidFill>
                <a:effectLst/>
                <a:latin typeface="Courier New" panose="02070309020205020404" pitchFamily="49" charset="0"/>
                <a:cs typeface="Courier New" panose="02070309020205020404" pitchFamily="49" charset="0"/>
              </a:rPr>
              <a:t>32</a:t>
            </a:r>
            <a:r>
              <a:rPr lang="en-US" altLang="zh-CN" sz="1100" b="1" dirty="0">
                <a:solidFill>
                  <a:srgbClr val="000000"/>
                </a:solidFill>
                <a:effectLst/>
                <a:latin typeface="Courier New" panose="02070309020205020404" pitchFamily="49" charset="0"/>
                <a:cs typeface="Courier New" panose="02070309020205020404" pitchFamily="49" charset="0"/>
              </a:rPr>
              <a:t>+</a:t>
            </a:r>
            <a:r>
              <a:rPr lang="en-US" altLang="zh-CN" sz="1100" b="1" dirty="0">
                <a:solidFill>
                  <a:srgbClr val="098658"/>
                </a:solidFill>
                <a:effectLst/>
                <a:latin typeface="Courier New" panose="02070309020205020404" pitchFamily="49" charset="0"/>
                <a:cs typeface="Courier New" panose="02070309020205020404" pitchFamily="49" charset="0"/>
              </a:rPr>
              <a:t>1</a:t>
            </a:r>
            <a:r>
              <a:rPr lang="en-US" altLang="zh-CN" sz="1100" b="1" dirty="0">
                <a:solidFill>
                  <a:srgbClr val="000000"/>
                </a:solidFill>
                <a:effectLst/>
                <a:latin typeface="Courier New" panose="02070309020205020404" pitchFamily="49" charset="0"/>
                <a:cs typeface="Courier New" panose="02070309020205020404" pitchFamily="49" charset="0"/>
              </a:rPr>
              <a:t>; y++) {</a:t>
            </a:r>
          </a:p>
          <a:p>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0000FF"/>
                </a:solidFill>
                <a:effectLst/>
                <a:latin typeface="Courier New" panose="02070309020205020404" pitchFamily="49" charset="0"/>
                <a:cs typeface="Courier New" panose="02070309020205020404" pitchFamily="49" charset="0"/>
              </a:rPr>
              <a:t>const</a:t>
            </a:r>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0000FF"/>
                </a:solidFill>
                <a:effectLst/>
                <a:latin typeface="Courier New" panose="02070309020205020404" pitchFamily="49" charset="0"/>
                <a:cs typeface="Courier New" panose="02070309020205020404" pitchFamily="49" charset="0"/>
              </a:rPr>
              <a:t>uint16_t</a:t>
            </a:r>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err="1">
                <a:solidFill>
                  <a:srgbClr val="000000"/>
                </a:solidFill>
                <a:effectLst/>
                <a:latin typeface="Courier New" panose="02070309020205020404" pitchFamily="49" charset="0"/>
                <a:cs typeface="Courier New" panose="02070309020205020404" pitchFamily="49" charset="0"/>
              </a:rPr>
              <a:t>inPtr</a:t>
            </a:r>
            <a:r>
              <a:rPr lang="en-US" altLang="zh-CN" sz="1100" b="1" dirty="0">
                <a:solidFill>
                  <a:srgbClr val="000000"/>
                </a:solidFill>
                <a:effectLst/>
                <a:latin typeface="Courier New" panose="02070309020205020404" pitchFamily="49" charset="0"/>
                <a:cs typeface="Courier New" panose="02070309020205020404" pitchFamily="49" charset="0"/>
              </a:rPr>
              <a:t> = &amp;(</a:t>
            </a:r>
            <a:r>
              <a:rPr lang="en-US" altLang="zh-CN" sz="1100" b="1" dirty="0">
                <a:solidFill>
                  <a:srgbClr val="001080"/>
                </a:solidFill>
                <a:effectLst/>
                <a:latin typeface="Courier New" panose="02070309020205020404" pitchFamily="49" charset="0"/>
                <a:cs typeface="Courier New" panose="02070309020205020404" pitchFamily="49" charset="0"/>
              </a:rPr>
              <a:t>in</a:t>
            </a:r>
            <a:r>
              <a:rPr lang="en-US" altLang="zh-CN" sz="1100" b="1" dirty="0">
                <a:solidFill>
                  <a:srgbClr val="000000"/>
                </a:solidFill>
                <a:effectLst/>
                <a:latin typeface="Courier New" panose="02070309020205020404" pitchFamily="49" charset="0"/>
                <a:cs typeface="Courier New" panose="02070309020205020404" pitchFamily="49" charset="0"/>
              </a:rPr>
              <a:t>[</a:t>
            </a:r>
            <a:r>
              <a:rPr lang="en-US" altLang="zh-CN" sz="1100" b="1" dirty="0" err="1">
                <a:solidFill>
                  <a:srgbClr val="000000"/>
                </a:solidFill>
                <a:effectLst/>
                <a:latin typeface="Courier New" panose="02070309020205020404" pitchFamily="49" charset="0"/>
                <a:cs typeface="Courier New" panose="02070309020205020404" pitchFamily="49" charset="0"/>
              </a:rPr>
              <a:t>yTile+y</a:t>
            </a:r>
            <a:r>
              <a:rPr lang="en-US" altLang="zh-CN" sz="1100" b="1" dirty="0">
                <a:solidFill>
                  <a:srgbClr val="000000"/>
                </a:solidFill>
                <a:effectLst/>
                <a:latin typeface="Courier New" panose="02070309020205020404" pitchFamily="49" charset="0"/>
                <a:cs typeface="Courier New" panose="02070309020205020404" pitchFamily="49" charset="0"/>
              </a:rPr>
              <a:t>][</a:t>
            </a:r>
            <a:r>
              <a:rPr lang="en-US" altLang="zh-CN" sz="1100" b="1" dirty="0" err="1">
                <a:solidFill>
                  <a:srgbClr val="000000"/>
                </a:solidFill>
                <a:effectLst/>
                <a:latin typeface="Courier New" panose="02070309020205020404" pitchFamily="49" charset="0"/>
                <a:cs typeface="Courier New" panose="02070309020205020404" pitchFamily="49" charset="0"/>
              </a:rPr>
              <a:t>xTile</a:t>
            </a:r>
            <a:r>
              <a:rPr lang="en-US" altLang="zh-CN" sz="1100" b="1" dirty="0">
                <a:solidFill>
                  <a:srgbClr val="000000"/>
                </a:solidFill>
                <a:effectLst/>
                <a:latin typeface="Courier New" panose="02070309020205020404" pitchFamily="49" charset="0"/>
                <a:cs typeface="Courier New" panose="02070309020205020404" pitchFamily="49" charset="0"/>
              </a:rPr>
              <a:t>]);</a:t>
            </a:r>
          </a:p>
          <a:p>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AF00DB"/>
                </a:solidFill>
                <a:effectLst/>
                <a:latin typeface="Courier New" panose="02070309020205020404" pitchFamily="49" charset="0"/>
                <a:cs typeface="Courier New" panose="02070309020205020404" pitchFamily="49" charset="0"/>
              </a:rPr>
              <a:t>for</a:t>
            </a:r>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0000FF"/>
                </a:solidFill>
                <a:effectLst/>
                <a:latin typeface="Courier New" panose="02070309020205020404" pitchFamily="49" charset="0"/>
                <a:cs typeface="Courier New" panose="02070309020205020404" pitchFamily="49" charset="0"/>
              </a:rPr>
              <a:t>int</a:t>
            </a:r>
            <a:r>
              <a:rPr lang="en-US" altLang="zh-CN" sz="1100" b="1" dirty="0">
                <a:solidFill>
                  <a:srgbClr val="000000"/>
                </a:solidFill>
                <a:effectLst/>
                <a:latin typeface="Courier New" panose="02070309020205020404" pitchFamily="49" charset="0"/>
                <a:cs typeface="Courier New" panose="02070309020205020404" pitchFamily="49" charset="0"/>
              </a:rPr>
              <a:t> x = </a:t>
            </a:r>
            <a:r>
              <a:rPr lang="en-US" altLang="zh-CN" sz="1100" b="1" dirty="0">
                <a:solidFill>
                  <a:srgbClr val="098658"/>
                </a:solidFill>
                <a:effectLst/>
                <a:latin typeface="Courier New" panose="02070309020205020404" pitchFamily="49" charset="0"/>
                <a:cs typeface="Courier New" panose="02070309020205020404" pitchFamily="49" charset="0"/>
              </a:rPr>
              <a:t>0</a:t>
            </a:r>
            <a:r>
              <a:rPr lang="en-US" altLang="zh-CN" sz="1100" b="1" dirty="0">
                <a:solidFill>
                  <a:srgbClr val="000000"/>
                </a:solidFill>
                <a:effectLst/>
                <a:latin typeface="Courier New" panose="02070309020205020404" pitchFamily="49" charset="0"/>
                <a:cs typeface="Courier New" panose="02070309020205020404" pitchFamily="49" charset="0"/>
              </a:rPr>
              <a:t>; x &lt; </a:t>
            </a:r>
            <a:r>
              <a:rPr lang="en-US" altLang="zh-CN" sz="1100" b="1" dirty="0">
                <a:solidFill>
                  <a:srgbClr val="098658"/>
                </a:solidFill>
                <a:effectLst/>
                <a:latin typeface="Courier New" panose="02070309020205020404" pitchFamily="49" charset="0"/>
                <a:cs typeface="Courier New" panose="02070309020205020404" pitchFamily="49" charset="0"/>
              </a:rPr>
              <a:t>256</a:t>
            </a:r>
            <a:r>
              <a:rPr lang="en-US" altLang="zh-CN" sz="1100" b="1" dirty="0">
                <a:solidFill>
                  <a:srgbClr val="000000"/>
                </a:solidFill>
                <a:effectLst/>
                <a:latin typeface="Courier New" panose="02070309020205020404" pitchFamily="49" charset="0"/>
                <a:cs typeface="Courier New" panose="02070309020205020404" pitchFamily="49" charset="0"/>
              </a:rPr>
              <a:t>; x += </a:t>
            </a:r>
            <a:r>
              <a:rPr lang="en-US" altLang="zh-CN" sz="1100" b="1" dirty="0">
                <a:solidFill>
                  <a:srgbClr val="098658"/>
                </a:solidFill>
                <a:effectLst/>
                <a:latin typeface="Courier New" panose="02070309020205020404" pitchFamily="49" charset="0"/>
                <a:cs typeface="Courier New" panose="02070309020205020404" pitchFamily="49" charset="0"/>
              </a:rPr>
              <a:t>8</a:t>
            </a:r>
            <a:r>
              <a:rPr lang="en-US" altLang="zh-CN" sz="1100" b="1" dirty="0">
                <a:solidFill>
                  <a:srgbClr val="000000"/>
                </a:solidFill>
                <a:effectLst/>
                <a:latin typeface="Courier New" panose="02070309020205020404" pitchFamily="49" charset="0"/>
                <a:cs typeface="Courier New" panose="02070309020205020404" pitchFamily="49" charset="0"/>
              </a:rPr>
              <a:t>) {</a:t>
            </a:r>
          </a:p>
          <a:p>
            <a:r>
              <a:rPr lang="en-US" altLang="zh-CN" sz="1100" b="1" dirty="0">
                <a:solidFill>
                  <a:srgbClr val="000000"/>
                </a:solidFill>
                <a:effectLst/>
                <a:latin typeface="Courier New" panose="02070309020205020404" pitchFamily="49" charset="0"/>
                <a:cs typeface="Courier New" panose="02070309020205020404" pitchFamily="49" charset="0"/>
              </a:rPr>
              <a:t>                    a = </a:t>
            </a:r>
            <a:r>
              <a:rPr lang="en-US" altLang="zh-CN" sz="1100" b="1" dirty="0">
                <a:solidFill>
                  <a:srgbClr val="795E26"/>
                </a:solidFill>
                <a:effectLst/>
                <a:latin typeface="Courier New" panose="02070309020205020404" pitchFamily="49" charset="0"/>
                <a:cs typeface="Courier New" panose="02070309020205020404" pitchFamily="49" charset="0"/>
              </a:rPr>
              <a:t>_mm_loadu_si128</a:t>
            </a:r>
            <a:r>
              <a:rPr lang="en-US" altLang="zh-CN" sz="1100" b="1" dirty="0">
                <a:solidFill>
                  <a:srgbClr val="000000"/>
                </a:solidFill>
                <a:effectLst/>
                <a:latin typeface="Courier New" panose="02070309020205020404" pitchFamily="49" charset="0"/>
                <a:cs typeface="Courier New" panose="02070309020205020404" pitchFamily="49" charset="0"/>
              </a:rPr>
              <a:t>(( m128i*)(inPtr-</a:t>
            </a:r>
            <a:r>
              <a:rPr lang="en-US" altLang="zh-CN" sz="1100" b="1" dirty="0">
                <a:solidFill>
                  <a:srgbClr val="098658"/>
                </a:solidFill>
                <a:effectLst/>
                <a:latin typeface="Courier New" panose="02070309020205020404" pitchFamily="49" charset="0"/>
                <a:cs typeface="Courier New" panose="02070309020205020404" pitchFamily="49" charset="0"/>
              </a:rPr>
              <a:t>1</a:t>
            </a:r>
            <a:r>
              <a:rPr lang="en-US" altLang="zh-CN" sz="1100" b="1" dirty="0">
                <a:solidFill>
                  <a:srgbClr val="000000"/>
                </a:solidFill>
                <a:effectLst/>
                <a:latin typeface="Courier New" panose="02070309020205020404" pitchFamily="49" charset="0"/>
                <a:cs typeface="Courier New" panose="02070309020205020404" pitchFamily="49" charset="0"/>
              </a:rPr>
              <a:t>));</a:t>
            </a:r>
          </a:p>
          <a:p>
            <a:r>
              <a:rPr lang="en-US" altLang="zh-CN" sz="1100" b="1" dirty="0">
                <a:solidFill>
                  <a:srgbClr val="000000"/>
                </a:solidFill>
                <a:effectLst/>
                <a:latin typeface="Courier New" panose="02070309020205020404" pitchFamily="49" charset="0"/>
                <a:cs typeface="Courier New" panose="02070309020205020404" pitchFamily="49" charset="0"/>
              </a:rPr>
              <a:t>                    b = </a:t>
            </a:r>
            <a:r>
              <a:rPr lang="en-US" altLang="zh-CN" sz="1100" b="1" dirty="0">
                <a:solidFill>
                  <a:srgbClr val="795E26"/>
                </a:solidFill>
                <a:effectLst/>
                <a:latin typeface="Courier New" panose="02070309020205020404" pitchFamily="49" charset="0"/>
                <a:cs typeface="Courier New" panose="02070309020205020404" pitchFamily="49" charset="0"/>
              </a:rPr>
              <a:t>_mm_loadu_si128</a:t>
            </a:r>
            <a:r>
              <a:rPr lang="en-US" altLang="zh-CN" sz="1100" b="1" dirty="0">
                <a:solidFill>
                  <a:srgbClr val="000000"/>
                </a:solidFill>
                <a:effectLst/>
                <a:latin typeface="Courier New" panose="02070309020205020404" pitchFamily="49" charset="0"/>
                <a:cs typeface="Courier New" panose="02070309020205020404" pitchFamily="49" charset="0"/>
              </a:rPr>
              <a:t>(( m128i*)(inPtr+</a:t>
            </a:r>
            <a:r>
              <a:rPr lang="en-US" altLang="zh-CN" sz="1100" b="1" dirty="0">
                <a:solidFill>
                  <a:srgbClr val="098658"/>
                </a:solidFill>
                <a:effectLst/>
                <a:latin typeface="Courier New" panose="02070309020205020404" pitchFamily="49" charset="0"/>
                <a:cs typeface="Courier New" panose="02070309020205020404" pitchFamily="49" charset="0"/>
              </a:rPr>
              <a:t>1</a:t>
            </a:r>
            <a:r>
              <a:rPr lang="en-US" altLang="zh-CN" sz="1100" b="1" dirty="0">
                <a:solidFill>
                  <a:srgbClr val="000000"/>
                </a:solidFill>
                <a:effectLst/>
                <a:latin typeface="Courier New" panose="02070309020205020404" pitchFamily="49" charset="0"/>
                <a:cs typeface="Courier New" panose="02070309020205020404" pitchFamily="49" charset="0"/>
              </a:rPr>
              <a:t>));</a:t>
            </a:r>
          </a:p>
          <a:p>
            <a:r>
              <a:rPr lang="en-US" altLang="zh-CN" sz="1100" b="1" dirty="0">
                <a:solidFill>
                  <a:srgbClr val="000000"/>
                </a:solidFill>
                <a:effectLst/>
                <a:latin typeface="Courier New" panose="02070309020205020404" pitchFamily="49" charset="0"/>
                <a:cs typeface="Courier New" panose="02070309020205020404" pitchFamily="49" charset="0"/>
              </a:rPr>
              <a:t>                    c = </a:t>
            </a:r>
            <a:r>
              <a:rPr lang="en-US" altLang="zh-CN" sz="1100" b="1" dirty="0">
                <a:solidFill>
                  <a:srgbClr val="795E26"/>
                </a:solidFill>
                <a:effectLst/>
                <a:latin typeface="Courier New" panose="02070309020205020404" pitchFamily="49" charset="0"/>
                <a:cs typeface="Courier New" panose="02070309020205020404" pitchFamily="49" charset="0"/>
              </a:rPr>
              <a:t>_mm_load_si128</a:t>
            </a:r>
            <a:r>
              <a:rPr lang="en-US" altLang="zh-CN" sz="1100" b="1" dirty="0">
                <a:solidFill>
                  <a:srgbClr val="000000"/>
                </a:solidFill>
                <a:effectLst/>
                <a:latin typeface="Courier New" panose="02070309020205020404" pitchFamily="49" charset="0"/>
                <a:cs typeface="Courier New" panose="02070309020205020404" pitchFamily="49" charset="0"/>
              </a:rPr>
              <a:t>(( m128i*)(</a:t>
            </a:r>
            <a:r>
              <a:rPr lang="en-US" altLang="zh-CN" sz="1100" b="1" dirty="0" err="1">
                <a:solidFill>
                  <a:srgbClr val="000000"/>
                </a:solidFill>
                <a:effectLst/>
                <a:latin typeface="Courier New" panose="02070309020205020404" pitchFamily="49" charset="0"/>
                <a:cs typeface="Courier New" panose="02070309020205020404" pitchFamily="49" charset="0"/>
              </a:rPr>
              <a:t>inPtr</a:t>
            </a:r>
            <a:r>
              <a:rPr lang="en-US" altLang="zh-CN" sz="1100" b="1" dirty="0">
                <a:solidFill>
                  <a:srgbClr val="000000"/>
                </a:solidFill>
                <a:effectLst/>
                <a:latin typeface="Courier New" panose="02070309020205020404" pitchFamily="49" charset="0"/>
                <a:cs typeface="Courier New" panose="02070309020205020404" pitchFamily="49" charset="0"/>
              </a:rPr>
              <a:t>));</a:t>
            </a:r>
          </a:p>
          <a:p>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000000"/>
                </a:solidFill>
                <a:effectLst/>
                <a:highlight>
                  <a:srgbClr val="FFFF00"/>
                </a:highlight>
                <a:latin typeface="Courier New" panose="02070309020205020404" pitchFamily="49" charset="0"/>
                <a:cs typeface="Courier New" panose="02070309020205020404" pitchFamily="49" charset="0"/>
              </a:rPr>
              <a:t>sum = </a:t>
            </a:r>
            <a:r>
              <a:rPr lang="en-US" altLang="zh-CN" sz="1100" b="1" dirty="0">
                <a:solidFill>
                  <a:srgbClr val="795E26"/>
                </a:solidFill>
                <a:effectLst/>
                <a:highlight>
                  <a:srgbClr val="FFFF00"/>
                </a:highlight>
                <a:latin typeface="Courier New" panose="02070309020205020404" pitchFamily="49" charset="0"/>
                <a:cs typeface="Courier New" panose="02070309020205020404" pitchFamily="49" charset="0"/>
              </a:rPr>
              <a:t>_mm_add_epi16</a:t>
            </a:r>
            <a:r>
              <a:rPr lang="en-US" altLang="zh-CN" sz="1100" b="1" dirty="0">
                <a:solidFill>
                  <a:srgbClr val="000000"/>
                </a:solidFill>
                <a:effectLst/>
                <a:highlight>
                  <a:srgbClr val="FFFF00"/>
                </a:highlight>
                <a:latin typeface="Courier New" panose="02070309020205020404" pitchFamily="49" charset="0"/>
                <a:cs typeface="Courier New" panose="02070309020205020404" pitchFamily="49" charset="0"/>
              </a:rPr>
              <a:t>(</a:t>
            </a:r>
            <a:r>
              <a:rPr lang="en-US" altLang="zh-CN" sz="1100" b="1" dirty="0">
                <a:solidFill>
                  <a:srgbClr val="795E26"/>
                </a:solidFill>
                <a:effectLst/>
                <a:highlight>
                  <a:srgbClr val="FFFF00"/>
                </a:highlight>
                <a:latin typeface="Courier New" panose="02070309020205020404" pitchFamily="49" charset="0"/>
                <a:cs typeface="Courier New" panose="02070309020205020404" pitchFamily="49" charset="0"/>
              </a:rPr>
              <a:t>_mm_add_epi16</a:t>
            </a:r>
            <a:r>
              <a:rPr lang="en-US" altLang="zh-CN" sz="1100" b="1" dirty="0">
                <a:solidFill>
                  <a:srgbClr val="000000"/>
                </a:solidFill>
                <a:effectLst/>
                <a:highlight>
                  <a:srgbClr val="FFFF00"/>
                </a:highlight>
                <a:latin typeface="Courier New" panose="02070309020205020404" pitchFamily="49" charset="0"/>
                <a:cs typeface="Courier New" panose="02070309020205020404" pitchFamily="49" charset="0"/>
              </a:rPr>
              <a:t>(a, b), c);</a:t>
            </a:r>
          </a:p>
          <a:p>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000000"/>
                </a:solidFill>
                <a:effectLst/>
                <a:highlight>
                  <a:srgbClr val="FFFF00"/>
                </a:highlight>
                <a:latin typeface="Courier New" panose="02070309020205020404" pitchFamily="49" charset="0"/>
                <a:cs typeface="Courier New" panose="02070309020205020404" pitchFamily="49" charset="0"/>
              </a:rPr>
              <a:t>avg = </a:t>
            </a:r>
            <a:r>
              <a:rPr lang="en-US" altLang="zh-CN" sz="1100" b="1" dirty="0">
                <a:solidFill>
                  <a:srgbClr val="795E26"/>
                </a:solidFill>
                <a:effectLst/>
                <a:highlight>
                  <a:srgbClr val="FFFF00"/>
                </a:highlight>
                <a:latin typeface="Courier New" panose="02070309020205020404" pitchFamily="49" charset="0"/>
                <a:cs typeface="Courier New" panose="02070309020205020404" pitchFamily="49" charset="0"/>
              </a:rPr>
              <a:t>_mm_mulhi_epi16</a:t>
            </a:r>
            <a:r>
              <a:rPr lang="en-US" altLang="zh-CN" sz="1100" b="1" dirty="0">
                <a:solidFill>
                  <a:srgbClr val="000000"/>
                </a:solidFill>
                <a:effectLst/>
                <a:highlight>
                  <a:srgbClr val="FFFF00"/>
                </a:highlight>
                <a:latin typeface="Courier New" panose="02070309020205020404" pitchFamily="49" charset="0"/>
                <a:cs typeface="Courier New" panose="02070309020205020404" pitchFamily="49" charset="0"/>
              </a:rPr>
              <a:t>(sum, </a:t>
            </a:r>
            <a:r>
              <a:rPr lang="en-US" altLang="zh-CN" sz="1100" b="1" dirty="0" err="1">
                <a:solidFill>
                  <a:srgbClr val="000000"/>
                </a:solidFill>
                <a:effectLst/>
                <a:highlight>
                  <a:srgbClr val="FFFF00"/>
                </a:highlight>
                <a:latin typeface="Courier New" panose="02070309020205020404" pitchFamily="49" charset="0"/>
                <a:cs typeface="Courier New" panose="02070309020205020404" pitchFamily="49" charset="0"/>
              </a:rPr>
              <a:t>one_third</a:t>
            </a:r>
            <a:r>
              <a:rPr lang="en-US" altLang="zh-CN" sz="1100" b="1" dirty="0">
                <a:solidFill>
                  <a:srgbClr val="000000"/>
                </a:solidFill>
                <a:effectLst/>
                <a:highlight>
                  <a:srgbClr val="FFFF00"/>
                </a:highlight>
                <a:latin typeface="Courier New" panose="02070309020205020404" pitchFamily="49" charset="0"/>
                <a:cs typeface="Courier New" panose="02070309020205020404" pitchFamily="49" charset="0"/>
              </a:rPr>
              <a:t>);</a:t>
            </a:r>
          </a:p>
          <a:p>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795E26"/>
                </a:solidFill>
                <a:effectLst/>
                <a:latin typeface="Courier New" panose="02070309020205020404" pitchFamily="49" charset="0"/>
                <a:cs typeface="Courier New" panose="02070309020205020404" pitchFamily="49" charset="0"/>
              </a:rPr>
              <a:t>_mm_store_si128</a:t>
            </a:r>
            <a:r>
              <a:rPr lang="en-US" altLang="zh-CN" sz="1100" b="1" dirty="0">
                <a:solidFill>
                  <a:srgbClr val="000000"/>
                </a:solidFill>
                <a:effectLst/>
                <a:latin typeface="Courier New" panose="02070309020205020404" pitchFamily="49" charset="0"/>
                <a:cs typeface="Courier New" panose="02070309020205020404" pitchFamily="49" charset="0"/>
              </a:rPr>
              <a:t>(</a:t>
            </a:r>
            <a:r>
              <a:rPr lang="en-US" altLang="zh-CN" sz="1100" b="1" dirty="0" err="1">
                <a:solidFill>
                  <a:srgbClr val="000000"/>
                </a:solidFill>
                <a:effectLst/>
                <a:latin typeface="Courier New" panose="02070309020205020404" pitchFamily="49" charset="0"/>
                <a:cs typeface="Courier New" panose="02070309020205020404" pitchFamily="49" charset="0"/>
              </a:rPr>
              <a:t>blurxPtr</a:t>
            </a:r>
            <a:r>
              <a:rPr lang="en-US" altLang="zh-CN" sz="1100" b="1" dirty="0">
                <a:solidFill>
                  <a:srgbClr val="000000"/>
                </a:solidFill>
                <a:effectLst/>
                <a:latin typeface="Courier New" panose="02070309020205020404" pitchFamily="49" charset="0"/>
                <a:cs typeface="Courier New" panose="02070309020205020404" pitchFamily="49" charset="0"/>
              </a:rPr>
              <a:t>++, avg);</a:t>
            </a:r>
          </a:p>
          <a:p>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err="1">
                <a:solidFill>
                  <a:srgbClr val="000000"/>
                </a:solidFill>
                <a:effectLst/>
                <a:latin typeface="Courier New" panose="02070309020205020404" pitchFamily="49" charset="0"/>
                <a:cs typeface="Courier New" panose="02070309020205020404" pitchFamily="49" charset="0"/>
              </a:rPr>
              <a:t>inPtr</a:t>
            </a:r>
            <a:r>
              <a:rPr lang="en-US" altLang="zh-CN" sz="1100" b="1" dirty="0">
                <a:solidFill>
                  <a:srgbClr val="000000"/>
                </a:solidFill>
                <a:effectLst/>
                <a:latin typeface="Courier New" panose="02070309020205020404" pitchFamily="49" charset="0"/>
                <a:cs typeface="Courier New" panose="02070309020205020404" pitchFamily="49" charset="0"/>
              </a:rPr>
              <a:t> += </a:t>
            </a:r>
            <a:r>
              <a:rPr lang="en-US" altLang="zh-CN" sz="1100" b="1" dirty="0">
                <a:solidFill>
                  <a:srgbClr val="098658"/>
                </a:solidFill>
                <a:effectLst/>
                <a:latin typeface="Courier New" panose="02070309020205020404" pitchFamily="49" charset="0"/>
                <a:cs typeface="Courier New" panose="02070309020205020404" pitchFamily="49" charset="0"/>
              </a:rPr>
              <a:t>8</a:t>
            </a:r>
            <a:r>
              <a:rPr lang="en-US" altLang="zh-CN" sz="1100" b="1" dirty="0">
                <a:solidFill>
                  <a:srgbClr val="000000"/>
                </a:solidFill>
                <a:effectLst/>
                <a:latin typeface="Courier New" panose="02070309020205020404" pitchFamily="49" charset="0"/>
                <a:cs typeface="Courier New" panose="02070309020205020404" pitchFamily="49" charset="0"/>
              </a:rPr>
              <a:t>;</a:t>
            </a:r>
          </a:p>
          <a:p>
            <a:r>
              <a:rPr lang="en-US" altLang="zh-CN" sz="1100" b="1" dirty="0">
                <a:solidFill>
                  <a:srgbClr val="000000"/>
                </a:solidFill>
                <a:effectLst/>
                <a:latin typeface="Courier New" panose="02070309020205020404" pitchFamily="49" charset="0"/>
                <a:cs typeface="Courier New" panose="02070309020205020404" pitchFamily="49" charset="0"/>
              </a:rPr>
              <a:t>            }}</a:t>
            </a:r>
          </a:p>
          <a:p>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err="1">
                <a:solidFill>
                  <a:srgbClr val="000000"/>
                </a:solidFill>
                <a:effectLst/>
                <a:latin typeface="Courier New" panose="02070309020205020404" pitchFamily="49" charset="0"/>
                <a:cs typeface="Courier New" panose="02070309020205020404" pitchFamily="49" charset="0"/>
              </a:rPr>
              <a:t>blurxPtr</a:t>
            </a:r>
            <a:r>
              <a:rPr lang="en-US" altLang="zh-CN" sz="1100" b="1" dirty="0">
                <a:solidFill>
                  <a:srgbClr val="000000"/>
                </a:solidFill>
                <a:effectLst/>
                <a:latin typeface="Courier New" panose="02070309020205020404" pitchFamily="49" charset="0"/>
                <a:cs typeface="Courier New" panose="02070309020205020404" pitchFamily="49" charset="0"/>
              </a:rPr>
              <a:t> = </a:t>
            </a:r>
            <a:r>
              <a:rPr lang="en-US" altLang="zh-CN" sz="1100" b="1" dirty="0" err="1">
                <a:solidFill>
                  <a:srgbClr val="000000"/>
                </a:solidFill>
                <a:effectLst/>
                <a:latin typeface="Courier New" panose="02070309020205020404" pitchFamily="49" charset="0"/>
                <a:cs typeface="Courier New" panose="02070309020205020404" pitchFamily="49" charset="0"/>
              </a:rPr>
              <a:t>blurx</a:t>
            </a:r>
            <a:r>
              <a:rPr lang="en-US" altLang="zh-CN" sz="1100" b="1" dirty="0">
                <a:solidFill>
                  <a:srgbClr val="000000"/>
                </a:solidFill>
                <a:effectLst/>
                <a:latin typeface="Courier New" panose="02070309020205020404" pitchFamily="49" charset="0"/>
                <a:cs typeface="Courier New" panose="02070309020205020404" pitchFamily="49" charset="0"/>
              </a:rPr>
              <a:t>;</a:t>
            </a:r>
          </a:p>
          <a:p>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AF00DB"/>
                </a:solidFill>
                <a:effectLst/>
                <a:latin typeface="Courier New" panose="02070309020205020404" pitchFamily="49" charset="0"/>
                <a:cs typeface="Courier New" panose="02070309020205020404" pitchFamily="49" charset="0"/>
              </a:rPr>
              <a:t>for</a:t>
            </a:r>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0000FF"/>
                </a:solidFill>
                <a:effectLst/>
                <a:latin typeface="Courier New" panose="02070309020205020404" pitchFamily="49" charset="0"/>
                <a:cs typeface="Courier New" panose="02070309020205020404" pitchFamily="49" charset="0"/>
              </a:rPr>
              <a:t>int</a:t>
            </a:r>
            <a:r>
              <a:rPr lang="en-US" altLang="zh-CN" sz="1100" b="1" dirty="0">
                <a:solidFill>
                  <a:srgbClr val="000000"/>
                </a:solidFill>
                <a:effectLst/>
                <a:latin typeface="Courier New" panose="02070309020205020404" pitchFamily="49" charset="0"/>
                <a:cs typeface="Courier New" panose="02070309020205020404" pitchFamily="49" charset="0"/>
              </a:rPr>
              <a:t> y = </a:t>
            </a:r>
            <a:r>
              <a:rPr lang="en-US" altLang="zh-CN" sz="1100" b="1" dirty="0">
                <a:solidFill>
                  <a:srgbClr val="098658"/>
                </a:solidFill>
                <a:effectLst/>
                <a:latin typeface="Courier New" panose="02070309020205020404" pitchFamily="49" charset="0"/>
                <a:cs typeface="Courier New" panose="02070309020205020404" pitchFamily="49" charset="0"/>
              </a:rPr>
              <a:t>0</a:t>
            </a:r>
            <a:r>
              <a:rPr lang="en-US" altLang="zh-CN" sz="1100" b="1" dirty="0">
                <a:solidFill>
                  <a:srgbClr val="000000"/>
                </a:solidFill>
                <a:effectLst/>
                <a:latin typeface="Courier New" panose="02070309020205020404" pitchFamily="49" charset="0"/>
                <a:cs typeface="Courier New" panose="02070309020205020404" pitchFamily="49" charset="0"/>
              </a:rPr>
              <a:t>; y &lt; </a:t>
            </a:r>
            <a:r>
              <a:rPr lang="en-US" altLang="zh-CN" sz="1100" b="1" dirty="0">
                <a:solidFill>
                  <a:srgbClr val="098658"/>
                </a:solidFill>
                <a:effectLst/>
                <a:latin typeface="Courier New" panose="02070309020205020404" pitchFamily="49" charset="0"/>
                <a:cs typeface="Courier New" panose="02070309020205020404" pitchFamily="49" charset="0"/>
              </a:rPr>
              <a:t>32</a:t>
            </a:r>
            <a:r>
              <a:rPr lang="en-US" altLang="zh-CN" sz="1100" b="1" dirty="0">
                <a:solidFill>
                  <a:srgbClr val="000000"/>
                </a:solidFill>
                <a:effectLst/>
                <a:latin typeface="Courier New" panose="02070309020205020404" pitchFamily="49" charset="0"/>
                <a:cs typeface="Courier New" panose="02070309020205020404" pitchFamily="49" charset="0"/>
              </a:rPr>
              <a:t>; y++) {</a:t>
            </a:r>
          </a:p>
          <a:p>
            <a:r>
              <a:rPr lang="en-US" altLang="zh-CN" sz="1100" b="1" dirty="0">
                <a:solidFill>
                  <a:srgbClr val="000000"/>
                </a:solidFill>
                <a:effectLst/>
                <a:latin typeface="Courier New" panose="02070309020205020404" pitchFamily="49" charset="0"/>
                <a:cs typeface="Courier New" panose="02070309020205020404" pitchFamily="49" charset="0"/>
              </a:rPr>
              <a:t>                __m128i *</a:t>
            </a:r>
            <a:r>
              <a:rPr lang="en-US" altLang="zh-CN" sz="1100" b="1" dirty="0" err="1">
                <a:solidFill>
                  <a:srgbClr val="000000"/>
                </a:solidFill>
                <a:effectLst/>
                <a:latin typeface="Courier New" panose="02070309020205020404" pitchFamily="49" charset="0"/>
                <a:cs typeface="Courier New" panose="02070309020205020404" pitchFamily="49" charset="0"/>
              </a:rPr>
              <a:t>outPtr</a:t>
            </a:r>
            <a:r>
              <a:rPr lang="en-US" altLang="zh-CN" sz="1100" b="1" dirty="0">
                <a:solidFill>
                  <a:srgbClr val="000000"/>
                </a:solidFill>
                <a:effectLst/>
                <a:latin typeface="Courier New" panose="02070309020205020404" pitchFamily="49" charset="0"/>
                <a:cs typeface="Courier New" panose="02070309020205020404" pitchFamily="49" charset="0"/>
              </a:rPr>
              <a:t> = (__m128i*)(&amp;(</a:t>
            </a:r>
            <a:r>
              <a:rPr lang="en-US" altLang="zh-CN" sz="1100" b="1" dirty="0" err="1">
                <a:solidFill>
                  <a:srgbClr val="001080"/>
                </a:solidFill>
                <a:effectLst/>
                <a:latin typeface="Courier New" panose="02070309020205020404" pitchFamily="49" charset="0"/>
                <a:cs typeface="Courier New" panose="02070309020205020404" pitchFamily="49" charset="0"/>
              </a:rPr>
              <a:t>blury</a:t>
            </a:r>
            <a:r>
              <a:rPr lang="en-US" altLang="zh-CN" sz="1100" b="1" dirty="0">
                <a:solidFill>
                  <a:srgbClr val="000000"/>
                </a:solidFill>
                <a:effectLst/>
                <a:latin typeface="Courier New" panose="02070309020205020404" pitchFamily="49" charset="0"/>
                <a:cs typeface="Courier New" panose="02070309020205020404" pitchFamily="49" charset="0"/>
              </a:rPr>
              <a:t>[</a:t>
            </a:r>
            <a:r>
              <a:rPr lang="en-US" altLang="zh-CN" sz="1100" b="1" dirty="0" err="1">
                <a:solidFill>
                  <a:srgbClr val="000000"/>
                </a:solidFill>
                <a:effectLst/>
                <a:latin typeface="Courier New" panose="02070309020205020404" pitchFamily="49" charset="0"/>
                <a:cs typeface="Courier New" panose="02070309020205020404" pitchFamily="49" charset="0"/>
              </a:rPr>
              <a:t>yTile+y</a:t>
            </a:r>
            <a:r>
              <a:rPr lang="en-US" altLang="zh-CN" sz="1100" b="1" dirty="0">
                <a:solidFill>
                  <a:srgbClr val="000000"/>
                </a:solidFill>
                <a:effectLst/>
                <a:latin typeface="Courier New" panose="02070309020205020404" pitchFamily="49" charset="0"/>
                <a:cs typeface="Courier New" panose="02070309020205020404" pitchFamily="49" charset="0"/>
              </a:rPr>
              <a:t>][</a:t>
            </a:r>
            <a:r>
              <a:rPr lang="en-US" altLang="zh-CN" sz="1100" b="1" dirty="0" err="1">
                <a:solidFill>
                  <a:srgbClr val="000000"/>
                </a:solidFill>
                <a:effectLst/>
                <a:latin typeface="Courier New" panose="02070309020205020404" pitchFamily="49" charset="0"/>
                <a:cs typeface="Courier New" panose="02070309020205020404" pitchFamily="49" charset="0"/>
              </a:rPr>
              <a:t>xTile</a:t>
            </a:r>
            <a:r>
              <a:rPr lang="en-US" altLang="zh-CN" sz="1100" b="1" dirty="0">
                <a:solidFill>
                  <a:srgbClr val="000000"/>
                </a:solidFill>
                <a:effectLst/>
                <a:latin typeface="Courier New" panose="02070309020205020404" pitchFamily="49" charset="0"/>
                <a:cs typeface="Courier New" panose="02070309020205020404" pitchFamily="49" charset="0"/>
              </a:rPr>
              <a:t>]));</a:t>
            </a:r>
          </a:p>
          <a:p>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AF00DB"/>
                </a:solidFill>
                <a:effectLst/>
                <a:latin typeface="Courier New" panose="02070309020205020404" pitchFamily="49" charset="0"/>
                <a:cs typeface="Courier New" panose="02070309020205020404" pitchFamily="49" charset="0"/>
              </a:rPr>
              <a:t>for</a:t>
            </a:r>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0000FF"/>
                </a:solidFill>
                <a:effectLst/>
                <a:latin typeface="Courier New" panose="02070309020205020404" pitchFamily="49" charset="0"/>
                <a:cs typeface="Courier New" panose="02070309020205020404" pitchFamily="49" charset="0"/>
              </a:rPr>
              <a:t>int</a:t>
            </a:r>
            <a:r>
              <a:rPr lang="en-US" altLang="zh-CN" sz="1100" b="1" dirty="0">
                <a:solidFill>
                  <a:srgbClr val="000000"/>
                </a:solidFill>
                <a:effectLst/>
                <a:latin typeface="Courier New" panose="02070309020205020404" pitchFamily="49" charset="0"/>
                <a:cs typeface="Courier New" panose="02070309020205020404" pitchFamily="49" charset="0"/>
              </a:rPr>
              <a:t> x = </a:t>
            </a:r>
            <a:r>
              <a:rPr lang="en-US" altLang="zh-CN" sz="1100" b="1" dirty="0">
                <a:solidFill>
                  <a:srgbClr val="098658"/>
                </a:solidFill>
                <a:effectLst/>
                <a:latin typeface="Courier New" panose="02070309020205020404" pitchFamily="49" charset="0"/>
                <a:cs typeface="Courier New" panose="02070309020205020404" pitchFamily="49" charset="0"/>
              </a:rPr>
              <a:t>0</a:t>
            </a:r>
            <a:r>
              <a:rPr lang="en-US" altLang="zh-CN" sz="1100" b="1" dirty="0">
                <a:solidFill>
                  <a:srgbClr val="000000"/>
                </a:solidFill>
                <a:effectLst/>
                <a:latin typeface="Courier New" panose="02070309020205020404" pitchFamily="49" charset="0"/>
                <a:cs typeface="Courier New" panose="02070309020205020404" pitchFamily="49" charset="0"/>
              </a:rPr>
              <a:t>; x &lt; </a:t>
            </a:r>
            <a:r>
              <a:rPr lang="en-US" altLang="zh-CN" sz="1100" b="1" dirty="0">
                <a:solidFill>
                  <a:srgbClr val="098658"/>
                </a:solidFill>
                <a:effectLst/>
                <a:latin typeface="Courier New" panose="02070309020205020404" pitchFamily="49" charset="0"/>
                <a:cs typeface="Courier New" panose="02070309020205020404" pitchFamily="49" charset="0"/>
              </a:rPr>
              <a:t>256</a:t>
            </a:r>
            <a:r>
              <a:rPr lang="en-US" altLang="zh-CN" sz="1100" b="1" dirty="0">
                <a:solidFill>
                  <a:srgbClr val="000000"/>
                </a:solidFill>
                <a:effectLst/>
                <a:latin typeface="Courier New" panose="02070309020205020404" pitchFamily="49" charset="0"/>
                <a:cs typeface="Courier New" panose="02070309020205020404" pitchFamily="49" charset="0"/>
              </a:rPr>
              <a:t>; x += </a:t>
            </a:r>
            <a:r>
              <a:rPr lang="en-US" altLang="zh-CN" sz="1100" b="1" dirty="0">
                <a:solidFill>
                  <a:srgbClr val="098658"/>
                </a:solidFill>
                <a:effectLst/>
                <a:latin typeface="Courier New" panose="02070309020205020404" pitchFamily="49" charset="0"/>
                <a:cs typeface="Courier New" panose="02070309020205020404" pitchFamily="49" charset="0"/>
              </a:rPr>
              <a:t>8</a:t>
            </a:r>
            <a:r>
              <a:rPr lang="en-US" altLang="zh-CN" sz="1100" b="1" dirty="0">
                <a:solidFill>
                  <a:srgbClr val="000000"/>
                </a:solidFill>
                <a:effectLst/>
                <a:latin typeface="Courier New" panose="02070309020205020404" pitchFamily="49" charset="0"/>
                <a:cs typeface="Courier New" panose="02070309020205020404" pitchFamily="49" charset="0"/>
              </a:rPr>
              <a:t>) {</a:t>
            </a:r>
          </a:p>
          <a:p>
            <a:r>
              <a:rPr lang="en-US" altLang="zh-CN" sz="1100" b="1" dirty="0">
                <a:solidFill>
                  <a:srgbClr val="000000"/>
                </a:solidFill>
                <a:effectLst/>
                <a:latin typeface="Courier New" panose="02070309020205020404" pitchFamily="49" charset="0"/>
                <a:cs typeface="Courier New" panose="02070309020205020404" pitchFamily="49" charset="0"/>
              </a:rPr>
              <a:t>                a = </a:t>
            </a:r>
            <a:r>
              <a:rPr lang="en-US" altLang="zh-CN" sz="1100" b="1" dirty="0">
                <a:solidFill>
                  <a:srgbClr val="795E26"/>
                </a:solidFill>
                <a:effectLst/>
                <a:latin typeface="Courier New" panose="02070309020205020404" pitchFamily="49" charset="0"/>
                <a:cs typeface="Courier New" panose="02070309020205020404" pitchFamily="49" charset="0"/>
              </a:rPr>
              <a:t>_mm_load_si128</a:t>
            </a:r>
            <a:r>
              <a:rPr lang="en-US" altLang="zh-CN" sz="1100" b="1" dirty="0">
                <a:solidFill>
                  <a:srgbClr val="000000"/>
                </a:solidFill>
                <a:effectLst/>
                <a:latin typeface="Courier New" panose="02070309020205020404" pitchFamily="49" charset="0"/>
                <a:cs typeface="Courier New" panose="02070309020205020404" pitchFamily="49" charset="0"/>
              </a:rPr>
              <a:t>(</a:t>
            </a:r>
            <a:r>
              <a:rPr lang="en-US" altLang="zh-CN" sz="1100" b="1" dirty="0" err="1">
                <a:solidFill>
                  <a:srgbClr val="000000"/>
                </a:solidFill>
                <a:effectLst/>
                <a:latin typeface="Courier New" panose="02070309020205020404" pitchFamily="49" charset="0"/>
                <a:cs typeface="Courier New" panose="02070309020205020404" pitchFamily="49" charset="0"/>
              </a:rPr>
              <a:t>blurxPtr</a:t>
            </a:r>
            <a:r>
              <a:rPr lang="en-US" altLang="zh-CN" sz="1100" b="1" dirty="0">
                <a:solidFill>
                  <a:srgbClr val="000000"/>
                </a:solidFill>
                <a:effectLst/>
                <a:latin typeface="Courier New" panose="02070309020205020404" pitchFamily="49" charset="0"/>
                <a:cs typeface="Courier New" panose="02070309020205020404" pitchFamily="49" charset="0"/>
              </a:rPr>
              <a:t>+(</a:t>
            </a:r>
            <a:r>
              <a:rPr lang="en-US" altLang="zh-CN" sz="1100" b="1" dirty="0">
                <a:solidFill>
                  <a:srgbClr val="098658"/>
                </a:solidFill>
                <a:effectLst/>
                <a:latin typeface="Courier New" panose="02070309020205020404" pitchFamily="49" charset="0"/>
                <a:cs typeface="Courier New" panose="02070309020205020404" pitchFamily="49" charset="0"/>
              </a:rPr>
              <a:t>2</a:t>
            </a:r>
            <a:r>
              <a:rPr lang="en-US" altLang="zh-CN" sz="1100" b="1" dirty="0">
                <a:solidFill>
                  <a:srgbClr val="000000"/>
                </a:solidFill>
                <a:effectLst/>
                <a:latin typeface="Courier New" panose="02070309020205020404" pitchFamily="49" charset="0"/>
                <a:cs typeface="Courier New" panose="02070309020205020404" pitchFamily="49" charset="0"/>
              </a:rPr>
              <a:t>*</a:t>
            </a:r>
            <a:r>
              <a:rPr lang="en-US" altLang="zh-CN" sz="1100" b="1" dirty="0">
                <a:solidFill>
                  <a:srgbClr val="098658"/>
                </a:solidFill>
                <a:effectLst/>
                <a:latin typeface="Courier New" panose="02070309020205020404" pitchFamily="49" charset="0"/>
                <a:cs typeface="Courier New" panose="02070309020205020404" pitchFamily="49" charset="0"/>
              </a:rPr>
              <a:t>256</a:t>
            </a:r>
            <a:r>
              <a:rPr lang="en-US" altLang="zh-CN" sz="1100" b="1" dirty="0">
                <a:solidFill>
                  <a:srgbClr val="000000"/>
                </a:solidFill>
                <a:effectLst/>
                <a:latin typeface="Courier New" panose="02070309020205020404" pitchFamily="49" charset="0"/>
                <a:cs typeface="Courier New" panose="02070309020205020404" pitchFamily="49" charset="0"/>
              </a:rPr>
              <a:t>)/</a:t>
            </a:r>
            <a:r>
              <a:rPr lang="en-US" altLang="zh-CN" sz="1100" b="1" dirty="0">
                <a:solidFill>
                  <a:srgbClr val="098658"/>
                </a:solidFill>
                <a:effectLst/>
                <a:latin typeface="Courier New" panose="02070309020205020404" pitchFamily="49" charset="0"/>
                <a:cs typeface="Courier New" panose="02070309020205020404" pitchFamily="49" charset="0"/>
              </a:rPr>
              <a:t>8</a:t>
            </a:r>
            <a:r>
              <a:rPr lang="en-US" altLang="zh-CN" sz="1100" b="1" dirty="0">
                <a:solidFill>
                  <a:srgbClr val="000000"/>
                </a:solidFill>
                <a:effectLst/>
                <a:latin typeface="Courier New" panose="02070309020205020404" pitchFamily="49" charset="0"/>
                <a:cs typeface="Courier New" panose="02070309020205020404" pitchFamily="49" charset="0"/>
              </a:rPr>
              <a:t>);</a:t>
            </a:r>
          </a:p>
          <a:p>
            <a:r>
              <a:rPr lang="en-US" altLang="zh-CN" sz="1100" b="1" dirty="0">
                <a:solidFill>
                  <a:srgbClr val="000000"/>
                </a:solidFill>
                <a:effectLst/>
                <a:latin typeface="Courier New" panose="02070309020205020404" pitchFamily="49" charset="0"/>
                <a:cs typeface="Courier New" panose="02070309020205020404" pitchFamily="49" charset="0"/>
              </a:rPr>
              <a:t>                b = </a:t>
            </a:r>
            <a:r>
              <a:rPr lang="en-US" altLang="zh-CN" sz="1100" b="1" dirty="0">
                <a:solidFill>
                  <a:srgbClr val="795E26"/>
                </a:solidFill>
                <a:effectLst/>
                <a:latin typeface="Courier New" panose="02070309020205020404" pitchFamily="49" charset="0"/>
                <a:cs typeface="Courier New" panose="02070309020205020404" pitchFamily="49" charset="0"/>
              </a:rPr>
              <a:t>_mm_load_si128</a:t>
            </a:r>
            <a:r>
              <a:rPr lang="en-US" altLang="zh-CN" sz="1100" b="1" dirty="0">
                <a:solidFill>
                  <a:srgbClr val="000000"/>
                </a:solidFill>
                <a:effectLst/>
                <a:latin typeface="Courier New" panose="02070309020205020404" pitchFamily="49" charset="0"/>
                <a:cs typeface="Courier New" panose="02070309020205020404" pitchFamily="49" charset="0"/>
              </a:rPr>
              <a:t>(blurxPtr+</a:t>
            </a:r>
            <a:r>
              <a:rPr lang="en-US" altLang="zh-CN" sz="1100" b="1" dirty="0">
                <a:solidFill>
                  <a:srgbClr val="098658"/>
                </a:solidFill>
                <a:effectLst/>
                <a:latin typeface="Courier New" panose="02070309020205020404" pitchFamily="49" charset="0"/>
                <a:cs typeface="Courier New" panose="02070309020205020404" pitchFamily="49" charset="0"/>
              </a:rPr>
              <a:t>256</a:t>
            </a:r>
            <a:r>
              <a:rPr lang="en-US" altLang="zh-CN" sz="1100" b="1" dirty="0">
                <a:solidFill>
                  <a:srgbClr val="000000"/>
                </a:solidFill>
                <a:effectLst/>
                <a:latin typeface="Courier New" panose="02070309020205020404" pitchFamily="49" charset="0"/>
                <a:cs typeface="Courier New" panose="02070309020205020404" pitchFamily="49" charset="0"/>
              </a:rPr>
              <a:t>/</a:t>
            </a:r>
            <a:r>
              <a:rPr lang="en-US" altLang="zh-CN" sz="1100" b="1" dirty="0">
                <a:solidFill>
                  <a:srgbClr val="098658"/>
                </a:solidFill>
                <a:effectLst/>
                <a:latin typeface="Courier New" panose="02070309020205020404" pitchFamily="49" charset="0"/>
                <a:cs typeface="Courier New" panose="02070309020205020404" pitchFamily="49" charset="0"/>
              </a:rPr>
              <a:t>8</a:t>
            </a:r>
            <a:r>
              <a:rPr lang="en-US" altLang="zh-CN" sz="1100" b="1" dirty="0">
                <a:solidFill>
                  <a:srgbClr val="000000"/>
                </a:solidFill>
                <a:effectLst/>
                <a:latin typeface="Courier New" panose="02070309020205020404" pitchFamily="49" charset="0"/>
                <a:cs typeface="Courier New" panose="02070309020205020404" pitchFamily="49" charset="0"/>
              </a:rPr>
              <a:t>);</a:t>
            </a:r>
          </a:p>
          <a:p>
            <a:r>
              <a:rPr lang="en-US" altLang="zh-CN" sz="1100" b="1" dirty="0">
                <a:solidFill>
                  <a:srgbClr val="000000"/>
                </a:solidFill>
                <a:effectLst/>
                <a:latin typeface="Courier New" panose="02070309020205020404" pitchFamily="49" charset="0"/>
                <a:cs typeface="Courier New" panose="02070309020205020404" pitchFamily="49" charset="0"/>
              </a:rPr>
              <a:t>                c = </a:t>
            </a:r>
            <a:r>
              <a:rPr lang="en-US" altLang="zh-CN" sz="1100" b="1" dirty="0">
                <a:solidFill>
                  <a:srgbClr val="795E26"/>
                </a:solidFill>
                <a:effectLst/>
                <a:latin typeface="Courier New" panose="02070309020205020404" pitchFamily="49" charset="0"/>
                <a:cs typeface="Courier New" panose="02070309020205020404" pitchFamily="49" charset="0"/>
              </a:rPr>
              <a:t>_mm_load_si128</a:t>
            </a:r>
            <a:r>
              <a:rPr lang="en-US" altLang="zh-CN" sz="1100" b="1" dirty="0">
                <a:solidFill>
                  <a:srgbClr val="000000"/>
                </a:solidFill>
                <a:effectLst/>
                <a:latin typeface="Courier New" panose="02070309020205020404" pitchFamily="49" charset="0"/>
                <a:cs typeface="Courier New" panose="02070309020205020404" pitchFamily="49" charset="0"/>
              </a:rPr>
              <a:t>(</a:t>
            </a:r>
            <a:r>
              <a:rPr lang="en-US" altLang="zh-CN" sz="1100" b="1" dirty="0" err="1">
                <a:solidFill>
                  <a:srgbClr val="000000"/>
                </a:solidFill>
                <a:effectLst/>
                <a:latin typeface="Courier New" panose="02070309020205020404" pitchFamily="49" charset="0"/>
                <a:cs typeface="Courier New" panose="02070309020205020404" pitchFamily="49" charset="0"/>
              </a:rPr>
              <a:t>blurxPtr</a:t>
            </a:r>
            <a:r>
              <a:rPr lang="en-US" altLang="zh-CN" sz="1100" b="1" dirty="0">
                <a:solidFill>
                  <a:srgbClr val="000000"/>
                </a:solidFill>
                <a:effectLst/>
                <a:latin typeface="Courier New" panose="02070309020205020404" pitchFamily="49" charset="0"/>
                <a:cs typeface="Courier New" panose="02070309020205020404" pitchFamily="49" charset="0"/>
              </a:rPr>
              <a:t>++);</a:t>
            </a:r>
          </a:p>
          <a:p>
            <a:r>
              <a:rPr lang="en-US" altLang="zh-CN" sz="1100" b="1" dirty="0">
                <a:solidFill>
                  <a:srgbClr val="000000"/>
                </a:solidFill>
                <a:effectLst/>
                <a:latin typeface="Courier New" panose="02070309020205020404" pitchFamily="49" charset="0"/>
                <a:cs typeface="Courier New" panose="02070309020205020404" pitchFamily="49" charset="0"/>
              </a:rPr>
              <a:t>                sum = </a:t>
            </a:r>
            <a:r>
              <a:rPr lang="en-US" altLang="zh-CN" sz="1100" b="1" dirty="0">
                <a:solidFill>
                  <a:srgbClr val="795E26"/>
                </a:solidFill>
                <a:effectLst/>
                <a:latin typeface="Courier New" panose="02070309020205020404" pitchFamily="49" charset="0"/>
                <a:cs typeface="Courier New" panose="02070309020205020404" pitchFamily="49" charset="0"/>
              </a:rPr>
              <a:t>_mm_add_epi16</a:t>
            </a:r>
            <a:r>
              <a:rPr lang="en-US" altLang="zh-CN" sz="1100" b="1" dirty="0">
                <a:solidFill>
                  <a:srgbClr val="000000"/>
                </a:solidFill>
                <a:effectLst/>
                <a:latin typeface="Courier New" panose="02070309020205020404" pitchFamily="49" charset="0"/>
                <a:cs typeface="Courier New" panose="02070309020205020404" pitchFamily="49" charset="0"/>
              </a:rPr>
              <a:t>(</a:t>
            </a:r>
            <a:r>
              <a:rPr lang="en-US" altLang="zh-CN" sz="1100" b="1" dirty="0">
                <a:solidFill>
                  <a:srgbClr val="795E26"/>
                </a:solidFill>
                <a:effectLst/>
                <a:latin typeface="Courier New" panose="02070309020205020404" pitchFamily="49" charset="0"/>
                <a:cs typeface="Courier New" panose="02070309020205020404" pitchFamily="49" charset="0"/>
              </a:rPr>
              <a:t>_mm_add_epi16</a:t>
            </a:r>
            <a:r>
              <a:rPr lang="en-US" altLang="zh-CN" sz="1100" b="1" dirty="0">
                <a:solidFill>
                  <a:srgbClr val="000000"/>
                </a:solidFill>
                <a:effectLst/>
                <a:latin typeface="Courier New" panose="02070309020205020404" pitchFamily="49" charset="0"/>
                <a:cs typeface="Courier New" panose="02070309020205020404" pitchFamily="49" charset="0"/>
              </a:rPr>
              <a:t>(a, b), c);</a:t>
            </a:r>
          </a:p>
          <a:p>
            <a:r>
              <a:rPr lang="en-US" altLang="zh-CN" sz="1100" b="1" dirty="0">
                <a:solidFill>
                  <a:srgbClr val="000000"/>
                </a:solidFill>
                <a:effectLst/>
                <a:latin typeface="Courier New" panose="02070309020205020404" pitchFamily="49" charset="0"/>
                <a:cs typeface="Courier New" panose="02070309020205020404" pitchFamily="49" charset="0"/>
              </a:rPr>
              <a:t>                avg = </a:t>
            </a:r>
            <a:r>
              <a:rPr lang="en-US" altLang="zh-CN" sz="1100" b="1" dirty="0">
                <a:solidFill>
                  <a:srgbClr val="795E26"/>
                </a:solidFill>
                <a:effectLst/>
                <a:latin typeface="Courier New" panose="02070309020205020404" pitchFamily="49" charset="0"/>
                <a:cs typeface="Courier New" panose="02070309020205020404" pitchFamily="49" charset="0"/>
              </a:rPr>
              <a:t>_mm_mulhi_epi16</a:t>
            </a:r>
            <a:r>
              <a:rPr lang="en-US" altLang="zh-CN" sz="1100" b="1" dirty="0">
                <a:solidFill>
                  <a:srgbClr val="000000"/>
                </a:solidFill>
                <a:effectLst/>
                <a:latin typeface="Courier New" panose="02070309020205020404" pitchFamily="49" charset="0"/>
                <a:cs typeface="Courier New" panose="02070309020205020404" pitchFamily="49" charset="0"/>
              </a:rPr>
              <a:t>(sum, </a:t>
            </a:r>
            <a:r>
              <a:rPr lang="en-US" altLang="zh-CN" sz="1100" b="1" dirty="0" err="1">
                <a:solidFill>
                  <a:srgbClr val="000000"/>
                </a:solidFill>
                <a:effectLst/>
                <a:latin typeface="Courier New" panose="02070309020205020404" pitchFamily="49" charset="0"/>
                <a:cs typeface="Courier New" panose="02070309020205020404" pitchFamily="49" charset="0"/>
              </a:rPr>
              <a:t>one_third</a:t>
            </a:r>
            <a:r>
              <a:rPr lang="en-US" altLang="zh-CN" sz="1100" b="1" dirty="0">
                <a:solidFill>
                  <a:srgbClr val="000000"/>
                </a:solidFill>
                <a:effectLst/>
                <a:latin typeface="Courier New" panose="02070309020205020404" pitchFamily="49" charset="0"/>
                <a:cs typeface="Courier New" panose="02070309020205020404" pitchFamily="49" charset="0"/>
              </a:rPr>
              <a:t>);</a:t>
            </a:r>
          </a:p>
          <a:p>
            <a:r>
              <a:rPr lang="en-US" altLang="zh-CN" sz="1100" b="1" dirty="0">
                <a:solidFill>
                  <a:srgbClr val="000000"/>
                </a:solidFill>
                <a:effectLst/>
                <a:latin typeface="Courier New" panose="02070309020205020404" pitchFamily="49" charset="0"/>
                <a:cs typeface="Courier New" panose="02070309020205020404" pitchFamily="49" charset="0"/>
              </a:rPr>
              <a:t>                </a:t>
            </a:r>
            <a:r>
              <a:rPr lang="en-US" altLang="zh-CN" sz="1100" b="1" dirty="0">
                <a:solidFill>
                  <a:srgbClr val="795E26"/>
                </a:solidFill>
                <a:effectLst/>
                <a:latin typeface="Courier New" panose="02070309020205020404" pitchFamily="49" charset="0"/>
                <a:cs typeface="Courier New" panose="02070309020205020404" pitchFamily="49" charset="0"/>
              </a:rPr>
              <a:t>_mm_store_si128</a:t>
            </a:r>
            <a:r>
              <a:rPr lang="en-US" altLang="zh-CN" sz="1100" b="1" dirty="0">
                <a:solidFill>
                  <a:srgbClr val="000000"/>
                </a:solidFill>
                <a:effectLst/>
                <a:latin typeface="Courier New" panose="02070309020205020404" pitchFamily="49" charset="0"/>
                <a:cs typeface="Courier New" panose="02070309020205020404" pitchFamily="49" charset="0"/>
              </a:rPr>
              <a:t>(</a:t>
            </a:r>
            <a:r>
              <a:rPr lang="en-US" altLang="zh-CN" sz="1100" b="1" dirty="0" err="1">
                <a:solidFill>
                  <a:srgbClr val="000000"/>
                </a:solidFill>
                <a:effectLst/>
                <a:latin typeface="Courier New" panose="02070309020205020404" pitchFamily="49" charset="0"/>
                <a:cs typeface="Courier New" panose="02070309020205020404" pitchFamily="49" charset="0"/>
              </a:rPr>
              <a:t>outPtr</a:t>
            </a:r>
            <a:r>
              <a:rPr lang="en-US" altLang="zh-CN" sz="1100" b="1" dirty="0">
                <a:solidFill>
                  <a:srgbClr val="000000"/>
                </a:solidFill>
                <a:effectLst/>
                <a:latin typeface="Courier New" panose="02070309020205020404" pitchFamily="49" charset="0"/>
                <a:cs typeface="Courier New" panose="02070309020205020404" pitchFamily="49" charset="0"/>
              </a:rPr>
              <a:t>++, avg);</a:t>
            </a:r>
          </a:p>
          <a:p>
            <a:r>
              <a:rPr lang="en-US" altLang="zh-CN" sz="1100" b="1" dirty="0">
                <a:solidFill>
                  <a:srgbClr val="000000"/>
                </a:solidFill>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49389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2904EEE-0B4C-4C24-95C3-1064BE230ED2}"/>
              </a:ext>
            </a:extLst>
          </p:cNvPr>
          <p:cNvSpPr>
            <a:spLocks noGrp="1"/>
          </p:cNvSpPr>
          <p:nvPr>
            <p:ph idx="1"/>
          </p:nvPr>
        </p:nvSpPr>
        <p:spPr>
          <a:xfrm>
            <a:off x="4860032" y="1436515"/>
            <a:ext cx="4270477" cy="3504654"/>
          </a:xfrm>
        </p:spPr>
        <p:txBody>
          <a:bodyPr>
            <a:normAutofit lnSpcReduction="10000"/>
          </a:bodyPr>
          <a:lstStyle/>
          <a:p>
            <a:r>
              <a:rPr lang="en-US" altLang="zh-CN" sz="2800" dirty="0"/>
              <a:t>Optimization</a:t>
            </a:r>
          </a:p>
          <a:p>
            <a:pPr lvl="1"/>
            <a:r>
              <a:rPr lang="en-US" altLang="zh-CN" sz="2400" dirty="0" err="1"/>
              <a:t>Parallellizaiton</a:t>
            </a:r>
            <a:r>
              <a:rPr lang="en-US" altLang="zh-CN" sz="2400" dirty="0"/>
              <a:t>: OpenMP</a:t>
            </a:r>
          </a:p>
          <a:p>
            <a:pPr lvl="1"/>
            <a:r>
              <a:rPr lang="en-US" altLang="zh-CN" sz="2400" dirty="0"/>
              <a:t>Tiling</a:t>
            </a:r>
          </a:p>
          <a:p>
            <a:pPr lvl="1"/>
            <a:r>
              <a:rPr lang="en-US" altLang="zh-CN" sz="2400" dirty="0"/>
              <a:t>SIMD</a:t>
            </a:r>
            <a:r>
              <a:rPr lang="zh-CN" altLang="en-US" sz="2400" dirty="0"/>
              <a:t> </a:t>
            </a:r>
            <a:r>
              <a:rPr lang="en-US" altLang="zh-CN" sz="2400" dirty="0"/>
              <a:t>Vectorization</a:t>
            </a:r>
          </a:p>
          <a:p>
            <a:pPr lvl="1"/>
            <a:r>
              <a:rPr lang="en-US" altLang="zh-CN" sz="2400" dirty="0"/>
              <a:t>Loop fusion</a:t>
            </a:r>
          </a:p>
          <a:p>
            <a:r>
              <a:rPr lang="en-US" altLang="zh-CN" sz="2800" dirty="0"/>
              <a:t>Performance</a:t>
            </a:r>
          </a:p>
          <a:p>
            <a:pPr lvl="1"/>
            <a:r>
              <a:rPr lang="en-US" altLang="zh-CN" sz="2400" dirty="0"/>
              <a:t>9.9 s/</a:t>
            </a:r>
            <a:r>
              <a:rPr lang="en-US" altLang="zh-CN" sz="2400" dirty="0" err="1"/>
              <a:t>mpixel</a:t>
            </a:r>
            <a:r>
              <a:rPr lang="zh-CN" altLang="en-US" sz="2400" dirty="0"/>
              <a:t> </a:t>
            </a:r>
            <a:r>
              <a:rPr lang="en-US" altLang="zh-CN" sz="2400" dirty="0">
                <a:sym typeface="Wingdings" pitchFamily="2" charset="2"/>
              </a:rPr>
              <a:t></a:t>
            </a:r>
            <a:r>
              <a:rPr lang="en-US" altLang="zh-CN" sz="2400" dirty="0"/>
              <a:t> 0.9 s/M pixel</a:t>
            </a:r>
          </a:p>
          <a:p>
            <a:endParaRPr lang="zh-CN" altLang="en-US" dirty="0"/>
          </a:p>
        </p:txBody>
      </p:sp>
      <p:sp>
        <p:nvSpPr>
          <p:cNvPr id="3" name="标题 2">
            <a:extLst>
              <a:ext uri="{FF2B5EF4-FFF2-40B4-BE49-F238E27FC236}">
                <a16:creationId xmlns:a16="http://schemas.microsoft.com/office/drawing/2014/main" id="{4DE828BB-6A24-4471-A519-154E824874F3}"/>
              </a:ext>
            </a:extLst>
          </p:cNvPr>
          <p:cNvSpPr>
            <a:spLocks noGrp="1"/>
          </p:cNvSpPr>
          <p:nvPr>
            <p:ph type="title"/>
          </p:nvPr>
        </p:nvSpPr>
        <p:spPr/>
        <p:txBody>
          <a:bodyPr/>
          <a:lstStyle/>
          <a:p>
            <a:r>
              <a:rPr lang="en-US" altLang="zh-CN" dirty="0"/>
              <a:t>Who can write this code?</a:t>
            </a:r>
            <a:endParaRPr lang="zh-CN" altLang="en-US" dirty="0"/>
          </a:p>
        </p:txBody>
      </p:sp>
      <p:sp>
        <p:nvSpPr>
          <p:cNvPr id="4" name="灯片编号占位符 3">
            <a:extLst>
              <a:ext uri="{FF2B5EF4-FFF2-40B4-BE49-F238E27FC236}">
                <a16:creationId xmlns:a16="http://schemas.microsoft.com/office/drawing/2014/main" id="{B5A9ECFD-E605-49BD-ABA0-05AFE774237D}"/>
              </a:ext>
            </a:extLst>
          </p:cNvPr>
          <p:cNvSpPr>
            <a:spLocks noGrp="1"/>
          </p:cNvSpPr>
          <p:nvPr>
            <p:ph type="sldNum" sz="quarter" idx="12"/>
          </p:nvPr>
        </p:nvSpPr>
        <p:spPr/>
        <p:txBody>
          <a:bodyPr/>
          <a:lstStyle/>
          <a:p>
            <a:fld id="{977BA8E6-E826-B147-AA17-E3D76A29629C}" type="slidenum">
              <a:rPr kumimoji="1" lang="zh-CN" altLang="en-US" smtClean="0"/>
              <a:pPr/>
              <a:t>34</a:t>
            </a:fld>
            <a:endParaRPr kumimoji="1" lang="zh-CN" altLang="en-US" b="1" dirty="0"/>
          </a:p>
        </p:txBody>
      </p:sp>
      <p:sp>
        <p:nvSpPr>
          <p:cNvPr id="8" name="矩形 7">
            <a:extLst>
              <a:ext uri="{FF2B5EF4-FFF2-40B4-BE49-F238E27FC236}">
                <a16:creationId xmlns:a16="http://schemas.microsoft.com/office/drawing/2014/main" id="{E2DD96FF-BB50-41B2-8D77-FB261ADF99C3}"/>
              </a:ext>
            </a:extLst>
          </p:cNvPr>
          <p:cNvSpPr/>
          <p:nvPr/>
        </p:nvSpPr>
        <p:spPr>
          <a:xfrm>
            <a:off x="13491" y="1417638"/>
            <a:ext cx="4846541" cy="3785652"/>
          </a:xfrm>
          <a:prstGeom prst="rect">
            <a:avLst/>
          </a:prstGeom>
          <a:solidFill>
            <a:schemeClr val="accent6">
              <a:lumMod val="20000"/>
              <a:lumOff val="80000"/>
            </a:schemeClr>
          </a:solidFill>
        </p:spPr>
        <p:txBody>
          <a:bodyPr wrap="square">
            <a:spAutoFit/>
          </a:bodyPr>
          <a:lstStyle/>
          <a:p>
            <a:r>
              <a:rPr lang="en-US" altLang="zh-CN" sz="800" b="1" dirty="0">
                <a:solidFill>
                  <a:srgbClr val="0000FF"/>
                </a:solidFill>
                <a:effectLst/>
                <a:latin typeface="Courier New" panose="02070309020205020404" pitchFamily="49" charset="0"/>
                <a:cs typeface="Courier New" panose="02070309020205020404" pitchFamily="49" charset="0"/>
              </a:rPr>
              <a:t>void</a:t>
            </a:r>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795E26"/>
                </a:solidFill>
                <a:effectLst/>
                <a:latin typeface="Courier New" panose="02070309020205020404" pitchFamily="49" charset="0"/>
                <a:cs typeface="Courier New" panose="02070309020205020404" pitchFamily="49" charset="0"/>
              </a:rPr>
              <a:t>box_filter_3x3</a:t>
            </a:r>
            <a:r>
              <a:rPr lang="en-US" altLang="zh-CN" sz="800" b="1" dirty="0">
                <a:solidFill>
                  <a:srgbClr val="000000"/>
                </a:solidFill>
                <a:effectLst/>
                <a:latin typeface="Courier New" panose="02070309020205020404" pitchFamily="49" charset="0"/>
                <a:cs typeface="Courier New" panose="02070309020205020404" pitchFamily="49" charset="0"/>
              </a:rPr>
              <a:t>(</a:t>
            </a:r>
            <a:r>
              <a:rPr lang="en-US" altLang="zh-CN" sz="800" b="1" dirty="0">
                <a:solidFill>
                  <a:srgbClr val="0000FF"/>
                </a:solidFill>
                <a:effectLst/>
                <a:latin typeface="Courier New" panose="02070309020205020404" pitchFamily="49" charset="0"/>
                <a:cs typeface="Courier New" panose="02070309020205020404" pitchFamily="49" charset="0"/>
              </a:rPr>
              <a:t>const</a:t>
            </a:r>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267F99"/>
                </a:solidFill>
                <a:effectLst/>
                <a:latin typeface="Courier New" panose="02070309020205020404" pitchFamily="49" charset="0"/>
                <a:cs typeface="Courier New" panose="02070309020205020404" pitchFamily="49" charset="0"/>
              </a:rPr>
              <a:t>Image</a:t>
            </a:r>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0000FF"/>
                </a:solidFill>
                <a:effectLst/>
                <a:latin typeface="Courier New" panose="02070309020205020404" pitchFamily="49" charset="0"/>
                <a:cs typeface="Courier New" panose="02070309020205020404" pitchFamily="49" charset="0"/>
              </a:rPr>
              <a:t>&amp;</a:t>
            </a:r>
            <a:r>
              <a:rPr lang="en-US" altLang="zh-CN" sz="800" b="1" dirty="0">
                <a:solidFill>
                  <a:srgbClr val="001080"/>
                </a:solidFill>
                <a:effectLst/>
                <a:latin typeface="Courier New" panose="02070309020205020404" pitchFamily="49" charset="0"/>
                <a:cs typeface="Courier New" panose="02070309020205020404" pitchFamily="49" charset="0"/>
              </a:rPr>
              <a:t>in</a:t>
            </a:r>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267F99"/>
                </a:solidFill>
                <a:effectLst/>
                <a:latin typeface="Courier New" panose="02070309020205020404" pitchFamily="49" charset="0"/>
                <a:cs typeface="Courier New" panose="02070309020205020404" pitchFamily="49" charset="0"/>
              </a:rPr>
              <a:t>Image</a:t>
            </a:r>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0000FF"/>
                </a:solidFill>
                <a:effectLst/>
                <a:latin typeface="Courier New" panose="02070309020205020404" pitchFamily="49" charset="0"/>
                <a:cs typeface="Courier New" panose="02070309020205020404" pitchFamily="49" charset="0"/>
              </a:rPr>
              <a:t>&amp;</a:t>
            </a:r>
            <a:r>
              <a:rPr lang="en-US" altLang="zh-CN" sz="800" b="1" dirty="0" err="1">
                <a:solidFill>
                  <a:srgbClr val="001080"/>
                </a:solidFill>
                <a:effectLst/>
                <a:latin typeface="Courier New" panose="02070309020205020404" pitchFamily="49" charset="0"/>
                <a:cs typeface="Courier New" panose="02070309020205020404" pitchFamily="49" charset="0"/>
              </a:rPr>
              <a:t>blury</a:t>
            </a:r>
            <a:r>
              <a:rPr lang="en-US" altLang="zh-CN" sz="800" b="1" dirty="0">
                <a:solidFill>
                  <a:srgbClr val="000000"/>
                </a:solidFill>
                <a:effectLst/>
                <a:latin typeface="Courier New" panose="02070309020205020404" pitchFamily="49" charset="0"/>
                <a:cs typeface="Courier New" panose="02070309020205020404" pitchFamily="49" charset="0"/>
              </a:rPr>
              <a:t>) {</a:t>
            </a:r>
          </a:p>
          <a:p>
            <a:r>
              <a:rPr lang="en-US" altLang="zh-CN" sz="800" b="1" dirty="0">
                <a:solidFill>
                  <a:srgbClr val="000000"/>
                </a:solidFill>
                <a:effectLst/>
                <a:latin typeface="Courier New" panose="02070309020205020404" pitchFamily="49" charset="0"/>
                <a:cs typeface="Courier New" panose="02070309020205020404" pitchFamily="49" charset="0"/>
              </a:rPr>
              <a:t>    __m128i </a:t>
            </a:r>
            <a:r>
              <a:rPr lang="en-US" altLang="zh-CN" sz="800" b="1" dirty="0" err="1">
                <a:solidFill>
                  <a:srgbClr val="000000"/>
                </a:solidFill>
                <a:effectLst/>
                <a:latin typeface="Courier New" panose="02070309020205020404" pitchFamily="49" charset="0"/>
                <a:cs typeface="Courier New" panose="02070309020205020404" pitchFamily="49" charset="0"/>
              </a:rPr>
              <a:t>one_third</a:t>
            </a:r>
            <a:r>
              <a:rPr lang="en-US" altLang="zh-CN" sz="800" b="1" dirty="0">
                <a:solidFill>
                  <a:srgbClr val="000000"/>
                </a:solidFill>
                <a:effectLst/>
                <a:latin typeface="Courier New" panose="02070309020205020404" pitchFamily="49" charset="0"/>
                <a:cs typeface="Courier New" panose="02070309020205020404" pitchFamily="49" charset="0"/>
              </a:rPr>
              <a:t> = </a:t>
            </a:r>
            <a:r>
              <a:rPr lang="en-US" altLang="zh-CN" sz="800" b="1" dirty="0">
                <a:solidFill>
                  <a:srgbClr val="795E26"/>
                </a:solidFill>
                <a:effectLst/>
                <a:latin typeface="Courier New" panose="02070309020205020404" pitchFamily="49" charset="0"/>
                <a:cs typeface="Courier New" panose="02070309020205020404" pitchFamily="49" charset="0"/>
              </a:rPr>
              <a:t>_mm_set1_epi16</a:t>
            </a:r>
            <a:r>
              <a:rPr lang="en-US" altLang="zh-CN" sz="800" b="1" dirty="0">
                <a:solidFill>
                  <a:srgbClr val="000000"/>
                </a:solidFill>
                <a:effectLst/>
                <a:latin typeface="Courier New" panose="02070309020205020404" pitchFamily="49" charset="0"/>
                <a:cs typeface="Courier New" panose="02070309020205020404" pitchFamily="49" charset="0"/>
              </a:rPr>
              <a:t>(</a:t>
            </a:r>
            <a:r>
              <a:rPr lang="en-US" altLang="zh-CN" sz="800" b="1" dirty="0">
                <a:solidFill>
                  <a:srgbClr val="098658"/>
                </a:solidFill>
                <a:effectLst/>
                <a:latin typeface="Courier New" panose="02070309020205020404" pitchFamily="49" charset="0"/>
                <a:cs typeface="Courier New" panose="02070309020205020404" pitchFamily="49" charset="0"/>
              </a:rPr>
              <a:t>21846</a:t>
            </a:r>
            <a:r>
              <a:rPr lang="en-US" altLang="zh-CN" sz="800" b="1" dirty="0">
                <a:solidFill>
                  <a:srgbClr val="000000"/>
                </a:solidFill>
                <a:effectLst/>
                <a:latin typeface="Courier New" panose="02070309020205020404" pitchFamily="49" charset="0"/>
                <a:cs typeface="Courier New" panose="02070309020205020404" pitchFamily="49" charset="0"/>
              </a:rPr>
              <a:t>);</a:t>
            </a:r>
          </a:p>
          <a:p>
            <a:r>
              <a:rPr lang="en-US" altLang="zh-CN" sz="800" b="1" dirty="0">
                <a:solidFill>
                  <a:srgbClr val="0000FF"/>
                </a:solidFill>
                <a:effectLst/>
                <a:latin typeface="Courier New" panose="02070309020205020404" pitchFamily="49" charset="0"/>
                <a:cs typeface="Courier New" panose="02070309020205020404" pitchFamily="49" charset="0"/>
              </a:rPr>
              <a:t>    </a:t>
            </a:r>
            <a:r>
              <a:rPr lang="en-US" altLang="zh-CN" sz="800" b="1" dirty="0">
                <a:solidFill>
                  <a:srgbClr val="AF00DB"/>
                </a:solidFill>
                <a:effectLst/>
                <a:highlight>
                  <a:srgbClr val="FFFF00"/>
                </a:highlight>
                <a:latin typeface="Courier New" panose="02070309020205020404" pitchFamily="49" charset="0"/>
                <a:cs typeface="Courier New" panose="02070309020205020404" pitchFamily="49" charset="0"/>
              </a:rPr>
              <a:t>#pragma</a:t>
            </a:r>
            <a:r>
              <a:rPr lang="en-US" altLang="zh-CN" sz="800" b="1" dirty="0">
                <a:solidFill>
                  <a:srgbClr val="0000FF"/>
                </a:solidFill>
                <a:effectLst/>
                <a:highlight>
                  <a:srgbClr val="FFFF00"/>
                </a:highlight>
                <a:latin typeface="Courier New" panose="02070309020205020404" pitchFamily="49" charset="0"/>
                <a:cs typeface="Courier New" panose="02070309020205020404" pitchFamily="49" charset="0"/>
              </a:rPr>
              <a:t> </a:t>
            </a:r>
            <a:r>
              <a:rPr lang="en-US" altLang="zh-CN" sz="800" b="1" dirty="0" err="1">
                <a:solidFill>
                  <a:srgbClr val="FF0000"/>
                </a:solidFill>
                <a:effectLst/>
                <a:highlight>
                  <a:srgbClr val="FFFF00"/>
                </a:highlight>
                <a:latin typeface="Courier New" panose="02070309020205020404" pitchFamily="49" charset="0"/>
                <a:cs typeface="Courier New" panose="02070309020205020404" pitchFamily="49" charset="0"/>
              </a:rPr>
              <a:t>omp</a:t>
            </a:r>
            <a:r>
              <a:rPr lang="en-US" altLang="zh-CN" sz="800" b="1" dirty="0">
                <a:solidFill>
                  <a:srgbClr val="0000FF"/>
                </a:solidFill>
                <a:effectLst/>
                <a:highlight>
                  <a:srgbClr val="FFFF00"/>
                </a:highlight>
                <a:latin typeface="Courier New" panose="02070309020205020404" pitchFamily="49" charset="0"/>
                <a:cs typeface="Courier New" panose="02070309020205020404" pitchFamily="49" charset="0"/>
              </a:rPr>
              <a:t> </a:t>
            </a:r>
            <a:r>
              <a:rPr lang="en-US" altLang="zh-CN" sz="800" b="1" dirty="0">
                <a:solidFill>
                  <a:srgbClr val="FF0000"/>
                </a:solidFill>
                <a:effectLst/>
                <a:highlight>
                  <a:srgbClr val="FFFF00"/>
                </a:highlight>
                <a:latin typeface="Courier New" panose="02070309020205020404" pitchFamily="49" charset="0"/>
                <a:cs typeface="Courier New" panose="02070309020205020404" pitchFamily="49" charset="0"/>
              </a:rPr>
              <a:t>parallel</a:t>
            </a:r>
            <a:r>
              <a:rPr lang="en-US" altLang="zh-CN" sz="800" b="1" dirty="0">
                <a:solidFill>
                  <a:srgbClr val="0000FF"/>
                </a:solidFill>
                <a:effectLst/>
                <a:highlight>
                  <a:srgbClr val="FFFF00"/>
                </a:highlight>
                <a:latin typeface="Courier New" panose="02070309020205020404" pitchFamily="49" charset="0"/>
                <a:cs typeface="Courier New" panose="02070309020205020404" pitchFamily="49" charset="0"/>
              </a:rPr>
              <a:t> </a:t>
            </a:r>
            <a:r>
              <a:rPr lang="en-US" altLang="zh-CN" sz="800" b="1" dirty="0">
                <a:solidFill>
                  <a:srgbClr val="FF0000"/>
                </a:solidFill>
                <a:effectLst/>
                <a:highlight>
                  <a:srgbClr val="FFFF00"/>
                </a:highlight>
                <a:latin typeface="Courier New" panose="02070309020205020404" pitchFamily="49" charset="0"/>
                <a:cs typeface="Courier New" panose="02070309020205020404" pitchFamily="49" charset="0"/>
              </a:rPr>
              <a:t>for</a:t>
            </a:r>
            <a:endParaRPr lang="en-US" altLang="zh-CN" sz="800" b="1" dirty="0">
              <a:solidFill>
                <a:srgbClr val="000000"/>
              </a:solidFill>
              <a:effectLst/>
              <a:highlight>
                <a:srgbClr val="FFFF00"/>
              </a:highlight>
              <a:latin typeface="Courier New" panose="02070309020205020404" pitchFamily="49" charset="0"/>
              <a:cs typeface="Courier New" panose="02070309020205020404" pitchFamily="49" charset="0"/>
            </a:endParaRPr>
          </a:p>
          <a:p>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AF00DB"/>
                </a:solidFill>
                <a:effectLst/>
                <a:latin typeface="Courier New" panose="02070309020205020404" pitchFamily="49" charset="0"/>
                <a:cs typeface="Courier New" panose="02070309020205020404" pitchFamily="49" charset="0"/>
              </a:rPr>
              <a:t>for</a:t>
            </a:r>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0000FF"/>
                </a:solidFill>
                <a:effectLst/>
                <a:latin typeface="Courier New" panose="02070309020205020404" pitchFamily="49" charset="0"/>
                <a:cs typeface="Courier New" panose="02070309020205020404" pitchFamily="49" charset="0"/>
              </a:rPr>
              <a:t>int</a:t>
            </a:r>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err="1">
                <a:solidFill>
                  <a:srgbClr val="000000"/>
                </a:solidFill>
                <a:effectLst/>
                <a:latin typeface="Courier New" panose="02070309020205020404" pitchFamily="49" charset="0"/>
                <a:cs typeface="Courier New" panose="02070309020205020404" pitchFamily="49" charset="0"/>
              </a:rPr>
              <a:t>yTile</a:t>
            </a:r>
            <a:r>
              <a:rPr lang="en-US" altLang="zh-CN" sz="800" b="1" dirty="0">
                <a:solidFill>
                  <a:srgbClr val="000000"/>
                </a:solidFill>
                <a:effectLst/>
                <a:latin typeface="Courier New" panose="02070309020205020404" pitchFamily="49" charset="0"/>
                <a:cs typeface="Courier New" panose="02070309020205020404" pitchFamily="49" charset="0"/>
              </a:rPr>
              <a:t> = </a:t>
            </a:r>
            <a:r>
              <a:rPr lang="en-US" altLang="zh-CN" sz="800" b="1" dirty="0">
                <a:solidFill>
                  <a:srgbClr val="098658"/>
                </a:solidFill>
                <a:effectLst/>
                <a:latin typeface="Courier New" panose="02070309020205020404" pitchFamily="49" charset="0"/>
                <a:cs typeface="Courier New" panose="02070309020205020404" pitchFamily="49" charset="0"/>
              </a:rPr>
              <a:t>0</a:t>
            </a:r>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err="1">
                <a:solidFill>
                  <a:srgbClr val="000000"/>
                </a:solidFill>
                <a:effectLst/>
                <a:latin typeface="Courier New" panose="02070309020205020404" pitchFamily="49" charset="0"/>
                <a:cs typeface="Courier New" panose="02070309020205020404" pitchFamily="49" charset="0"/>
              </a:rPr>
              <a:t>yTile</a:t>
            </a:r>
            <a:r>
              <a:rPr lang="en-US" altLang="zh-CN" sz="800" b="1" dirty="0">
                <a:solidFill>
                  <a:srgbClr val="000000"/>
                </a:solidFill>
                <a:effectLst/>
                <a:latin typeface="Courier New" panose="02070309020205020404" pitchFamily="49" charset="0"/>
                <a:cs typeface="Courier New" panose="02070309020205020404" pitchFamily="49" charset="0"/>
              </a:rPr>
              <a:t> &lt; </a:t>
            </a:r>
            <a:r>
              <a:rPr lang="en-US" altLang="zh-CN" sz="800" b="1" dirty="0" err="1">
                <a:solidFill>
                  <a:srgbClr val="001080"/>
                </a:solidFill>
                <a:effectLst/>
                <a:latin typeface="Courier New" panose="02070309020205020404" pitchFamily="49" charset="0"/>
                <a:cs typeface="Courier New" panose="02070309020205020404" pitchFamily="49" charset="0"/>
              </a:rPr>
              <a:t>in</a:t>
            </a:r>
            <a:r>
              <a:rPr lang="en-US" altLang="zh-CN" sz="800" b="1" dirty="0" err="1">
                <a:solidFill>
                  <a:srgbClr val="000000"/>
                </a:solidFill>
                <a:effectLst/>
                <a:latin typeface="Courier New" panose="02070309020205020404" pitchFamily="49" charset="0"/>
                <a:cs typeface="Courier New" panose="02070309020205020404" pitchFamily="49" charset="0"/>
              </a:rPr>
              <a:t>.</a:t>
            </a:r>
            <a:r>
              <a:rPr lang="en-US" altLang="zh-CN" sz="800" b="1" dirty="0" err="1">
                <a:solidFill>
                  <a:srgbClr val="795E26"/>
                </a:solidFill>
                <a:effectLst/>
                <a:latin typeface="Courier New" panose="02070309020205020404" pitchFamily="49" charset="0"/>
                <a:cs typeface="Courier New" panose="02070309020205020404" pitchFamily="49" charset="0"/>
              </a:rPr>
              <a:t>height</a:t>
            </a:r>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err="1">
                <a:solidFill>
                  <a:srgbClr val="000000"/>
                </a:solidFill>
                <a:effectLst/>
                <a:latin typeface="Courier New" panose="02070309020205020404" pitchFamily="49" charset="0"/>
                <a:cs typeface="Courier New" panose="02070309020205020404" pitchFamily="49" charset="0"/>
              </a:rPr>
              <a:t>yTile</a:t>
            </a:r>
            <a:r>
              <a:rPr lang="en-US" altLang="zh-CN" sz="800" b="1" dirty="0">
                <a:solidFill>
                  <a:srgbClr val="000000"/>
                </a:solidFill>
                <a:effectLst/>
                <a:latin typeface="Courier New" panose="02070309020205020404" pitchFamily="49" charset="0"/>
                <a:cs typeface="Courier New" panose="02070309020205020404" pitchFamily="49" charset="0"/>
              </a:rPr>
              <a:t> += </a:t>
            </a:r>
            <a:r>
              <a:rPr lang="en-US" altLang="zh-CN" sz="800" b="1" dirty="0">
                <a:solidFill>
                  <a:srgbClr val="098658"/>
                </a:solidFill>
                <a:effectLst/>
                <a:latin typeface="Courier New" panose="02070309020205020404" pitchFamily="49" charset="0"/>
                <a:cs typeface="Courier New" panose="02070309020205020404" pitchFamily="49" charset="0"/>
              </a:rPr>
              <a:t>32</a:t>
            </a:r>
            <a:r>
              <a:rPr lang="en-US" altLang="zh-CN" sz="800" b="1" dirty="0">
                <a:solidFill>
                  <a:srgbClr val="000000"/>
                </a:solidFill>
                <a:effectLst/>
                <a:latin typeface="Courier New" panose="02070309020205020404" pitchFamily="49" charset="0"/>
                <a:cs typeface="Courier New" panose="02070309020205020404" pitchFamily="49" charset="0"/>
              </a:rPr>
              <a:t>) {</a:t>
            </a:r>
          </a:p>
          <a:p>
            <a:r>
              <a:rPr lang="en-US" altLang="zh-CN" sz="800" b="1" dirty="0">
                <a:solidFill>
                  <a:srgbClr val="000000"/>
                </a:solidFill>
                <a:effectLst/>
                <a:latin typeface="Courier New" panose="02070309020205020404" pitchFamily="49" charset="0"/>
                <a:cs typeface="Courier New" panose="02070309020205020404" pitchFamily="49" charset="0"/>
              </a:rPr>
              <a:t>        __m128i a, b, c, sum, avg;</a:t>
            </a:r>
          </a:p>
          <a:p>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000000"/>
                </a:solidFill>
                <a:effectLst/>
                <a:highlight>
                  <a:srgbClr val="FFFF00"/>
                </a:highlight>
                <a:latin typeface="Courier New" panose="02070309020205020404" pitchFamily="49" charset="0"/>
                <a:cs typeface="Courier New" panose="02070309020205020404" pitchFamily="49" charset="0"/>
              </a:rPr>
              <a:t>__m128i </a:t>
            </a:r>
            <a:r>
              <a:rPr lang="en-US" altLang="zh-CN" sz="800" b="1" dirty="0" err="1">
                <a:solidFill>
                  <a:srgbClr val="001080"/>
                </a:solidFill>
                <a:effectLst/>
                <a:highlight>
                  <a:srgbClr val="FFFF00"/>
                </a:highlight>
                <a:latin typeface="Courier New" panose="02070309020205020404" pitchFamily="49" charset="0"/>
                <a:cs typeface="Courier New" panose="02070309020205020404" pitchFamily="49" charset="0"/>
              </a:rPr>
              <a:t>blurx</a:t>
            </a:r>
            <a:r>
              <a:rPr lang="en-US" altLang="zh-CN" sz="800" b="1" dirty="0">
                <a:solidFill>
                  <a:srgbClr val="000000"/>
                </a:solidFill>
                <a:effectLst/>
                <a:highlight>
                  <a:srgbClr val="FFFF00"/>
                </a:highlight>
                <a:latin typeface="Courier New" panose="02070309020205020404" pitchFamily="49" charset="0"/>
                <a:cs typeface="Courier New" panose="02070309020205020404" pitchFamily="49" charset="0"/>
              </a:rPr>
              <a:t>[(</a:t>
            </a:r>
            <a:r>
              <a:rPr lang="en-US" altLang="zh-CN" sz="800" b="1" dirty="0">
                <a:solidFill>
                  <a:srgbClr val="098658"/>
                </a:solidFill>
                <a:effectLst/>
                <a:highlight>
                  <a:srgbClr val="FFFF00"/>
                </a:highlight>
                <a:latin typeface="Courier New" panose="02070309020205020404" pitchFamily="49" charset="0"/>
                <a:cs typeface="Courier New" panose="02070309020205020404" pitchFamily="49" charset="0"/>
              </a:rPr>
              <a:t>256</a:t>
            </a:r>
            <a:r>
              <a:rPr lang="en-US" altLang="zh-CN" sz="800" b="1" dirty="0">
                <a:solidFill>
                  <a:srgbClr val="000000"/>
                </a:solidFill>
                <a:effectLst/>
                <a:highlight>
                  <a:srgbClr val="FFFF00"/>
                </a:highlight>
                <a:latin typeface="Courier New" panose="02070309020205020404" pitchFamily="49" charset="0"/>
                <a:cs typeface="Courier New" panose="02070309020205020404" pitchFamily="49" charset="0"/>
              </a:rPr>
              <a:t>/</a:t>
            </a:r>
            <a:r>
              <a:rPr lang="en-US" altLang="zh-CN" sz="800" b="1" dirty="0">
                <a:solidFill>
                  <a:srgbClr val="098658"/>
                </a:solidFill>
                <a:effectLst/>
                <a:highlight>
                  <a:srgbClr val="FFFF00"/>
                </a:highlight>
                <a:latin typeface="Courier New" panose="02070309020205020404" pitchFamily="49" charset="0"/>
                <a:cs typeface="Courier New" panose="02070309020205020404" pitchFamily="49" charset="0"/>
              </a:rPr>
              <a:t>8</a:t>
            </a:r>
            <a:r>
              <a:rPr lang="en-US" altLang="zh-CN" sz="800" b="1" dirty="0">
                <a:solidFill>
                  <a:srgbClr val="000000"/>
                </a:solidFill>
                <a:effectLst/>
                <a:highlight>
                  <a:srgbClr val="FFFF00"/>
                </a:highlight>
                <a:latin typeface="Courier New" panose="02070309020205020404" pitchFamily="49" charset="0"/>
                <a:cs typeface="Courier New" panose="02070309020205020404" pitchFamily="49" charset="0"/>
              </a:rPr>
              <a:t>)*(</a:t>
            </a:r>
            <a:r>
              <a:rPr lang="en-US" altLang="zh-CN" sz="800" b="1" dirty="0">
                <a:solidFill>
                  <a:srgbClr val="098658"/>
                </a:solidFill>
                <a:effectLst/>
                <a:highlight>
                  <a:srgbClr val="FFFF00"/>
                </a:highlight>
                <a:latin typeface="Courier New" panose="02070309020205020404" pitchFamily="49" charset="0"/>
                <a:cs typeface="Courier New" panose="02070309020205020404" pitchFamily="49" charset="0"/>
              </a:rPr>
              <a:t>32</a:t>
            </a:r>
            <a:r>
              <a:rPr lang="en-US" altLang="zh-CN" sz="800" b="1" dirty="0">
                <a:solidFill>
                  <a:srgbClr val="000000"/>
                </a:solidFill>
                <a:effectLst/>
                <a:highlight>
                  <a:srgbClr val="FFFF00"/>
                </a:highlight>
                <a:latin typeface="Courier New" panose="02070309020205020404" pitchFamily="49" charset="0"/>
                <a:cs typeface="Courier New" panose="02070309020205020404" pitchFamily="49" charset="0"/>
              </a:rPr>
              <a:t>+</a:t>
            </a:r>
            <a:r>
              <a:rPr lang="en-US" altLang="zh-CN" sz="800" b="1" dirty="0">
                <a:solidFill>
                  <a:srgbClr val="098658"/>
                </a:solidFill>
                <a:effectLst/>
                <a:highlight>
                  <a:srgbClr val="FFFF00"/>
                </a:highlight>
                <a:latin typeface="Courier New" panose="02070309020205020404" pitchFamily="49" charset="0"/>
                <a:cs typeface="Courier New" panose="02070309020205020404" pitchFamily="49" charset="0"/>
              </a:rPr>
              <a:t>2</a:t>
            </a:r>
            <a:r>
              <a:rPr lang="en-US" altLang="zh-CN" sz="800" b="1" dirty="0">
                <a:solidFill>
                  <a:srgbClr val="000000"/>
                </a:solidFill>
                <a:effectLst/>
                <a:highlight>
                  <a:srgbClr val="FFFF00"/>
                </a:highlight>
                <a:latin typeface="Courier New" panose="02070309020205020404" pitchFamily="49" charset="0"/>
                <a:cs typeface="Courier New" panose="02070309020205020404" pitchFamily="49" charset="0"/>
              </a:rPr>
              <a:t>)];</a:t>
            </a:r>
            <a:r>
              <a:rPr lang="en-US" altLang="zh-CN" sz="800" b="1" dirty="0">
                <a:solidFill>
                  <a:srgbClr val="008000"/>
                </a:solidFill>
                <a:effectLst/>
                <a:highlight>
                  <a:srgbClr val="FFFF00"/>
                </a:highlight>
                <a:latin typeface="Courier New" panose="02070309020205020404" pitchFamily="49" charset="0"/>
                <a:cs typeface="Courier New" panose="02070309020205020404" pitchFamily="49" charset="0"/>
              </a:rPr>
              <a:t> </a:t>
            </a:r>
          </a:p>
          <a:p>
            <a:r>
              <a:rPr lang="zh-CN" altLang="en-US"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AF00DB"/>
                </a:solidFill>
                <a:effectLst/>
                <a:highlight>
                  <a:srgbClr val="FFFF00"/>
                </a:highlight>
                <a:latin typeface="Courier New" panose="02070309020205020404" pitchFamily="49" charset="0"/>
                <a:cs typeface="Courier New" panose="02070309020205020404" pitchFamily="49" charset="0"/>
              </a:rPr>
              <a:t>for</a:t>
            </a:r>
            <a:r>
              <a:rPr lang="en-US" altLang="zh-CN" sz="800" b="1" dirty="0">
                <a:solidFill>
                  <a:srgbClr val="000000"/>
                </a:solidFill>
                <a:effectLst/>
                <a:highlight>
                  <a:srgbClr val="FFFF00"/>
                </a:highlight>
                <a:latin typeface="Courier New" panose="02070309020205020404" pitchFamily="49" charset="0"/>
                <a:cs typeface="Courier New" panose="02070309020205020404" pitchFamily="49" charset="0"/>
              </a:rPr>
              <a:t> (</a:t>
            </a:r>
            <a:r>
              <a:rPr lang="en-US" altLang="zh-CN" sz="800" b="1" dirty="0">
                <a:solidFill>
                  <a:srgbClr val="0000FF"/>
                </a:solidFill>
                <a:effectLst/>
                <a:highlight>
                  <a:srgbClr val="FFFF00"/>
                </a:highlight>
                <a:latin typeface="Courier New" panose="02070309020205020404" pitchFamily="49" charset="0"/>
                <a:cs typeface="Courier New" panose="02070309020205020404" pitchFamily="49" charset="0"/>
              </a:rPr>
              <a:t>int</a:t>
            </a:r>
            <a:r>
              <a:rPr lang="en-US" altLang="zh-CN" sz="800" b="1" dirty="0">
                <a:solidFill>
                  <a:srgbClr val="000000"/>
                </a:solidFill>
                <a:effectLst/>
                <a:highlight>
                  <a:srgbClr val="FFFF00"/>
                </a:highlight>
                <a:latin typeface="Courier New" panose="02070309020205020404" pitchFamily="49" charset="0"/>
                <a:cs typeface="Courier New" panose="02070309020205020404" pitchFamily="49" charset="0"/>
              </a:rPr>
              <a:t> </a:t>
            </a:r>
            <a:r>
              <a:rPr lang="en-US" altLang="zh-CN" sz="800" b="1" dirty="0" err="1">
                <a:solidFill>
                  <a:srgbClr val="000000"/>
                </a:solidFill>
                <a:effectLst/>
                <a:highlight>
                  <a:srgbClr val="FFFF00"/>
                </a:highlight>
                <a:latin typeface="Courier New" panose="02070309020205020404" pitchFamily="49" charset="0"/>
                <a:cs typeface="Courier New" panose="02070309020205020404" pitchFamily="49" charset="0"/>
              </a:rPr>
              <a:t>xTile</a:t>
            </a:r>
            <a:r>
              <a:rPr lang="en-US" altLang="zh-CN" sz="800" b="1" dirty="0">
                <a:solidFill>
                  <a:srgbClr val="000000"/>
                </a:solidFill>
                <a:effectLst/>
                <a:highlight>
                  <a:srgbClr val="FFFF00"/>
                </a:highlight>
                <a:latin typeface="Courier New" panose="02070309020205020404" pitchFamily="49" charset="0"/>
                <a:cs typeface="Courier New" panose="02070309020205020404" pitchFamily="49" charset="0"/>
              </a:rPr>
              <a:t> = </a:t>
            </a:r>
            <a:r>
              <a:rPr lang="en-US" altLang="zh-CN" sz="800" b="1" dirty="0">
                <a:solidFill>
                  <a:srgbClr val="098658"/>
                </a:solidFill>
                <a:effectLst/>
                <a:highlight>
                  <a:srgbClr val="FFFF00"/>
                </a:highlight>
                <a:latin typeface="Courier New" panose="02070309020205020404" pitchFamily="49" charset="0"/>
                <a:cs typeface="Courier New" panose="02070309020205020404" pitchFamily="49" charset="0"/>
              </a:rPr>
              <a:t>0</a:t>
            </a:r>
            <a:r>
              <a:rPr lang="en-US" altLang="zh-CN" sz="800" b="1" dirty="0">
                <a:solidFill>
                  <a:srgbClr val="000000"/>
                </a:solidFill>
                <a:effectLst/>
                <a:highlight>
                  <a:srgbClr val="FFFF00"/>
                </a:highlight>
                <a:latin typeface="Courier New" panose="02070309020205020404" pitchFamily="49" charset="0"/>
                <a:cs typeface="Courier New" panose="02070309020205020404" pitchFamily="49" charset="0"/>
              </a:rPr>
              <a:t>; </a:t>
            </a:r>
            <a:r>
              <a:rPr lang="en-US" altLang="zh-CN" sz="800" b="1" dirty="0" err="1">
                <a:solidFill>
                  <a:srgbClr val="000000"/>
                </a:solidFill>
                <a:effectLst/>
                <a:highlight>
                  <a:srgbClr val="FFFF00"/>
                </a:highlight>
                <a:latin typeface="Courier New" panose="02070309020205020404" pitchFamily="49" charset="0"/>
                <a:cs typeface="Courier New" panose="02070309020205020404" pitchFamily="49" charset="0"/>
              </a:rPr>
              <a:t>xTile</a:t>
            </a:r>
            <a:r>
              <a:rPr lang="en-US" altLang="zh-CN" sz="800" b="1" dirty="0">
                <a:solidFill>
                  <a:srgbClr val="000000"/>
                </a:solidFill>
                <a:effectLst/>
                <a:highlight>
                  <a:srgbClr val="FFFF00"/>
                </a:highlight>
                <a:latin typeface="Courier New" panose="02070309020205020404" pitchFamily="49" charset="0"/>
                <a:cs typeface="Courier New" panose="02070309020205020404" pitchFamily="49" charset="0"/>
              </a:rPr>
              <a:t> &lt; </a:t>
            </a:r>
            <a:r>
              <a:rPr lang="en-US" altLang="zh-CN" sz="800" b="1" dirty="0" err="1">
                <a:solidFill>
                  <a:srgbClr val="001080"/>
                </a:solidFill>
                <a:effectLst/>
                <a:highlight>
                  <a:srgbClr val="FFFF00"/>
                </a:highlight>
                <a:latin typeface="Courier New" panose="02070309020205020404" pitchFamily="49" charset="0"/>
                <a:cs typeface="Courier New" panose="02070309020205020404" pitchFamily="49" charset="0"/>
              </a:rPr>
              <a:t>in</a:t>
            </a:r>
            <a:r>
              <a:rPr lang="en-US" altLang="zh-CN" sz="800" b="1" dirty="0" err="1">
                <a:solidFill>
                  <a:srgbClr val="000000"/>
                </a:solidFill>
                <a:effectLst/>
                <a:highlight>
                  <a:srgbClr val="FFFF00"/>
                </a:highlight>
                <a:latin typeface="Courier New" panose="02070309020205020404" pitchFamily="49" charset="0"/>
                <a:cs typeface="Courier New" panose="02070309020205020404" pitchFamily="49" charset="0"/>
              </a:rPr>
              <a:t>.</a:t>
            </a:r>
            <a:r>
              <a:rPr lang="en-US" altLang="zh-CN" sz="800" b="1" dirty="0" err="1">
                <a:solidFill>
                  <a:srgbClr val="795E26"/>
                </a:solidFill>
                <a:effectLst/>
                <a:highlight>
                  <a:srgbClr val="FFFF00"/>
                </a:highlight>
                <a:latin typeface="Courier New" panose="02070309020205020404" pitchFamily="49" charset="0"/>
                <a:cs typeface="Courier New" panose="02070309020205020404" pitchFamily="49" charset="0"/>
              </a:rPr>
              <a:t>width</a:t>
            </a:r>
            <a:r>
              <a:rPr lang="en-US" altLang="zh-CN" sz="800" b="1" dirty="0">
                <a:solidFill>
                  <a:srgbClr val="000000"/>
                </a:solidFill>
                <a:effectLst/>
                <a:highlight>
                  <a:srgbClr val="FFFF00"/>
                </a:highlight>
                <a:latin typeface="Courier New" panose="02070309020205020404" pitchFamily="49" charset="0"/>
                <a:cs typeface="Courier New" panose="02070309020205020404" pitchFamily="49" charset="0"/>
              </a:rPr>
              <a:t>(); </a:t>
            </a:r>
            <a:r>
              <a:rPr lang="en-US" altLang="zh-CN" sz="800" b="1" dirty="0" err="1">
                <a:solidFill>
                  <a:srgbClr val="000000"/>
                </a:solidFill>
                <a:effectLst/>
                <a:highlight>
                  <a:srgbClr val="FFFF00"/>
                </a:highlight>
                <a:latin typeface="Courier New" panose="02070309020205020404" pitchFamily="49" charset="0"/>
                <a:cs typeface="Courier New" panose="02070309020205020404" pitchFamily="49" charset="0"/>
              </a:rPr>
              <a:t>xTile</a:t>
            </a:r>
            <a:r>
              <a:rPr lang="en-US" altLang="zh-CN" sz="800" b="1" dirty="0">
                <a:solidFill>
                  <a:srgbClr val="000000"/>
                </a:solidFill>
                <a:effectLst/>
                <a:highlight>
                  <a:srgbClr val="FFFF00"/>
                </a:highlight>
                <a:latin typeface="Courier New" panose="02070309020205020404" pitchFamily="49" charset="0"/>
                <a:cs typeface="Courier New" panose="02070309020205020404" pitchFamily="49" charset="0"/>
              </a:rPr>
              <a:t> += </a:t>
            </a:r>
            <a:r>
              <a:rPr lang="en-US" altLang="zh-CN" sz="800" b="1" dirty="0">
                <a:solidFill>
                  <a:srgbClr val="098658"/>
                </a:solidFill>
                <a:effectLst/>
                <a:highlight>
                  <a:srgbClr val="FFFF00"/>
                </a:highlight>
                <a:latin typeface="Courier New" panose="02070309020205020404" pitchFamily="49" charset="0"/>
                <a:cs typeface="Courier New" panose="02070309020205020404" pitchFamily="49" charset="0"/>
              </a:rPr>
              <a:t>256</a:t>
            </a:r>
            <a:r>
              <a:rPr lang="en-US" altLang="zh-CN" sz="800" b="1" dirty="0">
                <a:solidFill>
                  <a:srgbClr val="000000"/>
                </a:solidFill>
                <a:effectLst/>
                <a:highlight>
                  <a:srgbClr val="FFFF00"/>
                </a:highlight>
                <a:latin typeface="Courier New" panose="02070309020205020404" pitchFamily="49" charset="0"/>
                <a:cs typeface="Courier New" panose="02070309020205020404" pitchFamily="49" charset="0"/>
              </a:rPr>
              <a:t>) </a:t>
            </a:r>
            <a:r>
              <a:rPr lang="en-US" altLang="zh-CN" sz="800" b="1" dirty="0">
                <a:solidFill>
                  <a:srgbClr val="000000"/>
                </a:solidFill>
                <a:effectLst/>
                <a:latin typeface="Courier New" panose="02070309020205020404" pitchFamily="49" charset="0"/>
                <a:cs typeface="Courier New" panose="02070309020205020404" pitchFamily="49" charset="0"/>
              </a:rPr>
              <a:t>{</a:t>
            </a:r>
          </a:p>
          <a:p>
            <a:r>
              <a:rPr lang="en-US" altLang="zh-CN" sz="800" b="1" dirty="0">
                <a:solidFill>
                  <a:srgbClr val="000000"/>
                </a:solidFill>
                <a:effectLst/>
                <a:latin typeface="Courier New" panose="02070309020205020404" pitchFamily="49" charset="0"/>
                <a:cs typeface="Courier New" panose="02070309020205020404" pitchFamily="49" charset="0"/>
              </a:rPr>
              <a:t>            __m128i *</a:t>
            </a:r>
            <a:r>
              <a:rPr lang="en-US" altLang="zh-CN" sz="800" b="1" dirty="0" err="1">
                <a:solidFill>
                  <a:srgbClr val="000000"/>
                </a:solidFill>
                <a:effectLst/>
                <a:latin typeface="Courier New" panose="02070309020205020404" pitchFamily="49" charset="0"/>
                <a:cs typeface="Courier New" panose="02070309020205020404" pitchFamily="49" charset="0"/>
              </a:rPr>
              <a:t>blurxPtr</a:t>
            </a:r>
            <a:r>
              <a:rPr lang="en-US" altLang="zh-CN" sz="800" b="1" dirty="0">
                <a:solidFill>
                  <a:srgbClr val="000000"/>
                </a:solidFill>
                <a:effectLst/>
                <a:latin typeface="Courier New" panose="02070309020205020404" pitchFamily="49" charset="0"/>
                <a:cs typeface="Courier New" panose="02070309020205020404" pitchFamily="49" charset="0"/>
              </a:rPr>
              <a:t> = </a:t>
            </a:r>
            <a:r>
              <a:rPr lang="en-US" altLang="zh-CN" sz="800" b="1" dirty="0" err="1">
                <a:solidFill>
                  <a:srgbClr val="000000"/>
                </a:solidFill>
                <a:effectLst/>
                <a:latin typeface="Courier New" panose="02070309020205020404" pitchFamily="49" charset="0"/>
                <a:cs typeface="Courier New" panose="02070309020205020404" pitchFamily="49" charset="0"/>
              </a:rPr>
              <a:t>blurx</a:t>
            </a:r>
            <a:r>
              <a:rPr lang="en-US" altLang="zh-CN" sz="800" b="1" dirty="0">
                <a:solidFill>
                  <a:srgbClr val="000000"/>
                </a:solidFill>
                <a:effectLst/>
                <a:latin typeface="Courier New" panose="02070309020205020404" pitchFamily="49" charset="0"/>
                <a:cs typeface="Courier New" panose="02070309020205020404" pitchFamily="49" charset="0"/>
              </a:rPr>
              <a:t>;</a:t>
            </a:r>
          </a:p>
          <a:p>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AF00DB"/>
                </a:solidFill>
                <a:effectLst/>
                <a:latin typeface="Courier New" panose="02070309020205020404" pitchFamily="49" charset="0"/>
                <a:cs typeface="Courier New" panose="02070309020205020404" pitchFamily="49" charset="0"/>
              </a:rPr>
              <a:t>for</a:t>
            </a:r>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0000FF"/>
                </a:solidFill>
                <a:effectLst/>
                <a:latin typeface="Courier New" panose="02070309020205020404" pitchFamily="49" charset="0"/>
                <a:cs typeface="Courier New" panose="02070309020205020404" pitchFamily="49" charset="0"/>
              </a:rPr>
              <a:t>int</a:t>
            </a:r>
            <a:r>
              <a:rPr lang="en-US" altLang="zh-CN" sz="800" b="1" dirty="0">
                <a:solidFill>
                  <a:srgbClr val="000000"/>
                </a:solidFill>
                <a:effectLst/>
                <a:latin typeface="Courier New" panose="02070309020205020404" pitchFamily="49" charset="0"/>
                <a:cs typeface="Courier New" panose="02070309020205020404" pitchFamily="49" charset="0"/>
              </a:rPr>
              <a:t> y = -­</a:t>
            </a:r>
            <a:r>
              <a:rPr lang="en-US" altLang="zh-CN" sz="800" b="1" dirty="0">
                <a:solidFill>
                  <a:srgbClr val="098658"/>
                </a:solidFill>
                <a:effectLst/>
                <a:latin typeface="Courier New" panose="02070309020205020404" pitchFamily="49" charset="0"/>
                <a:cs typeface="Courier New" panose="02070309020205020404" pitchFamily="49" charset="0"/>
              </a:rPr>
              <a:t>1</a:t>
            </a:r>
            <a:r>
              <a:rPr lang="en-US" altLang="zh-CN" sz="800" b="1" dirty="0">
                <a:solidFill>
                  <a:srgbClr val="000000"/>
                </a:solidFill>
                <a:effectLst/>
                <a:latin typeface="Courier New" panose="02070309020205020404" pitchFamily="49" charset="0"/>
                <a:cs typeface="Courier New" panose="02070309020205020404" pitchFamily="49" charset="0"/>
              </a:rPr>
              <a:t>; y &lt; </a:t>
            </a:r>
            <a:r>
              <a:rPr lang="en-US" altLang="zh-CN" sz="800" b="1" dirty="0">
                <a:solidFill>
                  <a:srgbClr val="098658"/>
                </a:solidFill>
                <a:effectLst/>
                <a:latin typeface="Courier New" panose="02070309020205020404" pitchFamily="49" charset="0"/>
                <a:cs typeface="Courier New" panose="02070309020205020404" pitchFamily="49" charset="0"/>
              </a:rPr>
              <a:t>32</a:t>
            </a:r>
            <a:r>
              <a:rPr lang="en-US" altLang="zh-CN" sz="800" b="1" dirty="0">
                <a:solidFill>
                  <a:srgbClr val="000000"/>
                </a:solidFill>
                <a:effectLst/>
                <a:latin typeface="Courier New" panose="02070309020205020404" pitchFamily="49" charset="0"/>
                <a:cs typeface="Courier New" panose="02070309020205020404" pitchFamily="49" charset="0"/>
              </a:rPr>
              <a:t>+</a:t>
            </a:r>
            <a:r>
              <a:rPr lang="en-US" altLang="zh-CN" sz="800" b="1" dirty="0">
                <a:solidFill>
                  <a:srgbClr val="098658"/>
                </a:solidFill>
                <a:effectLst/>
                <a:latin typeface="Courier New" panose="02070309020205020404" pitchFamily="49" charset="0"/>
                <a:cs typeface="Courier New" panose="02070309020205020404" pitchFamily="49" charset="0"/>
              </a:rPr>
              <a:t>1</a:t>
            </a:r>
            <a:r>
              <a:rPr lang="en-US" altLang="zh-CN" sz="800" b="1" dirty="0">
                <a:solidFill>
                  <a:srgbClr val="000000"/>
                </a:solidFill>
                <a:effectLst/>
                <a:latin typeface="Courier New" panose="02070309020205020404" pitchFamily="49" charset="0"/>
                <a:cs typeface="Courier New" panose="02070309020205020404" pitchFamily="49" charset="0"/>
              </a:rPr>
              <a:t>; y++) {</a:t>
            </a:r>
          </a:p>
          <a:p>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0000FF"/>
                </a:solidFill>
                <a:effectLst/>
                <a:latin typeface="Courier New" panose="02070309020205020404" pitchFamily="49" charset="0"/>
                <a:cs typeface="Courier New" panose="02070309020205020404" pitchFamily="49" charset="0"/>
              </a:rPr>
              <a:t>const</a:t>
            </a:r>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0000FF"/>
                </a:solidFill>
                <a:effectLst/>
                <a:latin typeface="Courier New" panose="02070309020205020404" pitchFamily="49" charset="0"/>
                <a:cs typeface="Courier New" panose="02070309020205020404" pitchFamily="49" charset="0"/>
              </a:rPr>
              <a:t>uint16_t</a:t>
            </a:r>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err="1">
                <a:solidFill>
                  <a:srgbClr val="000000"/>
                </a:solidFill>
                <a:effectLst/>
                <a:latin typeface="Courier New" panose="02070309020205020404" pitchFamily="49" charset="0"/>
                <a:cs typeface="Courier New" panose="02070309020205020404" pitchFamily="49" charset="0"/>
              </a:rPr>
              <a:t>inPtr</a:t>
            </a:r>
            <a:r>
              <a:rPr lang="en-US" altLang="zh-CN" sz="800" b="1" dirty="0">
                <a:solidFill>
                  <a:srgbClr val="000000"/>
                </a:solidFill>
                <a:effectLst/>
                <a:latin typeface="Courier New" panose="02070309020205020404" pitchFamily="49" charset="0"/>
                <a:cs typeface="Courier New" panose="02070309020205020404" pitchFamily="49" charset="0"/>
              </a:rPr>
              <a:t> = &amp;(</a:t>
            </a:r>
            <a:r>
              <a:rPr lang="en-US" altLang="zh-CN" sz="800" b="1" dirty="0">
                <a:solidFill>
                  <a:srgbClr val="001080"/>
                </a:solidFill>
                <a:effectLst/>
                <a:latin typeface="Courier New" panose="02070309020205020404" pitchFamily="49" charset="0"/>
                <a:cs typeface="Courier New" panose="02070309020205020404" pitchFamily="49" charset="0"/>
              </a:rPr>
              <a:t>in</a:t>
            </a:r>
            <a:r>
              <a:rPr lang="en-US" altLang="zh-CN" sz="800" b="1" dirty="0">
                <a:solidFill>
                  <a:srgbClr val="000000"/>
                </a:solidFill>
                <a:effectLst/>
                <a:latin typeface="Courier New" panose="02070309020205020404" pitchFamily="49" charset="0"/>
                <a:cs typeface="Courier New" panose="02070309020205020404" pitchFamily="49" charset="0"/>
              </a:rPr>
              <a:t>[</a:t>
            </a:r>
            <a:r>
              <a:rPr lang="en-US" altLang="zh-CN" sz="800" b="1" dirty="0" err="1">
                <a:solidFill>
                  <a:srgbClr val="000000"/>
                </a:solidFill>
                <a:effectLst/>
                <a:latin typeface="Courier New" panose="02070309020205020404" pitchFamily="49" charset="0"/>
                <a:cs typeface="Courier New" panose="02070309020205020404" pitchFamily="49" charset="0"/>
              </a:rPr>
              <a:t>yTile+y</a:t>
            </a:r>
            <a:r>
              <a:rPr lang="en-US" altLang="zh-CN" sz="800" b="1" dirty="0">
                <a:solidFill>
                  <a:srgbClr val="000000"/>
                </a:solidFill>
                <a:effectLst/>
                <a:latin typeface="Courier New" panose="02070309020205020404" pitchFamily="49" charset="0"/>
                <a:cs typeface="Courier New" panose="02070309020205020404" pitchFamily="49" charset="0"/>
              </a:rPr>
              <a:t>][</a:t>
            </a:r>
            <a:r>
              <a:rPr lang="en-US" altLang="zh-CN" sz="800" b="1" dirty="0" err="1">
                <a:solidFill>
                  <a:srgbClr val="000000"/>
                </a:solidFill>
                <a:effectLst/>
                <a:latin typeface="Courier New" panose="02070309020205020404" pitchFamily="49" charset="0"/>
                <a:cs typeface="Courier New" panose="02070309020205020404" pitchFamily="49" charset="0"/>
              </a:rPr>
              <a:t>xTile</a:t>
            </a:r>
            <a:r>
              <a:rPr lang="en-US" altLang="zh-CN" sz="800" b="1" dirty="0">
                <a:solidFill>
                  <a:srgbClr val="000000"/>
                </a:solidFill>
                <a:effectLst/>
                <a:latin typeface="Courier New" panose="02070309020205020404" pitchFamily="49" charset="0"/>
                <a:cs typeface="Courier New" panose="02070309020205020404" pitchFamily="49" charset="0"/>
              </a:rPr>
              <a:t>]);</a:t>
            </a:r>
          </a:p>
          <a:p>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AF00DB"/>
                </a:solidFill>
                <a:effectLst/>
                <a:latin typeface="Courier New" panose="02070309020205020404" pitchFamily="49" charset="0"/>
                <a:cs typeface="Courier New" panose="02070309020205020404" pitchFamily="49" charset="0"/>
              </a:rPr>
              <a:t>for</a:t>
            </a:r>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0000FF"/>
                </a:solidFill>
                <a:effectLst/>
                <a:latin typeface="Courier New" panose="02070309020205020404" pitchFamily="49" charset="0"/>
                <a:cs typeface="Courier New" panose="02070309020205020404" pitchFamily="49" charset="0"/>
              </a:rPr>
              <a:t>int</a:t>
            </a:r>
            <a:r>
              <a:rPr lang="en-US" altLang="zh-CN" sz="800" b="1" dirty="0">
                <a:solidFill>
                  <a:srgbClr val="000000"/>
                </a:solidFill>
                <a:effectLst/>
                <a:latin typeface="Courier New" panose="02070309020205020404" pitchFamily="49" charset="0"/>
                <a:cs typeface="Courier New" panose="02070309020205020404" pitchFamily="49" charset="0"/>
              </a:rPr>
              <a:t> x = </a:t>
            </a:r>
            <a:r>
              <a:rPr lang="en-US" altLang="zh-CN" sz="800" b="1" dirty="0">
                <a:solidFill>
                  <a:srgbClr val="098658"/>
                </a:solidFill>
                <a:effectLst/>
                <a:latin typeface="Courier New" panose="02070309020205020404" pitchFamily="49" charset="0"/>
                <a:cs typeface="Courier New" panose="02070309020205020404" pitchFamily="49" charset="0"/>
              </a:rPr>
              <a:t>0</a:t>
            </a:r>
            <a:r>
              <a:rPr lang="en-US" altLang="zh-CN" sz="800" b="1" dirty="0">
                <a:solidFill>
                  <a:srgbClr val="000000"/>
                </a:solidFill>
                <a:effectLst/>
                <a:latin typeface="Courier New" panose="02070309020205020404" pitchFamily="49" charset="0"/>
                <a:cs typeface="Courier New" panose="02070309020205020404" pitchFamily="49" charset="0"/>
              </a:rPr>
              <a:t>; x &lt; </a:t>
            </a:r>
            <a:r>
              <a:rPr lang="en-US" altLang="zh-CN" sz="800" b="1" dirty="0">
                <a:solidFill>
                  <a:srgbClr val="098658"/>
                </a:solidFill>
                <a:effectLst/>
                <a:latin typeface="Courier New" panose="02070309020205020404" pitchFamily="49" charset="0"/>
                <a:cs typeface="Courier New" panose="02070309020205020404" pitchFamily="49" charset="0"/>
              </a:rPr>
              <a:t>256</a:t>
            </a:r>
            <a:r>
              <a:rPr lang="en-US" altLang="zh-CN" sz="800" b="1" dirty="0">
                <a:solidFill>
                  <a:srgbClr val="000000"/>
                </a:solidFill>
                <a:effectLst/>
                <a:latin typeface="Courier New" panose="02070309020205020404" pitchFamily="49" charset="0"/>
                <a:cs typeface="Courier New" panose="02070309020205020404" pitchFamily="49" charset="0"/>
              </a:rPr>
              <a:t>; x += </a:t>
            </a:r>
            <a:r>
              <a:rPr lang="en-US" altLang="zh-CN" sz="800" b="1" dirty="0">
                <a:solidFill>
                  <a:srgbClr val="098658"/>
                </a:solidFill>
                <a:effectLst/>
                <a:latin typeface="Courier New" panose="02070309020205020404" pitchFamily="49" charset="0"/>
                <a:cs typeface="Courier New" panose="02070309020205020404" pitchFamily="49" charset="0"/>
              </a:rPr>
              <a:t>8</a:t>
            </a:r>
            <a:r>
              <a:rPr lang="en-US" altLang="zh-CN" sz="800" b="1" dirty="0">
                <a:solidFill>
                  <a:srgbClr val="000000"/>
                </a:solidFill>
                <a:effectLst/>
                <a:latin typeface="Courier New" panose="02070309020205020404" pitchFamily="49" charset="0"/>
                <a:cs typeface="Courier New" panose="02070309020205020404" pitchFamily="49" charset="0"/>
              </a:rPr>
              <a:t>) {</a:t>
            </a:r>
          </a:p>
          <a:p>
            <a:r>
              <a:rPr lang="en-US" altLang="zh-CN" sz="800" b="1" dirty="0">
                <a:solidFill>
                  <a:srgbClr val="000000"/>
                </a:solidFill>
                <a:effectLst/>
                <a:latin typeface="Courier New" panose="02070309020205020404" pitchFamily="49" charset="0"/>
                <a:cs typeface="Courier New" panose="02070309020205020404" pitchFamily="49" charset="0"/>
              </a:rPr>
              <a:t>                    a = </a:t>
            </a:r>
            <a:r>
              <a:rPr lang="en-US" altLang="zh-CN" sz="800" b="1" dirty="0">
                <a:solidFill>
                  <a:srgbClr val="795E26"/>
                </a:solidFill>
                <a:effectLst/>
                <a:latin typeface="Courier New" panose="02070309020205020404" pitchFamily="49" charset="0"/>
                <a:cs typeface="Courier New" panose="02070309020205020404" pitchFamily="49" charset="0"/>
              </a:rPr>
              <a:t>_mm_loadu_si128</a:t>
            </a:r>
            <a:r>
              <a:rPr lang="en-US" altLang="zh-CN" sz="800" b="1" dirty="0">
                <a:solidFill>
                  <a:srgbClr val="000000"/>
                </a:solidFill>
                <a:effectLst/>
                <a:latin typeface="Courier New" panose="02070309020205020404" pitchFamily="49" charset="0"/>
                <a:cs typeface="Courier New" panose="02070309020205020404" pitchFamily="49" charset="0"/>
              </a:rPr>
              <a:t>(( m128i*)(inPtr-</a:t>
            </a:r>
            <a:r>
              <a:rPr lang="en-US" altLang="zh-CN" sz="800" b="1" dirty="0">
                <a:solidFill>
                  <a:srgbClr val="098658"/>
                </a:solidFill>
                <a:effectLst/>
                <a:latin typeface="Courier New" panose="02070309020205020404" pitchFamily="49" charset="0"/>
                <a:cs typeface="Courier New" panose="02070309020205020404" pitchFamily="49" charset="0"/>
              </a:rPr>
              <a:t>1</a:t>
            </a:r>
            <a:r>
              <a:rPr lang="en-US" altLang="zh-CN" sz="800" b="1" dirty="0">
                <a:solidFill>
                  <a:srgbClr val="000000"/>
                </a:solidFill>
                <a:effectLst/>
                <a:latin typeface="Courier New" panose="02070309020205020404" pitchFamily="49" charset="0"/>
                <a:cs typeface="Courier New" panose="02070309020205020404" pitchFamily="49" charset="0"/>
              </a:rPr>
              <a:t>));</a:t>
            </a:r>
          </a:p>
          <a:p>
            <a:r>
              <a:rPr lang="en-US" altLang="zh-CN" sz="800" b="1" dirty="0">
                <a:solidFill>
                  <a:srgbClr val="000000"/>
                </a:solidFill>
                <a:effectLst/>
                <a:latin typeface="Courier New" panose="02070309020205020404" pitchFamily="49" charset="0"/>
                <a:cs typeface="Courier New" panose="02070309020205020404" pitchFamily="49" charset="0"/>
              </a:rPr>
              <a:t>                    b = </a:t>
            </a:r>
            <a:r>
              <a:rPr lang="en-US" altLang="zh-CN" sz="800" b="1" dirty="0">
                <a:solidFill>
                  <a:srgbClr val="795E26"/>
                </a:solidFill>
                <a:effectLst/>
                <a:latin typeface="Courier New" panose="02070309020205020404" pitchFamily="49" charset="0"/>
                <a:cs typeface="Courier New" panose="02070309020205020404" pitchFamily="49" charset="0"/>
              </a:rPr>
              <a:t>_mm_loadu_si128</a:t>
            </a:r>
            <a:r>
              <a:rPr lang="en-US" altLang="zh-CN" sz="800" b="1" dirty="0">
                <a:solidFill>
                  <a:srgbClr val="000000"/>
                </a:solidFill>
                <a:effectLst/>
                <a:latin typeface="Courier New" panose="02070309020205020404" pitchFamily="49" charset="0"/>
                <a:cs typeface="Courier New" panose="02070309020205020404" pitchFamily="49" charset="0"/>
              </a:rPr>
              <a:t>(( m128i*)(inPtr+</a:t>
            </a:r>
            <a:r>
              <a:rPr lang="en-US" altLang="zh-CN" sz="800" b="1" dirty="0">
                <a:solidFill>
                  <a:srgbClr val="098658"/>
                </a:solidFill>
                <a:effectLst/>
                <a:latin typeface="Courier New" panose="02070309020205020404" pitchFamily="49" charset="0"/>
                <a:cs typeface="Courier New" panose="02070309020205020404" pitchFamily="49" charset="0"/>
              </a:rPr>
              <a:t>1</a:t>
            </a:r>
            <a:r>
              <a:rPr lang="en-US" altLang="zh-CN" sz="800" b="1" dirty="0">
                <a:solidFill>
                  <a:srgbClr val="000000"/>
                </a:solidFill>
                <a:effectLst/>
                <a:latin typeface="Courier New" panose="02070309020205020404" pitchFamily="49" charset="0"/>
                <a:cs typeface="Courier New" panose="02070309020205020404" pitchFamily="49" charset="0"/>
              </a:rPr>
              <a:t>));</a:t>
            </a:r>
          </a:p>
          <a:p>
            <a:r>
              <a:rPr lang="en-US" altLang="zh-CN" sz="800" b="1" dirty="0">
                <a:solidFill>
                  <a:srgbClr val="000000"/>
                </a:solidFill>
                <a:effectLst/>
                <a:latin typeface="Courier New" panose="02070309020205020404" pitchFamily="49" charset="0"/>
                <a:cs typeface="Courier New" panose="02070309020205020404" pitchFamily="49" charset="0"/>
              </a:rPr>
              <a:t>                    c = </a:t>
            </a:r>
            <a:r>
              <a:rPr lang="en-US" altLang="zh-CN" sz="800" b="1" dirty="0">
                <a:solidFill>
                  <a:srgbClr val="795E26"/>
                </a:solidFill>
                <a:effectLst/>
                <a:latin typeface="Courier New" panose="02070309020205020404" pitchFamily="49" charset="0"/>
                <a:cs typeface="Courier New" panose="02070309020205020404" pitchFamily="49" charset="0"/>
              </a:rPr>
              <a:t>_mm_load_si128</a:t>
            </a:r>
            <a:r>
              <a:rPr lang="en-US" altLang="zh-CN" sz="800" b="1" dirty="0">
                <a:solidFill>
                  <a:srgbClr val="000000"/>
                </a:solidFill>
                <a:effectLst/>
                <a:latin typeface="Courier New" panose="02070309020205020404" pitchFamily="49" charset="0"/>
                <a:cs typeface="Courier New" panose="02070309020205020404" pitchFamily="49" charset="0"/>
              </a:rPr>
              <a:t>(( m128i*)(</a:t>
            </a:r>
            <a:r>
              <a:rPr lang="en-US" altLang="zh-CN" sz="800" b="1" dirty="0" err="1">
                <a:solidFill>
                  <a:srgbClr val="000000"/>
                </a:solidFill>
                <a:effectLst/>
                <a:latin typeface="Courier New" panose="02070309020205020404" pitchFamily="49" charset="0"/>
                <a:cs typeface="Courier New" panose="02070309020205020404" pitchFamily="49" charset="0"/>
              </a:rPr>
              <a:t>inPtr</a:t>
            </a:r>
            <a:r>
              <a:rPr lang="en-US" altLang="zh-CN" sz="800" b="1" dirty="0">
                <a:solidFill>
                  <a:srgbClr val="000000"/>
                </a:solidFill>
                <a:effectLst/>
                <a:latin typeface="Courier New" panose="02070309020205020404" pitchFamily="49" charset="0"/>
                <a:cs typeface="Courier New" panose="02070309020205020404" pitchFamily="49" charset="0"/>
              </a:rPr>
              <a:t>));</a:t>
            </a:r>
          </a:p>
          <a:p>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000000"/>
                </a:solidFill>
                <a:effectLst/>
                <a:highlight>
                  <a:srgbClr val="FFFF00"/>
                </a:highlight>
                <a:latin typeface="Courier New" panose="02070309020205020404" pitchFamily="49" charset="0"/>
                <a:cs typeface="Courier New" panose="02070309020205020404" pitchFamily="49" charset="0"/>
              </a:rPr>
              <a:t>sum = </a:t>
            </a:r>
            <a:r>
              <a:rPr lang="en-US" altLang="zh-CN" sz="800" b="1" dirty="0">
                <a:solidFill>
                  <a:srgbClr val="795E26"/>
                </a:solidFill>
                <a:effectLst/>
                <a:highlight>
                  <a:srgbClr val="FFFF00"/>
                </a:highlight>
                <a:latin typeface="Courier New" panose="02070309020205020404" pitchFamily="49" charset="0"/>
                <a:cs typeface="Courier New" panose="02070309020205020404" pitchFamily="49" charset="0"/>
              </a:rPr>
              <a:t>_mm_add_epi16</a:t>
            </a:r>
            <a:r>
              <a:rPr lang="en-US" altLang="zh-CN" sz="800" b="1" dirty="0">
                <a:solidFill>
                  <a:srgbClr val="000000"/>
                </a:solidFill>
                <a:effectLst/>
                <a:highlight>
                  <a:srgbClr val="FFFF00"/>
                </a:highlight>
                <a:latin typeface="Courier New" panose="02070309020205020404" pitchFamily="49" charset="0"/>
                <a:cs typeface="Courier New" panose="02070309020205020404" pitchFamily="49" charset="0"/>
              </a:rPr>
              <a:t>(</a:t>
            </a:r>
            <a:r>
              <a:rPr lang="en-US" altLang="zh-CN" sz="800" b="1" dirty="0">
                <a:solidFill>
                  <a:srgbClr val="795E26"/>
                </a:solidFill>
                <a:effectLst/>
                <a:highlight>
                  <a:srgbClr val="FFFF00"/>
                </a:highlight>
                <a:latin typeface="Courier New" panose="02070309020205020404" pitchFamily="49" charset="0"/>
                <a:cs typeface="Courier New" panose="02070309020205020404" pitchFamily="49" charset="0"/>
              </a:rPr>
              <a:t>_mm_add_epi16</a:t>
            </a:r>
            <a:r>
              <a:rPr lang="en-US" altLang="zh-CN" sz="800" b="1" dirty="0">
                <a:solidFill>
                  <a:srgbClr val="000000"/>
                </a:solidFill>
                <a:effectLst/>
                <a:highlight>
                  <a:srgbClr val="FFFF00"/>
                </a:highlight>
                <a:latin typeface="Courier New" panose="02070309020205020404" pitchFamily="49" charset="0"/>
                <a:cs typeface="Courier New" panose="02070309020205020404" pitchFamily="49" charset="0"/>
              </a:rPr>
              <a:t>(a, b), c);</a:t>
            </a:r>
          </a:p>
          <a:p>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000000"/>
                </a:solidFill>
                <a:effectLst/>
                <a:highlight>
                  <a:srgbClr val="FFFF00"/>
                </a:highlight>
                <a:latin typeface="Courier New" panose="02070309020205020404" pitchFamily="49" charset="0"/>
                <a:cs typeface="Courier New" panose="02070309020205020404" pitchFamily="49" charset="0"/>
              </a:rPr>
              <a:t>avg = </a:t>
            </a:r>
            <a:r>
              <a:rPr lang="en-US" altLang="zh-CN" sz="800" b="1" dirty="0">
                <a:solidFill>
                  <a:srgbClr val="795E26"/>
                </a:solidFill>
                <a:effectLst/>
                <a:highlight>
                  <a:srgbClr val="FFFF00"/>
                </a:highlight>
                <a:latin typeface="Courier New" panose="02070309020205020404" pitchFamily="49" charset="0"/>
                <a:cs typeface="Courier New" panose="02070309020205020404" pitchFamily="49" charset="0"/>
              </a:rPr>
              <a:t>_mm_mulhi_epi16</a:t>
            </a:r>
            <a:r>
              <a:rPr lang="en-US" altLang="zh-CN" sz="800" b="1" dirty="0">
                <a:solidFill>
                  <a:srgbClr val="000000"/>
                </a:solidFill>
                <a:effectLst/>
                <a:highlight>
                  <a:srgbClr val="FFFF00"/>
                </a:highlight>
                <a:latin typeface="Courier New" panose="02070309020205020404" pitchFamily="49" charset="0"/>
                <a:cs typeface="Courier New" panose="02070309020205020404" pitchFamily="49" charset="0"/>
              </a:rPr>
              <a:t>(sum, </a:t>
            </a:r>
            <a:r>
              <a:rPr lang="en-US" altLang="zh-CN" sz="800" b="1" dirty="0" err="1">
                <a:solidFill>
                  <a:srgbClr val="000000"/>
                </a:solidFill>
                <a:effectLst/>
                <a:highlight>
                  <a:srgbClr val="FFFF00"/>
                </a:highlight>
                <a:latin typeface="Courier New" panose="02070309020205020404" pitchFamily="49" charset="0"/>
                <a:cs typeface="Courier New" panose="02070309020205020404" pitchFamily="49" charset="0"/>
              </a:rPr>
              <a:t>one_third</a:t>
            </a:r>
            <a:r>
              <a:rPr lang="en-US" altLang="zh-CN" sz="800" b="1" dirty="0">
                <a:solidFill>
                  <a:srgbClr val="000000"/>
                </a:solidFill>
                <a:effectLst/>
                <a:highlight>
                  <a:srgbClr val="FFFF00"/>
                </a:highlight>
                <a:latin typeface="Courier New" panose="02070309020205020404" pitchFamily="49" charset="0"/>
                <a:cs typeface="Courier New" panose="02070309020205020404" pitchFamily="49" charset="0"/>
              </a:rPr>
              <a:t>);</a:t>
            </a:r>
          </a:p>
          <a:p>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795E26"/>
                </a:solidFill>
                <a:effectLst/>
                <a:latin typeface="Courier New" panose="02070309020205020404" pitchFamily="49" charset="0"/>
                <a:cs typeface="Courier New" panose="02070309020205020404" pitchFamily="49" charset="0"/>
              </a:rPr>
              <a:t>_mm_store_si128</a:t>
            </a:r>
            <a:r>
              <a:rPr lang="en-US" altLang="zh-CN" sz="800" b="1" dirty="0">
                <a:solidFill>
                  <a:srgbClr val="000000"/>
                </a:solidFill>
                <a:effectLst/>
                <a:latin typeface="Courier New" panose="02070309020205020404" pitchFamily="49" charset="0"/>
                <a:cs typeface="Courier New" panose="02070309020205020404" pitchFamily="49" charset="0"/>
              </a:rPr>
              <a:t>(</a:t>
            </a:r>
            <a:r>
              <a:rPr lang="en-US" altLang="zh-CN" sz="800" b="1" dirty="0" err="1">
                <a:solidFill>
                  <a:srgbClr val="000000"/>
                </a:solidFill>
                <a:effectLst/>
                <a:latin typeface="Courier New" panose="02070309020205020404" pitchFamily="49" charset="0"/>
                <a:cs typeface="Courier New" panose="02070309020205020404" pitchFamily="49" charset="0"/>
              </a:rPr>
              <a:t>blurxPtr</a:t>
            </a:r>
            <a:r>
              <a:rPr lang="en-US" altLang="zh-CN" sz="800" b="1" dirty="0">
                <a:solidFill>
                  <a:srgbClr val="000000"/>
                </a:solidFill>
                <a:effectLst/>
                <a:latin typeface="Courier New" panose="02070309020205020404" pitchFamily="49" charset="0"/>
                <a:cs typeface="Courier New" panose="02070309020205020404" pitchFamily="49" charset="0"/>
              </a:rPr>
              <a:t>++, avg);</a:t>
            </a:r>
          </a:p>
          <a:p>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err="1">
                <a:solidFill>
                  <a:srgbClr val="000000"/>
                </a:solidFill>
                <a:effectLst/>
                <a:latin typeface="Courier New" panose="02070309020205020404" pitchFamily="49" charset="0"/>
                <a:cs typeface="Courier New" panose="02070309020205020404" pitchFamily="49" charset="0"/>
              </a:rPr>
              <a:t>inPtr</a:t>
            </a:r>
            <a:r>
              <a:rPr lang="en-US" altLang="zh-CN" sz="800" b="1" dirty="0">
                <a:solidFill>
                  <a:srgbClr val="000000"/>
                </a:solidFill>
                <a:effectLst/>
                <a:latin typeface="Courier New" panose="02070309020205020404" pitchFamily="49" charset="0"/>
                <a:cs typeface="Courier New" panose="02070309020205020404" pitchFamily="49" charset="0"/>
              </a:rPr>
              <a:t> += </a:t>
            </a:r>
            <a:r>
              <a:rPr lang="en-US" altLang="zh-CN" sz="800" b="1" dirty="0">
                <a:solidFill>
                  <a:srgbClr val="098658"/>
                </a:solidFill>
                <a:effectLst/>
                <a:latin typeface="Courier New" panose="02070309020205020404" pitchFamily="49" charset="0"/>
                <a:cs typeface="Courier New" panose="02070309020205020404" pitchFamily="49" charset="0"/>
              </a:rPr>
              <a:t>8</a:t>
            </a:r>
            <a:r>
              <a:rPr lang="en-US" altLang="zh-CN" sz="800" b="1" dirty="0">
                <a:solidFill>
                  <a:srgbClr val="000000"/>
                </a:solidFill>
                <a:effectLst/>
                <a:latin typeface="Courier New" panose="02070309020205020404" pitchFamily="49" charset="0"/>
                <a:cs typeface="Courier New" panose="02070309020205020404" pitchFamily="49" charset="0"/>
              </a:rPr>
              <a:t>;</a:t>
            </a:r>
          </a:p>
          <a:p>
            <a:r>
              <a:rPr lang="en-US" altLang="zh-CN" sz="800" b="1" dirty="0">
                <a:solidFill>
                  <a:srgbClr val="000000"/>
                </a:solidFill>
                <a:effectLst/>
                <a:latin typeface="Courier New" panose="02070309020205020404" pitchFamily="49" charset="0"/>
                <a:cs typeface="Courier New" panose="02070309020205020404" pitchFamily="49" charset="0"/>
              </a:rPr>
              <a:t>            }}</a:t>
            </a:r>
          </a:p>
          <a:p>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err="1">
                <a:solidFill>
                  <a:srgbClr val="000000"/>
                </a:solidFill>
                <a:effectLst/>
                <a:latin typeface="Courier New" panose="02070309020205020404" pitchFamily="49" charset="0"/>
                <a:cs typeface="Courier New" panose="02070309020205020404" pitchFamily="49" charset="0"/>
              </a:rPr>
              <a:t>blurxPtr</a:t>
            </a:r>
            <a:r>
              <a:rPr lang="en-US" altLang="zh-CN" sz="800" b="1" dirty="0">
                <a:solidFill>
                  <a:srgbClr val="000000"/>
                </a:solidFill>
                <a:effectLst/>
                <a:latin typeface="Courier New" panose="02070309020205020404" pitchFamily="49" charset="0"/>
                <a:cs typeface="Courier New" panose="02070309020205020404" pitchFamily="49" charset="0"/>
              </a:rPr>
              <a:t> = </a:t>
            </a:r>
            <a:r>
              <a:rPr lang="en-US" altLang="zh-CN" sz="800" b="1" dirty="0" err="1">
                <a:solidFill>
                  <a:srgbClr val="000000"/>
                </a:solidFill>
                <a:effectLst/>
                <a:latin typeface="Courier New" panose="02070309020205020404" pitchFamily="49" charset="0"/>
                <a:cs typeface="Courier New" panose="02070309020205020404" pitchFamily="49" charset="0"/>
              </a:rPr>
              <a:t>blurx</a:t>
            </a:r>
            <a:r>
              <a:rPr lang="en-US" altLang="zh-CN" sz="800" b="1" dirty="0">
                <a:solidFill>
                  <a:srgbClr val="000000"/>
                </a:solidFill>
                <a:effectLst/>
                <a:latin typeface="Courier New" panose="02070309020205020404" pitchFamily="49" charset="0"/>
                <a:cs typeface="Courier New" panose="02070309020205020404" pitchFamily="49" charset="0"/>
              </a:rPr>
              <a:t>;</a:t>
            </a:r>
          </a:p>
          <a:p>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AF00DB"/>
                </a:solidFill>
                <a:effectLst/>
                <a:latin typeface="Courier New" panose="02070309020205020404" pitchFamily="49" charset="0"/>
                <a:cs typeface="Courier New" panose="02070309020205020404" pitchFamily="49" charset="0"/>
              </a:rPr>
              <a:t>for</a:t>
            </a:r>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0000FF"/>
                </a:solidFill>
                <a:effectLst/>
                <a:latin typeface="Courier New" panose="02070309020205020404" pitchFamily="49" charset="0"/>
                <a:cs typeface="Courier New" panose="02070309020205020404" pitchFamily="49" charset="0"/>
              </a:rPr>
              <a:t>int</a:t>
            </a:r>
            <a:r>
              <a:rPr lang="en-US" altLang="zh-CN" sz="800" b="1" dirty="0">
                <a:solidFill>
                  <a:srgbClr val="000000"/>
                </a:solidFill>
                <a:effectLst/>
                <a:latin typeface="Courier New" panose="02070309020205020404" pitchFamily="49" charset="0"/>
                <a:cs typeface="Courier New" panose="02070309020205020404" pitchFamily="49" charset="0"/>
              </a:rPr>
              <a:t> y = </a:t>
            </a:r>
            <a:r>
              <a:rPr lang="en-US" altLang="zh-CN" sz="800" b="1" dirty="0">
                <a:solidFill>
                  <a:srgbClr val="098658"/>
                </a:solidFill>
                <a:effectLst/>
                <a:latin typeface="Courier New" panose="02070309020205020404" pitchFamily="49" charset="0"/>
                <a:cs typeface="Courier New" panose="02070309020205020404" pitchFamily="49" charset="0"/>
              </a:rPr>
              <a:t>0</a:t>
            </a:r>
            <a:r>
              <a:rPr lang="en-US" altLang="zh-CN" sz="800" b="1" dirty="0">
                <a:solidFill>
                  <a:srgbClr val="000000"/>
                </a:solidFill>
                <a:effectLst/>
                <a:latin typeface="Courier New" panose="02070309020205020404" pitchFamily="49" charset="0"/>
                <a:cs typeface="Courier New" panose="02070309020205020404" pitchFamily="49" charset="0"/>
              </a:rPr>
              <a:t>; y &lt; </a:t>
            </a:r>
            <a:r>
              <a:rPr lang="en-US" altLang="zh-CN" sz="800" b="1" dirty="0">
                <a:solidFill>
                  <a:srgbClr val="098658"/>
                </a:solidFill>
                <a:effectLst/>
                <a:latin typeface="Courier New" panose="02070309020205020404" pitchFamily="49" charset="0"/>
                <a:cs typeface="Courier New" panose="02070309020205020404" pitchFamily="49" charset="0"/>
              </a:rPr>
              <a:t>32</a:t>
            </a:r>
            <a:r>
              <a:rPr lang="en-US" altLang="zh-CN" sz="800" b="1" dirty="0">
                <a:solidFill>
                  <a:srgbClr val="000000"/>
                </a:solidFill>
                <a:effectLst/>
                <a:latin typeface="Courier New" panose="02070309020205020404" pitchFamily="49" charset="0"/>
                <a:cs typeface="Courier New" panose="02070309020205020404" pitchFamily="49" charset="0"/>
              </a:rPr>
              <a:t>; y++) {</a:t>
            </a:r>
          </a:p>
          <a:p>
            <a:r>
              <a:rPr lang="en-US" altLang="zh-CN" sz="800" b="1" dirty="0">
                <a:solidFill>
                  <a:srgbClr val="000000"/>
                </a:solidFill>
                <a:effectLst/>
                <a:latin typeface="Courier New" panose="02070309020205020404" pitchFamily="49" charset="0"/>
                <a:cs typeface="Courier New" panose="02070309020205020404" pitchFamily="49" charset="0"/>
              </a:rPr>
              <a:t>                __m128i *</a:t>
            </a:r>
            <a:r>
              <a:rPr lang="en-US" altLang="zh-CN" sz="800" b="1" dirty="0" err="1">
                <a:solidFill>
                  <a:srgbClr val="000000"/>
                </a:solidFill>
                <a:effectLst/>
                <a:latin typeface="Courier New" panose="02070309020205020404" pitchFamily="49" charset="0"/>
                <a:cs typeface="Courier New" panose="02070309020205020404" pitchFamily="49" charset="0"/>
              </a:rPr>
              <a:t>outPtr</a:t>
            </a:r>
            <a:r>
              <a:rPr lang="en-US" altLang="zh-CN" sz="800" b="1" dirty="0">
                <a:solidFill>
                  <a:srgbClr val="000000"/>
                </a:solidFill>
                <a:effectLst/>
                <a:latin typeface="Courier New" panose="02070309020205020404" pitchFamily="49" charset="0"/>
                <a:cs typeface="Courier New" panose="02070309020205020404" pitchFamily="49" charset="0"/>
              </a:rPr>
              <a:t> = (__m128i*)(&amp;(</a:t>
            </a:r>
            <a:r>
              <a:rPr lang="en-US" altLang="zh-CN" sz="800" b="1" dirty="0" err="1">
                <a:solidFill>
                  <a:srgbClr val="001080"/>
                </a:solidFill>
                <a:effectLst/>
                <a:latin typeface="Courier New" panose="02070309020205020404" pitchFamily="49" charset="0"/>
                <a:cs typeface="Courier New" panose="02070309020205020404" pitchFamily="49" charset="0"/>
              </a:rPr>
              <a:t>blury</a:t>
            </a:r>
            <a:r>
              <a:rPr lang="en-US" altLang="zh-CN" sz="800" b="1" dirty="0">
                <a:solidFill>
                  <a:srgbClr val="000000"/>
                </a:solidFill>
                <a:effectLst/>
                <a:latin typeface="Courier New" panose="02070309020205020404" pitchFamily="49" charset="0"/>
                <a:cs typeface="Courier New" panose="02070309020205020404" pitchFamily="49" charset="0"/>
              </a:rPr>
              <a:t>[</a:t>
            </a:r>
            <a:r>
              <a:rPr lang="en-US" altLang="zh-CN" sz="800" b="1" dirty="0" err="1">
                <a:solidFill>
                  <a:srgbClr val="000000"/>
                </a:solidFill>
                <a:effectLst/>
                <a:latin typeface="Courier New" panose="02070309020205020404" pitchFamily="49" charset="0"/>
                <a:cs typeface="Courier New" panose="02070309020205020404" pitchFamily="49" charset="0"/>
              </a:rPr>
              <a:t>yTile+y</a:t>
            </a:r>
            <a:r>
              <a:rPr lang="en-US" altLang="zh-CN" sz="800" b="1" dirty="0">
                <a:solidFill>
                  <a:srgbClr val="000000"/>
                </a:solidFill>
                <a:effectLst/>
                <a:latin typeface="Courier New" panose="02070309020205020404" pitchFamily="49" charset="0"/>
                <a:cs typeface="Courier New" panose="02070309020205020404" pitchFamily="49" charset="0"/>
              </a:rPr>
              <a:t>][</a:t>
            </a:r>
            <a:r>
              <a:rPr lang="en-US" altLang="zh-CN" sz="800" b="1" dirty="0" err="1">
                <a:solidFill>
                  <a:srgbClr val="000000"/>
                </a:solidFill>
                <a:effectLst/>
                <a:latin typeface="Courier New" panose="02070309020205020404" pitchFamily="49" charset="0"/>
                <a:cs typeface="Courier New" panose="02070309020205020404" pitchFamily="49" charset="0"/>
              </a:rPr>
              <a:t>xTile</a:t>
            </a:r>
            <a:r>
              <a:rPr lang="en-US" altLang="zh-CN" sz="800" b="1" dirty="0">
                <a:solidFill>
                  <a:srgbClr val="000000"/>
                </a:solidFill>
                <a:effectLst/>
                <a:latin typeface="Courier New" panose="02070309020205020404" pitchFamily="49" charset="0"/>
                <a:cs typeface="Courier New" panose="02070309020205020404" pitchFamily="49" charset="0"/>
              </a:rPr>
              <a:t>]));</a:t>
            </a:r>
          </a:p>
          <a:p>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AF00DB"/>
                </a:solidFill>
                <a:effectLst/>
                <a:latin typeface="Courier New" panose="02070309020205020404" pitchFamily="49" charset="0"/>
                <a:cs typeface="Courier New" panose="02070309020205020404" pitchFamily="49" charset="0"/>
              </a:rPr>
              <a:t>for</a:t>
            </a:r>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0000FF"/>
                </a:solidFill>
                <a:effectLst/>
                <a:latin typeface="Courier New" panose="02070309020205020404" pitchFamily="49" charset="0"/>
                <a:cs typeface="Courier New" panose="02070309020205020404" pitchFamily="49" charset="0"/>
              </a:rPr>
              <a:t>int</a:t>
            </a:r>
            <a:r>
              <a:rPr lang="en-US" altLang="zh-CN" sz="800" b="1" dirty="0">
                <a:solidFill>
                  <a:srgbClr val="000000"/>
                </a:solidFill>
                <a:effectLst/>
                <a:latin typeface="Courier New" panose="02070309020205020404" pitchFamily="49" charset="0"/>
                <a:cs typeface="Courier New" panose="02070309020205020404" pitchFamily="49" charset="0"/>
              </a:rPr>
              <a:t> x = </a:t>
            </a:r>
            <a:r>
              <a:rPr lang="en-US" altLang="zh-CN" sz="800" b="1" dirty="0">
                <a:solidFill>
                  <a:srgbClr val="098658"/>
                </a:solidFill>
                <a:effectLst/>
                <a:latin typeface="Courier New" panose="02070309020205020404" pitchFamily="49" charset="0"/>
                <a:cs typeface="Courier New" panose="02070309020205020404" pitchFamily="49" charset="0"/>
              </a:rPr>
              <a:t>0</a:t>
            </a:r>
            <a:r>
              <a:rPr lang="en-US" altLang="zh-CN" sz="800" b="1" dirty="0">
                <a:solidFill>
                  <a:srgbClr val="000000"/>
                </a:solidFill>
                <a:effectLst/>
                <a:latin typeface="Courier New" panose="02070309020205020404" pitchFamily="49" charset="0"/>
                <a:cs typeface="Courier New" panose="02070309020205020404" pitchFamily="49" charset="0"/>
              </a:rPr>
              <a:t>; x &lt; </a:t>
            </a:r>
            <a:r>
              <a:rPr lang="en-US" altLang="zh-CN" sz="800" b="1" dirty="0">
                <a:solidFill>
                  <a:srgbClr val="098658"/>
                </a:solidFill>
                <a:effectLst/>
                <a:latin typeface="Courier New" panose="02070309020205020404" pitchFamily="49" charset="0"/>
                <a:cs typeface="Courier New" panose="02070309020205020404" pitchFamily="49" charset="0"/>
              </a:rPr>
              <a:t>256</a:t>
            </a:r>
            <a:r>
              <a:rPr lang="en-US" altLang="zh-CN" sz="800" b="1" dirty="0">
                <a:solidFill>
                  <a:srgbClr val="000000"/>
                </a:solidFill>
                <a:effectLst/>
                <a:latin typeface="Courier New" panose="02070309020205020404" pitchFamily="49" charset="0"/>
                <a:cs typeface="Courier New" panose="02070309020205020404" pitchFamily="49" charset="0"/>
              </a:rPr>
              <a:t>; x += </a:t>
            </a:r>
            <a:r>
              <a:rPr lang="en-US" altLang="zh-CN" sz="800" b="1" dirty="0">
                <a:solidFill>
                  <a:srgbClr val="098658"/>
                </a:solidFill>
                <a:effectLst/>
                <a:latin typeface="Courier New" panose="02070309020205020404" pitchFamily="49" charset="0"/>
                <a:cs typeface="Courier New" panose="02070309020205020404" pitchFamily="49" charset="0"/>
              </a:rPr>
              <a:t>8</a:t>
            </a:r>
            <a:r>
              <a:rPr lang="en-US" altLang="zh-CN" sz="800" b="1" dirty="0">
                <a:solidFill>
                  <a:srgbClr val="000000"/>
                </a:solidFill>
                <a:effectLst/>
                <a:latin typeface="Courier New" panose="02070309020205020404" pitchFamily="49" charset="0"/>
                <a:cs typeface="Courier New" panose="02070309020205020404" pitchFamily="49" charset="0"/>
              </a:rPr>
              <a:t>) {</a:t>
            </a:r>
          </a:p>
          <a:p>
            <a:r>
              <a:rPr lang="en-US" altLang="zh-CN" sz="800" b="1" dirty="0">
                <a:solidFill>
                  <a:srgbClr val="000000"/>
                </a:solidFill>
                <a:effectLst/>
                <a:latin typeface="Courier New" panose="02070309020205020404" pitchFamily="49" charset="0"/>
                <a:cs typeface="Courier New" panose="02070309020205020404" pitchFamily="49" charset="0"/>
              </a:rPr>
              <a:t>                a = </a:t>
            </a:r>
            <a:r>
              <a:rPr lang="en-US" altLang="zh-CN" sz="800" b="1" dirty="0">
                <a:solidFill>
                  <a:srgbClr val="795E26"/>
                </a:solidFill>
                <a:effectLst/>
                <a:latin typeface="Courier New" panose="02070309020205020404" pitchFamily="49" charset="0"/>
                <a:cs typeface="Courier New" panose="02070309020205020404" pitchFamily="49" charset="0"/>
              </a:rPr>
              <a:t>_mm_load_si128</a:t>
            </a:r>
            <a:r>
              <a:rPr lang="en-US" altLang="zh-CN" sz="800" b="1" dirty="0">
                <a:solidFill>
                  <a:srgbClr val="000000"/>
                </a:solidFill>
                <a:effectLst/>
                <a:latin typeface="Courier New" panose="02070309020205020404" pitchFamily="49" charset="0"/>
                <a:cs typeface="Courier New" panose="02070309020205020404" pitchFamily="49" charset="0"/>
              </a:rPr>
              <a:t>(</a:t>
            </a:r>
            <a:r>
              <a:rPr lang="en-US" altLang="zh-CN" sz="800" b="1" dirty="0" err="1">
                <a:solidFill>
                  <a:srgbClr val="000000"/>
                </a:solidFill>
                <a:effectLst/>
                <a:latin typeface="Courier New" panose="02070309020205020404" pitchFamily="49" charset="0"/>
                <a:cs typeface="Courier New" panose="02070309020205020404" pitchFamily="49" charset="0"/>
              </a:rPr>
              <a:t>blurxPtr</a:t>
            </a:r>
            <a:r>
              <a:rPr lang="en-US" altLang="zh-CN" sz="800" b="1" dirty="0">
                <a:solidFill>
                  <a:srgbClr val="000000"/>
                </a:solidFill>
                <a:effectLst/>
                <a:latin typeface="Courier New" panose="02070309020205020404" pitchFamily="49" charset="0"/>
                <a:cs typeface="Courier New" panose="02070309020205020404" pitchFamily="49" charset="0"/>
              </a:rPr>
              <a:t>+(</a:t>
            </a:r>
            <a:r>
              <a:rPr lang="en-US" altLang="zh-CN" sz="800" b="1" dirty="0">
                <a:solidFill>
                  <a:srgbClr val="098658"/>
                </a:solidFill>
                <a:effectLst/>
                <a:latin typeface="Courier New" panose="02070309020205020404" pitchFamily="49" charset="0"/>
                <a:cs typeface="Courier New" panose="02070309020205020404" pitchFamily="49" charset="0"/>
              </a:rPr>
              <a:t>2</a:t>
            </a:r>
            <a:r>
              <a:rPr lang="en-US" altLang="zh-CN" sz="800" b="1" dirty="0">
                <a:solidFill>
                  <a:srgbClr val="000000"/>
                </a:solidFill>
                <a:effectLst/>
                <a:latin typeface="Courier New" panose="02070309020205020404" pitchFamily="49" charset="0"/>
                <a:cs typeface="Courier New" panose="02070309020205020404" pitchFamily="49" charset="0"/>
              </a:rPr>
              <a:t>*</a:t>
            </a:r>
            <a:r>
              <a:rPr lang="en-US" altLang="zh-CN" sz="800" b="1" dirty="0">
                <a:solidFill>
                  <a:srgbClr val="098658"/>
                </a:solidFill>
                <a:effectLst/>
                <a:latin typeface="Courier New" panose="02070309020205020404" pitchFamily="49" charset="0"/>
                <a:cs typeface="Courier New" panose="02070309020205020404" pitchFamily="49" charset="0"/>
              </a:rPr>
              <a:t>256</a:t>
            </a:r>
            <a:r>
              <a:rPr lang="en-US" altLang="zh-CN" sz="800" b="1" dirty="0">
                <a:solidFill>
                  <a:srgbClr val="000000"/>
                </a:solidFill>
                <a:effectLst/>
                <a:latin typeface="Courier New" panose="02070309020205020404" pitchFamily="49" charset="0"/>
                <a:cs typeface="Courier New" panose="02070309020205020404" pitchFamily="49" charset="0"/>
              </a:rPr>
              <a:t>)/</a:t>
            </a:r>
            <a:r>
              <a:rPr lang="en-US" altLang="zh-CN" sz="800" b="1" dirty="0">
                <a:solidFill>
                  <a:srgbClr val="098658"/>
                </a:solidFill>
                <a:effectLst/>
                <a:latin typeface="Courier New" panose="02070309020205020404" pitchFamily="49" charset="0"/>
                <a:cs typeface="Courier New" panose="02070309020205020404" pitchFamily="49" charset="0"/>
              </a:rPr>
              <a:t>8</a:t>
            </a:r>
            <a:r>
              <a:rPr lang="en-US" altLang="zh-CN" sz="800" b="1" dirty="0">
                <a:solidFill>
                  <a:srgbClr val="000000"/>
                </a:solidFill>
                <a:effectLst/>
                <a:latin typeface="Courier New" panose="02070309020205020404" pitchFamily="49" charset="0"/>
                <a:cs typeface="Courier New" panose="02070309020205020404" pitchFamily="49" charset="0"/>
              </a:rPr>
              <a:t>);</a:t>
            </a:r>
          </a:p>
          <a:p>
            <a:r>
              <a:rPr lang="en-US" altLang="zh-CN" sz="800" b="1" dirty="0">
                <a:solidFill>
                  <a:srgbClr val="000000"/>
                </a:solidFill>
                <a:effectLst/>
                <a:latin typeface="Courier New" panose="02070309020205020404" pitchFamily="49" charset="0"/>
                <a:cs typeface="Courier New" panose="02070309020205020404" pitchFamily="49" charset="0"/>
              </a:rPr>
              <a:t>                b = </a:t>
            </a:r>
            <a:r>
              <a:rPr lang="en-US" altLang="zh-CN" sz="800" b="1" dirty="0">
                <a:solidFill>
                  <a:srgbClr val="795E26"/>
                </a:solidFill>
                <a:effectLst/>
                <a:latin typeface="Courier New" panose="02070309020205020404" pitchFamily="49" charset="0"/>
                <a:cs typeface="Courier New" panose="02070309020205020404" pitchFamily="49" charset="0"/>
              </a:rPr>
              <a:t>_mm_load_si128</a:t>
            </a:r>
            <a:r>
              <a:rPr lang="en-US" altLang="zh-CN" sz="800" b="1" dirty="0">
                <a:solidFill>
                  <a:srgbClr val="000000"/>
                </a:solidFill>
                <a:effectLst/>
                <a:latin typeface="Courier New" panose="02070309020205020404" pitchFamily="49" charset="0"/>
                <a:cs typeface="Courier New" panose="02070309020205020404" pitchFamily="49" charset="0"/>
              </a:rPr>
              <a:t>(blurxPtr+</a:t>
            </a:r>
            <a:r>
              <a:rPr lang="en-US" altLang="zh-CN" sz="800" b="1" dirty="0">
                <a:solidFill>
                  <a:srgbClr val="098658"/>
                </a:solidFill>
                <a:effectLst/>
                <a:latin typeface="Courier New" panose="02070309020205020404" pitchFamily="49" charset="0"/>
                <a:cs typeface="Courier New" panose="02070309020205020404" pitchFamily="49" charset="0"/>
              </a:rPr>
              <a:t>256</a:t>
            </a:r>
            <a:r>
              <a:rPr lang="en-US" altLang="zh-CN" sz="800" b="1" dirty="0">
                <a:solidFill>
                  <a:srgbClr val="000000"/>
                </a:solidFill>
                <a:effectLst/>
                <a:latin typeface="Courier New" panose="02070309020205020404" pitchFamily="49" charset="0"/>
                <a:cs typeface="Courier New" panose="02070309020205020404" pitchFamily="49" charset="0"/>
              </a:rPr>
              <a:t>/</a:t>
            </a:r>
            <a:r>
              <a:rPr lang="en-US" altLang="zh-CN" sz="800" b="1" dirty="0">
                <a:solidFill>
                  <a:srgbClr val="098658"/>
                </a:solidFill>
                <a:effectLst/>
                <a:latin typeface="Courier New" panose="02070309020205020404" pitchFamily="49" charset="0"/>
                <a:cs typeface="Courier New" panose="02070309020205020404" pitchFamily="49" charset="0"/>
              </a:rPr>
              <a:t>8</a:t>
            </a:r>
            <a:r>
              <a:rPr lang="en-US" altLang="zh-CN" sz="800" b="1" dirty="0">
                <a:solidFill>
                  <a:srgbClr val="000000"/>
                </a:solidFill>
                <a:effectLst/>
                <a:latin typeface="Courier New" panose="02070309020205020404" pitchFamily="49" charset="0"/>
                <a:cs typeface="Courier New" panose="02070309020205020404" pitchFamily="49" charset="0"/>
              </a:rPr>
              <a:t>);</a:t>
            </a:r>
          </a:p>
          <a:p>
            <a:r>
              <a:rPr lang="en-US" altLang="zh-CN" sz="800" b="1" dirty="0">
                <a:solidFill>
                  <a:srgbClr val="000000"/>
                </a:solidFill>
                <a:effectLst/>
                <a:latin typeface="Courier New" panose="02070309020205020404" pitchFamily="49" charset="0"/>
                <a:cs typeface="Courier New" panose="02070309020205020404" pitchFamily="49" charset="0"/>
              </a:rPr>
              <a:t>                c = </a:t>
            </a:r>
            <a:r>
              <a:rPr lang="en-US" altLang="zh-CN" sz="800" b="1" dirty="0">
                <a:solidFill>
                  <a:srgbClr val="795E26"/>
                </a:solidFill>
                <a:effectLst/>
                <a:latin typeface="Courier New" panose="02070309020205020404" pitchFamily="49" charset="0"/>
                <a:cs typeface="Courier New" panose="02070309020205020404" pitchFamily="49" charset="0"/>
              </a:rPr>
              <a:t>_mm_load_si128</a:t>
            </a:r>
            <a:r>
              <a:rPr lang="en-US" altLang="zh-CN" sz="800" b="1" dirty="0">
                <a:solidFill>
                  <a:srgbClr val="000000"/>
                </a:solidFill>
                <a:effectLst/>
                <a:latin typeface="Courier New" panose="02070309020205020404" pitchFamily="49" charset="0"/>
                <a:cs typeface="Courier New" panose="02070309020205020404" pitchFamily="49" charset="0"/>
              </a:rPr>
              <a:t>(</a:t>
            </a:r>
            <a:r>
              <a:rPr lang="en-US" altLang="zh-CN" sz="800" b="1" dirty="0" err="1">
                <a:solidFill>
                  <a:srgbClr val="000000"/>
                </a:solidFill>
                <a:effectLst/>
                <a:latin typeface="Courier New" panose="02070309020205020404" pitchFamily="49" charset="0"/>
                <a:cs typeface="Courier New" panose="02070309020205020404" pitchFamily="49" charset="0"/>
              </a:rPr>
              <a:t>blurxPtr</a:t>
            </a:r>
            <a:r>
              <a:rPr lang="en-US" altLang="zh-CN" sz="800" b="1" dirty="0">
                <a:solidFill>
                  <a:srgbClr val="000000"/>
                </a:solidFill>
                <a:effectLst/>
                <a:latin typeface="Courier New" panose="02070309020205020404" pitchFamily="49" charset="0"/>
                <a:cs typeface="Courier New" panose="02070309020205020404" pitchFamily="49" charset="0"/>
              </a:rPr>
              <a:t>++);</a:t>
            </a:r>
          </a:p>
          <a:p>
            <a:r>
              <a:rPr lang="en-US" altLang="zh-CN" sz="800" b="1" dirty="0">
                <a:solidFill>
                  <a:srgbClr val="000000"/>
                </a:solidFill>
                <a:effectLst/>
                <a:latin typeface="Courier New" panose="02070309020205020404" pitchFamily="49" charset="0"/>
                <a:cs typeface="Courier New" panose="02070309020205020404" pitchFamily="49" charset="0"/>
              </a:rPr>
              <a:t>                sum = </a:t>
            </a:r>
            <a:r>
              <a:rPr lang="en-US" altLang="zh-CN" sz="800" b="1" dirty="0">
                <a:solidFill>
                  <a:srgbClr val="795E26"/>
                </a:solidFill>
                <a:effectLst/>
                <a:latin typeface="Courier New" panose="02070309020205020404" pitchFamily="49" charset="0"/>
                <a:cs typeface="Courier New" panose="02070309020205020404" pitchFamily="49" charset="0"/>
              </a:rPr>
              <a:t>_mm_add_epi16</a:t>
            </a:r>
            <a:r>
              <a:rPr lang="en-US" altLang="zh-CN" sz="800" b="1" dirty="0">
                <a:solidFill>
                  <a:srgbClr val="000000"/>
                </a:solidFill>
                <a:effectLst/>
                <a:latin typeface="Courier New" panose="02070309020205020404" pitchFamily="49" charset="0"/>
                <a:cs typeface="Courier New" panose="02070309020205020404" pitchFamily="49" charset="0"/>
              </a:rPr>
              <a:t>(</a:t>
            </a:r>
            <a:r>
              <a:rPr lang="en-US" altLang="zh-CN" sz="800" b="1" dirty="0">
                <a:solidFill>
                  <a:srgbClr val="795E26"/>
                </a:solidFill>
                <a:effectLst/>
                <a:latin typeface="Courier New" panose="02070309020205020404" pitchFamily="49" charset="0"/>
                <a:cs typeface="Courier New" panose="02070309020205020404" pitchFamily="49" charset="0"/>
              </a:rPr>
              <a:t>_mm_add_epi16</a:t>
            </a:r>
            <a:r>
              <a:rPr lang="en-US" altLang="zh-CN" sz="800" b="1" dirty="0">
                <a:solidFill>
                  <a:srgbClr val="000000"/>
                </a:solidFill>
                <a:effectLst/>
                <a:latin typeface="Courier New" panose="02070309020205020404" pitchFamily="49" charset="0"/>
                <a:cs typeface="Courier New" panose="02070309020205020404" pitchFamily="49" charset="0"/>
              </a:rPr>
              <a:t>(a, b), c);</a:t>
            </a:r>
          </a:p>
          <a:p>
            <a:r>
              <a:rPr lang="en-US" altLang="zh-CN" sz="800" b="1" dirty="0">
                <a:solidFill>
                  <a:srgbClr val="000000"/>
                </a:solidFill>
                <a:effectLst/>
                <a:latin typeface="Courier New" panose="02070309020205020404" pitchFamily="49" charset="0"/>
                <a:cs typeface="Courier New" panose="02070309020205020404" pitchFamily="49" charset="0"/>
              </a:rPr>
              <a:t>                avg = </a:t>
            </a:r>
            <a:r>
              <a:rPr lang="en-US" altLang="zh-CN" sz="800" b="1" dirty="0">
                <a:solidFill>
                  <a:srgbClr val="795E26"/>
                </a:solidFill>
                <a:effectLst/>
                <a:latin typeface="Courier New" panose="02070309020205020404" pitchFamily="49" charset="0"/>
                <a:cs typeface="Courier New" panose="02070309020205020404" pitchFamily="49" charset="0"/>
              </a:rPr>
              <a:t>_mm_mulhi_epi16</a:t>
            </a:r>
            <a:r>
              <a:rPr lang="en-US" altLang="zh-CN" sz="800" b="1" dirty="0">
                <a:solidFill>
                  <a:srgbClr val="000000"/>
                </a:solidFill>
                <a:effectLst/>
                <a:latin typeface="Courier New" panose="02070309020205020404" pitchFamily="49" charset="0"/>
                <a:cs typeface="Courier New" panose="02070309020205020404" pitchFamily="49" charset="0"/>
              </a:rPr>
              <a:t>(sum, </a:t>
            </a:r>
            <a:r>
              <a:rPr lang="en-US" altLang="zh-CN" sz="800" b="1" dirty="0" err="1">
                <a:solidFill>
                  <a:srgbClr val="000000"/>
                </a:solidFill>
                <a:effectLst/>
                <a:latin typeface="Courier New" panose="02070309020205020404" pitchFamily="49" charset="0"/>
                <a:cs typeface="Courier New" panose="02070309020205020404" pitchFamily="49" charset="0"/>
              </a:rPr>
              <a:t>one_third</a:t>
            </a:r>
            <a:r>
              <a:rPr lang="en-US" altLang="zh-CN" sz="800" b="1" dirty="0">
                <a:solidFill>
                  <a:srgbClr val="000000"/>
                </a:solidFill>
                <a:effectLst/>
                <a:latin typeface="Courier New" panose="02070309020205020404" pitchFamily="49" charset="0"/>
                <a:cs typeface="Courier New" panose="02070309020205020404" pitchFamily="49" charset="0"/>
              </a:rPr>
              <a:t>);</a:t>
            </a:r>
          </a:p>
          <a:p>
            <a:r>
              <a:rPr lang="en-US" altLang="zh-CN" sz="800" b="1" dirty="0">
                <a:solidFill>
                  <a:srgbClr val="000000"/>
                </a:solidFill>
                <a:effectLst/>
                <a:latin typeface="Courier New" panose="02070309020205020404" pitchFamily="49" charset="0"/>
                <a:cs typeface="Courier New" panose="02070309020205020404" pitchFamily="49" charset="0"/>
              </a:rPr>
              <a:t>                </a:t>
            </a:r>
            <a:r>
              <a:rPr lang="en-US" altLang="zh-CN" sz="800" b="1" dirty="0">
                <a:solidFill>
                  <a:srgbClr val="795E26"/>
                </a:solidFill>
                <a:effectLst/>
                <a:latin typeface="Courier New" panose="02070309020205020404" pitchFamily="49" charset="0"/>
                <a:cs typeface="Courier New" panose="02070309020205020404" pitchFamily="49" charset="0"/>
              </a:rPr>
              <a:t>_mm_store_si128</a:t>
            </a:r>
            <a:r>
              <a:rPr lang="en-US" altLang="zh-CN" sz="800" b="1" dirty="0">
                <a:solidFill>
                  <a:srgbClr val="000000"/>
                </a:solidFill>
                <a:effectLst/>
                <a:latin typeface="Courier New" panose="02070309020205020404" pitchFamily="49" charset="0"/>
                <a:cs typeface="Courier New" panose="02070309020205020404" pitchFamily="49" charset="0"/>
              </a:rPr>
              <a:t>(</a:t>
            </a:r>
            <a:r>
              <a:rPr lang="en-US" altLang="zh-CN" sz="800" b="1" dirty="0" err="1">
                <a:solidFill>
                  <a:srgbClr val="000000"/>
                </a:solidFill>
                <a:effectLst/>
                <a:latin typeface="Courier New" panose="02070309020205020404" pitchFamily="49" charset="0"/>
                <a:cs typeface="Courier New" panose="02070309020205020404" pitchFamily="49" charset="0"/>
              </a:rPr>
              <a:t>outPtr</a:t>
            </a:r>
            <a:r>
              <a:rPr lang="en-US" altLang="zh-CN" sz="800" b="1" dirty="0">
                <a:solidFill>
                  <a:srgbClr val="000000"/>
                </a:solidFill>
                <a:effectLst/>
                <a:latin typeface="Courier New" panose="02070309020205020404" pitchFamily="49" charset="0"/>
                <a:cs typeface="Courier New" panose="02070309020205020404" pitchFamily="49" charset="0"/>
              </a:rPr>
              <a:t>++, avg);</a:t>
            </a:r>
          </a:p>
          <a:p>
            <a:r>
              <a:rPr lang="en-US" altLang="zh-CN" sz="800" b="1" dirty="0">
                <a:solidFill>
                  <a:srgbClr val="000000"/>
                </a:solidFill>
                <a:effectLst/>
                <a:latin typeface="Courier New" panose="02070309020205020404" pitchFamily="49" charset="0"/>
                <a:cs typeface="Courier New" panose="02070309020205020404" pitchFamily="49" charset="0"/>
              </a:rPr>
              <a:t>}}}}}</a:t>
            </a:r>
          </a:p>
        </p:txBody>
      </p:sp>
      <p:sp>
        <p:nvSpPr>
          <p:cNvPr id="5" name="内容占位符 1">
            <a:extLst>
              <a:ext uri="{FF2B5EF4-FFF2-40B4-BE49-F238E27FC236}">
                <a16:creationId xmlns:a16="http://schemas.microsoft.com/office/drawing/2014/main" id="{E0DB8E59-0E94-03AD-A2E6-6BF0F0D54A38}"/>
              </a:ext>
            </a:extLst>
          </p:cNvPr>
          <p:cNvSpPr txBox="1">
            <a:spLocks/>
          </p:cNvSpPr>
          <p:nvPr/>
        </p:nvSpPr>
        <p:spPr>
          <a:xfrm>
            <a:off x="971600" y="5440362"/>
            <a:ext cx="6768752" cy="106124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6" name="内容占位符 1">
            <a:extLst>
              <a:ext uri="{FF2B5EF4-FFF2-40B4-BE49-F238E27FC236}">
                <a16:creationId xmlns:a16="http://schemas.microsoft.com/office/drawing/2014/main" id="{78C045C7-345C-0C62-395E-389C94F7B14D}"/>
              </a:ext>
            </a:extLst>
          </p:cNvPr>
          <p:cNvSpPr txBox="1">
            <a:spLocks/>
          </p:cNvSpPr>
          <p:nvPr/>
        </p:nvSpPr>
        <p:spPr>
          <a:xfrm>
            <a:off x="439233" y="5416705"/>
            <a:ext cx="8291264" cy="1441295"/>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a:t>It is extremely hard for programmers to write these code</a:t>
            </a:r>
          </a:p>
          <a:p>
            <a:pPr lvl="1"/>
            <a:r>
              <a:rPr lang="en-US" altLang="zh-CN" sz="2400" dirty="0"/>
              <a:t>Also hard to maintain</a:t>
            </a:r>
          </a:p>
          <a:p>
            <a:r>
              <a:rPr lang="en-US" altLang="zh-CN" sz="2800" dirty="0"/>
              <a:t>Is it possible to decouple the algorithm and optimization?</a:t>
            </a:r>
          </a:p>
          <a:p>
            <a:pPr marL="0" indent="0">
              <a:buNone/>
            </a:pPr>
            <a:endParaRPr lang="zh-CN" altLang="en-US" dirty="0"/>
          </a:p>
        </p:txBody>
      </p:sp>
    </p:spTree>
    <p:extLst>
      <p:ext uri="{BB962C8B-B14F-4D97-AF65-F5344CB8AC3E}">
        <p14:creationId xmlns:p14="http://schemas.microsoft.com/office/powerpoint/2010/main" val="1002016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14E2923-ADEE-439E-BDF7-778BBCA7E983}"/>
              </a:ext>
            </a:extLst>
          </p:cNvPr>
          <p:cNvSpPr>
            <a:spLocks noGrp="1"/>
          </p:cNvSpPr>
          <p:nvPr>
            <p:ph type="title"/>
          </p:nvPr>
        </p:nvSpPr>
        <p:spPr/>
        <p:txBody>
          <a:bodyPr/>
          <a:lstStyle/>
          <a:p>
            <a:r>
              <a:rPr lang="en-US" altLang="zh-CN" dirty="0"/>
              <a:t>Halide Blur: 0.9s / M pixels</a:t>
            </a:r>
            <a:endParaRPr lang="zh-CN" altLang="en-US" dirty="0"/>
          </a:p>
        </p:txBody>
      </p:sp>
      <p:sp>
        <p:nvSpPr>
          <p:cNvPr id="4" name="灯片编号占位符 3">
            <a:extLst>
              <a:ext uri="{FF2B5EF4-FFF2-40B4-BE49-F238E27FC236}">
                <a16:creationId xmlns:a16="http://schemas.microsoft.com/office/drawing/2014/main" id="{7CCEFE68-0820-44B9-BAF6-30A4DD82C92D}"/>
              </a:ext>
            </a:extLst>
          </p:cNvPr>
          <p:cNvSpPr>
            <a:spLocks noGrp="1"/>
          </p:cNvSpPr>
          <p:nvPr>
            <p:ph type="sldNum" sz="quarter" idx="12"/>
          </p:nvPr>
        </p:nvSpPr>
        <p:spPr/>
        <p:txBody>
          <a:bodyPr/>
          <a:lstStyle/>
          <a:p>
            <a:fld id="{977BA8E6-E826-B147-AA17-E3D76A29629C}" type="slidenum">
              <a:rPr kumimoji="1" lang="zh-CN" altLang="en-US" smtClean="0"/>
              <a:pPr/>
              <a:t>35</a:t>
            </a:fld>
            <a:endParaRPr kumimoji="1" lang="zh-CN" altLang="en-US" b="1" dirty="0"/>
          </a:p>
        </p:txBody>
      </p:sp>
      <p:sp>
        <p:nvSpPr>
          <p:cNvPr id="8" name="文本框 7">
            <a:extLst>
              <a:ext uri="{FF2B5EF4-FFF2-40B4-BE49-F238E27FC236}">
                <a16:creationId xmlns:a16="http://schemas.microsoft.com/office/drawing/2014/main" id="{17F99055-8478-416B-BD44-23D3CB4246FB}"/>
              </a:ext>
            </a:extLst>
          </p:cNvPr>
          <p:cNvSpPr txBox="1"/>
          <p:nvPr/>
        </p:nvSpPr>
        <p:spPr>
          <a:xfrm>
            <a:off x="3856655" y="6398696"/>
            <a:ext cx="5187950" cy="369332"/>
          </a:xfrm>
          <a:prstGeom prst="rect">
            <a:avLst/>
          </a:prstGeom>
          <a:noFill/>
        </p:spPr>
        <p:txBody>
          <a:bodyPr wrap="square">
            <a:spAutoFit/>
          </a:bodyPr>
          <a:lstStyle/>
          <a:p>
            <a:r>
              <a:rPr lang="en-US" altLang="zh-CN" dirty="0"/>
              <a:t>Ref:</a:t>
            </a:r>
            <a:r>
              <a:rPr lang="zh-CN" altLang="en-US" dirty="0"/>
              <a:t> </a:t>
            </a:r>
            <a:r>
              <a:rPr lang="en-US" altLang="zh-CN" dirty="0"/>
              <a:t>https://www.slideshare.net/kobe38/halide-1</a:t>
            </a:r>
            <a:endParaRPr lang="zh-CN" altLang="en-US" dirty="0"/>
          </a:p>
        </p:txBody>
      </p:sp>
      <p:sp>
        <p:nvSpPr>
          <p:cNvPr id="11" name="矩形 10">
            <a:extLst>
              <a:ext uri="{FF2B5EF4-FFF2-40B4-BE49-F238E27FC236}">
                <a16:creationId xmlns:a16="http://schemas.microsoft.com/office/drawing/2014/main" id="{74F653AE-DBE7-483B-99E5-84662D17B55E}"/>
              </a:ext>
            </a:extLst>
          </p:cNvPr>
          <p:cNvSpPr/>
          <p:nvPr/>
        </p:nvSpPr>
        <p:spPr>
          <a:xfrm>
            <a:off x="374547" y="1399858"/>
            <a:ext cx="8670058" cy="3816429"/>
          </a:xfrm>
          <a:prstGeom prst="rect">
            <a:avLst/>
          </a:prstGeom>
          <a:solidFill>
            <a:schemeClr val="accent6">
              <a:lumMod val="20000"/>
              <a:lumOff val="80000"/>
            </a:schemeClr>
          </a:solidFill>
        </p:spPr>
        <p:txBody>
          <a:bodyPr wrap="square">
            <a:spAutoFit/>
          </a:bodyPr>
          <a:lstStyle/>
          <a:p>
            <a:r>
              <a:rPr lang="en-US" altLang="zh-CN" sz="1600" b="1" dirty="0" err="1">
                <a:solidFill>
                  <a:srgbClr val="267F99"/>
                </a:solidFill>
                <a:effectLst/>
                <a:latin typeface="Courier New" panose="02070309020205020404" pitchFamily="49" charset="0"/>
                <a:cs typeface="Courier New" panose="02070309020205020404" pitchFamily="49" charset="0"/>
              </a:rPr>
              <a:t>Func</a:t>
            </a:r>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err="1">
                <a:solidFill>
                  <a:srgbClr val="795E26"/>
                </a:solidFill>
                <a:effectLst/>
                <a:latin typeface="Courier New" panose="02070309020205020404" pitchFamily="49" charset="0"/>
                <a:cs typeface="Courier New" panose="02070309020205020404" pitchFamily="49" charset="0"/>
              </a:rPr>
              <a:t>halide_blur</a:t>
            </a:r>
            <a:r>
              <a:rPr lang="en-US" altLang="zh-CN" sz="1600" b="1" dirty="0">
                <a:solidFill>
                  <a:srgbClr val="000000"/>
                </a:solidFill>
                <a:effectLst/>
                <a:latin typeface="Courier New" panose="02070309020205020404" pitchFamily="49" charset="0"/>
                <a:cs typeface="Courier New" panose="02070309020205020404" pitchFamily="49" charset="0"/>
              </a:rPr>
              <a:t>(</a:t>
            </a:r>
            <a:r>
              <a:rPr lang="en-US" altLang="zh-CN" sz="1600" b="1" dirty="0" err="1">
                <a:solidFill>
                  <a:srgbClr val="267F99"/>
                </a:solidFill>
                <a:effectLst/>
                <a:latin typeface="Courier New" panose="02070309020205020404" pitchFamily="49" charset="0"/>
                <a:cs typeface="Courier New" panose="02070309020205020404" pitchFamily="49" charset="0"/>
              </a:rPr>
              <a:t>Func</a:t>
            </a:r>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a:solidFill>
                  <a:srgbClr val="001080"/>
                </a:solidFill>
                <a:effectLst/>
                <a:latin typeface="Courier New" panose="02070309020205020404" pitchFamily="49" charset="0"/>
                <a:cs typeface="Courier New" panose="02070309020205020404" pitchFamily="49" charset="0"/>
              </a:rPr>
              <a:t>in</a:t>
            </a:r>
            <a:r>
              <a:rPr lang="en-US" altLang="zh-CN" sz="1600" b="1" dirty="0">
                <a:solidFill>
                  <a:srgbClr val="000000"/>
                </a:solidFill>
                <a:effectLst/>
                <a:latin typeface="Courier New" panose="02070309020205020404" pitchFamily="49" charset="0"/>
                <a:cs typeface="Courier New" panose="02070309020205020404" pitchFamily="49" charset="0"/>
              </a:rPr>
              <a:t>) {</a:t>
            </a:r>
          </a:p>
          <a:p>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err="1">
                <a:solidFill>
                  <a:srgbClr val="000000"/>
                </a:solidFill>
                <a:effectLst/>
                <a:latin typeface="Courier New" panose="02070309020205020404" pitchFamily="49" charset="0"/>
                <a:cs typeface="Courier New" panose="02070309020205020404" pitchFamily="49" charset="0"/>
              </a:rPr>
              <a:t>Func</a:t>
            </a:r>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err="1">
                <a:solidFill>
                  <a:srgbClr val="000000"/>
                </a:solidFill>
                <a:effectLst/>
                <a:latin typeface="Courier New" panose="02070309020205020404" pitchFamily="49" charset="0"/>
                <a:cs typeface="Courier New" panose="02070309020205020404" pitchFamily="49" charset="0"/>
              </a:rPr>
              <a:t>tmp</a:t>
            </a:r>
            <a:r>
              <a:rPr lang="en-US" altLang="zh-CN" sz="1600" b="1" dirty="0">
                <a:solidFill>
                  <a:srgbClr val="000000"/>
                </a:solidFill>
                <a:effectLst/>
                <a:latin typeface="Courier New" panose="02070309020205020404" pitchFamily="49" charset="0"/>
                <a:cs typeface="Courier New" panose="02070309020205020404" pitchFamily="49" charset="0"/>
              </a:rPr>
              <a:t>, blurred;</a:t>
            </a:r>
          </a:p>
          <a:p>
            <a:r>
              <a:rPr lang="en-US" altLang="zh-CN" sz="1600" b="1" dirty="0">
                <a:solidFill>
                  <a:srgbClr val="000000"/>
                </a:solidFill>
                <a:effectLst/>
                <a:latin typeface="Courier New" panose="02070309020205020404" pitchFamily="49" charset="0"/>
                <a:cs typeface="Courier New" panose="02070309020205020404" pitchFamily="49" charset="0"/>
              </a:rPr>
              <a:t>    Var x, y, xi, </a:t>
            </a:r>
            <a:r>
              <a:rPr lang="en-US" altLang="zh-CN" sz="1600" b="1" dirty="0" err="1">
                <a:solidFill>
                  <a:srgbClr val="000000"/>
                </a:solidFill>
                <a:effectLst/>
                <a:latin typeface="Courier New" panose="02070309020205020404" pitchFamily="49" charset="0"/>
                <a:cs typeface="Courier New" panose="02070309020205020404" pitchFamily="49" charset="0"/>
              </a:rPr>
              <a:t>yi</a:t>
            </a:r>
            <a:r>
              <a:rPr lang="en-US" altLang="zh-CN" sz="1600" b="1" dirty="0">
                <a:solidFill>
                  <a:srgbClr val="000000"/>
                </a:solidFill>
                <a:effectLst/>
                <a:latin typeface="Courier New" panose="02070309020205020404" pitchFamily="49" charset="0"/>
                <a:cs typeface="Courier New" panose="02070309020205020404" pitchFamily="49" charset="0"/>
              </a:rPr>
              <a:t>;</a:t>
            </a:r>
          </a:p>
          <a:p>
            <a:br>
              <a:rPr lang="en-US" altLang="zh-CN" sz="1600" b="1" dirty="0">
                <a:solidFill>
                  <a:srgbClr val="000000"/>
                </a:solidFill>
                <a:effectLst/>
                <a:latin typeface="Courier New" panose="02070309020205020404" pitchFamily="49" charset="0"/>
                <a:cs typeface="Courier New" panose="02070309020205020404" pitchFamily="49" charset="0"/>
              </a:rPr>
            </a:br>
            <a:r>
              <a:rPr lang="en-US" altLang="zh-CN" sz="1600" b="1" dirty="0">
                <a:solidFill>
                  <a:srgbClr val="008000"/>
                </a:solidFill>
                <a:effectLst/>
                <a:latin typeface="Courier New" panose="02070309020205020404" pitchFamily="49" charset="0"/>
                <a:cs typeface="Courier New" panose="02070309020205020404" pitchFamily="49" charset="0"/>
              </a:rPr>
              <a:t>    </a:t>
            </a:r>
            <a:r>
              <a:rPr lang="en-US" altLang="zh-CN" sz="1600" b="1" dirty="0">
                <a:solidFill>
                  <a:srgbClr val="008000"/>
                </a:solidFill>
                <a:effectLst/>
                <a:highlight>
                  <a:srgbClr val="FFFF00"/>
                </a:highlight>
                <a:latin typeface="Courier New" panose="02070309020205020404" pitchFamily="49" charset="0"/>
                <a:cs typeface="Courier New" panose="02070309020205020404" pitchFamily="49" charset="0"/>
              </a:rPr>
              <a:t>// Algorithm</a:t>
            </a:r>
            <a:endParaRPr lang="zh-CN" altLang="en-US" sz="1600" b="1" dirty="0">
              <a:solidFill>
                <a:srgbClr val="000000"/>
              </a:solidFill>
              <a:effectLst/>
              <a:highlight>
                <a:srgbClr val="FFFF00"/>
              </a:highlight>
              <a:latin typeface="Courier New" panose="02070309020205020404" pitchFamily="49" charset="0"/>
              <a:cs typeface="Courier New" panose="02070309020205020404" pitchFamily="49" charset="0"/>
            </a:endParaRPr>
          </a:p>
          <a:p>
            <a:r>
              <a:rPr lang="zh-CN" altLang="en-US"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err="1">
                <a:solidFill>
                  <a:srgbClr val="795E26"/>
                </a:solidFill>
                <a:effectLst/>
                <a:latin typeface="Courier New" panose="02070309020205020404" pitchFamily="49" charset="0"/>
                <a:cs typeface="Courier New" panose="02070309020205020404" pitchFamily="49" charset="0"/>
              </a:rPr>
              <a:t>tmp</a:t>
            </a:r>
            <a:r>
              <a:rPr lang="en-US" altLang="zh-CN" sz="1600" b="1" dirty="0">
                <a:solidFill>
                  <a:srgbClr val="000000"/>
                </a:solidFill>
                <a:effectLst/>
                <a:latin typeface="Courier New" panose="02070309020205020404" pitchFamily="49" charset="0"/>
                <a:cs typeface="Courier New" panose="02070309020205020404" pitchFamily="49" charset="0"/>
              </a:rPr>
              <a:t>(x, y) = (</a:t>
            </a:r>
            <a:r>
              <a:rPr lang="en-US" altLang="zh-CN" sz="1600" b="1" dirty="0">
                <a:solidFill>
                  <a:srgbClr val="795E26"/>
                </a:solidFill>
                <a:effectLst/>
                <a:latin typeface="Courier New" panose="02070309020205020404" pitchFamily="49" charset="0"/>
                <a:cs typeface="Courier New" panose="02070309020205020404" pitchFamily="49" charset="0"/>
              </a:rPr>
              <a:t>in</a:t>
            </a:r>
            <a:r>
              <a:rPr lang="en-US" altLang="zh-CN" sz="1600" b="1" dirty="0">
                <a:solidFill>
                  <a:srgbClr val="000000"/>
                </a:solidFill>
                <a:effectLst/>
                <a:latin typeface="Courier New" panose="02070309020205020404" pitchFamily="49" charset="0"/>
                <a:cs typeface="Courier New" panose="02070309020205020404" pitchFamily="49" charset="0"/>
              </a:rPr>
              <a:t>(x-</a:t>
            </a:r>
            <a:r>
              <a:rPr lang="en-US" altLang="zh-CN" sz="1600" b="1" dirty="0">
                <a:solidFill>
                  <a:srgbClr val="098658"/>
                </a:solidFill>
                <a:effectLst/>
                <a:latin typeface="Courier New" panose="02070309020205020404" pitchFamily="49" charset="0"/>
                <a:cs typeface="Courier New" panose="02070309020205020404" pitchFamily="49" charset="0"/>
              </a:rPr>
              <a:t>1</a:t>
            </a:r>
            <a:r>
              <a:rPr lang="en-US" altLang="zh-CN" sz="1600" b="1" dirty="0">
                <a:solidFill>
                  <a:srgbClr val="000000"/>
                </a:solidFill>
                <a:effectLst/>
                <a:latin typeface="Courier New" panose="02070309020205020404" pitchFamily="49" charset="0"/>
                <a:cs typeface="Courier New" panose="02070309020205020404" pitchFamily="49" charset="0"/>
              </a:rPr>
              <a:t>, y) + </a:t>
            </a:r>
            <a:r>
              <a:rPr lang="en-US" altLang="zh-CN" sz="1600" b="1" dirty="0">
                <a:solidFill>
                  <a:srgbClr val="795E26"/>
                </a:solidFill>
                <a:effectLst/>
                <a:latin typeface="Courier New" panose="02070309020205020404" pitchFamily="49" charset="0"/>
                <a:cs typeface="Courier New" panose="02070309020205020404" pitchFamily="49" charset="0"/>
              </a:rPr>
              <a:t>in</a:t>
            </a:r>
            <a:r>
              <a:rPr lang="en-US" altLang="zh-CN" sz="1600" b="1" dirty="0">
                <a:solidFill>
                  <a:srgbClr val="000000"/>
                </a:solidFill>
                <a:effectLst/>
                <a:latin typeface="Courier New" panose="02070309020205020404" pitchFamily="49" charset="0"/>
                <a:cs typeface="Courier New" panose="02070309020205020404" pitchFamily="49" charset="0"/>
              </a:rPr>
              <a:t>(x, y) + </a:t>
            </a:r>
            <a:r>
              <a:rPr lang="en-US" altLang="zh-CN" sz="1600" b="1" dirty="0">
                <a:solidFill>
                  <a:srgbClr val="795E26"/>
                </a:solidFill>
                <a:effectLst/>
                <a:latin typeface="Courier New" panose="02070309020205020404" pitchFamily="49" charset="0"/>
                <a:cs typeface="Courier New" panose="02070309020205020404" pitchFamily="49" charset="0"/>
              </a:rPr>
              <a:t>in</a:t>
            </a:r>
            <a:r>
              <a:rPr lang="en-US" altLang="zh-CN" sz="1600" b="1" dirty="0">
                <a:solidFill>
                  <a:srgbClr val="000000"/>
                </a:solidFill>
                <a:effectLst/>
                <a:latin typeface="Courier New" panose="02070309020205020404" pitchFamily="49" charset="0"/>
                <a:cs typeface="Courier New" panose="02070309020205020404" pitchFamily="49" charset="0"/>
              </a:rPr>
              <a:t>(x+</a:t>
            </a:r>
            <a:r>
              <a:rPr lang="en-US" altLang="zh-CN" sz="1600" b="1" dirty="0">
                <a:solidFill>
                  <a:srgbClr val="098658"/>
                </a:solidFill>
                <a:effectLst/>
                <a:latin typeface="Courier New" panose="02070309020205020404" pitchFamily="49" charset="0"/>
                <a:cs typeface="Courier New" panose="02070309020205020404" pitchFamily="49" charset="0"/>
              </a:rPr>
              <a:t>1</a:t>
            </a:r>
            <a:r>
              <a:rPr lang="en-US" altLang="zh-CN" sz="1600" b="1" dirty="0">
                <a:solidFill>
                  <a:srgbClr val="000000"/>
                </a:solidFill>
                <a:effectLst/>
                <a:latin typeface="Courier New" panose="02070309020205020404" pitchFamily="49" charset="0"/>
                <a:cs typeface="Courier New" panose="02070309020205020404" pitchFamily="49" charset="0"/>
              </a:rPr>
              <a:t>, y)) / </a:t>
            </a:r>
            <a:r>
              <a:rPr lang="en-US" altLang="zh-CN" sz="1600" b="1" dirty="0">
                <a:solidFill>
                  <a:srgbClr val="098658"/>
                </a:solidFill>
                <a:effectLst/>
                <a:latin typeface="Courier New" panose="02070309020205020404" pitchFamily="49" charset="0"/>
                <a:cs typeface="Courier New" panose="02070309020205020404" pitchFamily="49" charset="0"/>
              </a:rPr>
              <a:t>3</a:t>
            </a:r>
            <a:r>
              <a:rPr lang="en-US" altLang="zh-CN" sz="1600" b="1" dirty="0">
                <a:solidFill>
                  <a:srgbClr val="000000"/>
                </a:solidFill>
                <a:effectLst/>
                <a:latin typeface="Courier New" panose="02070309020205020404" pitchFamily="49" charset="0"/>
                <a:cs typeface="Courier New" panose="02070309020205020404" pitchFamily="49" charset="0"/>
              </a:rPr>
              <a:t>;</a:t>
            </a:r>
          </a:p>
          <a:p>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a:solidFill>
                  <a:srgbClr val="795E26"/>
                </a:solidFill>
                <a:effectLst/>
                <a:latin typeface="Courier New" panose="02070309020205020404" pitchFamily="49" charset="0"/>
                <a:cs typeface="Courier New" panose="02070309020205020404" pitchFamily="49" charset="0"/>
              </a:rPr>
              <a:t>blurred</a:t>
            </a:r>
            <a:r>
              <a:rPr lang="en-US" altLang="zh-CN" sz="1600" b="1" dirty="0">
                <a:solidFill>
                  <a:srgbClr val="000000"/>
                </a:solidFill>
                <a:effectLst/>
                <a:latin typeface="Courier New" panose="02070309020205020404" pitchFamily="49" charset="0"/>
                <a:cs typeface="Courier New" panose="02070309020205020404" pitchFamily="49" charset="0"/>
              </a:rPr>
              <a:t>(x, y) = (</a:t>
            </a:r>
            <a:r>
              <a:rPr lang="en-US" altLang="zh-CN" sz="1600" b="1" dirty="0" err="1">
                <a:solidFill>
                  <a:srgbClr val="795E26"/>
                </a:solidFill>
                <a:effectLst/>
                <a:latin typeface="Courier New" panose="02070309020205020404" pitchFamily="49" charset="0"/>
                <a:cs typeface="Courier New" panose="02070309020205020404" pitchFamily="49" charset="0"/>
              </a:rPr>
              <a:t>tmp</a:t>
            </a:r>
            <a:r>
              <a:rPr lang="en-US" altLang="zh-CN" sz="1600" b="1" dirty="0">
                <a:solidFill>
                  <a:srgbClr val="000000"/>
                </a:solidFill>
                <a:effectLst/>
                <a:latin typeface="Courier New" panose="02070309020205020404" pitchFamily="49" charset="0"/>
                <a:cs typeface="Courier New" panose="02070309020205020404" pitchFamily="49" charset="0"/>
              </a:rPr>
              <a:t>(x, y-</a:t>
            </a:r>
            <a:r>
              <a:rPr lang="en-US" altLang="zh-CN" sz="1600" b="1" dirty="0">
                <a:solidFill>
                  <a:srgbClr val="098658"/>
                </a:solidFill>
                <a:effectLst/>
                <a:latin typeface="Courier New" panose="02070309020205020404" pitchFamily="49" charset="0"/>
                <a:cs typeface="Courier New" panose="02070309020205020404" pitchFamily="49" charset="0"/>
              </a:rPr>
              <a:t>1</a:t>
            </a:r>
            <a:r>
              <a:rPr lang="en-US" altLang="zh-CN" sz="1600" b="1" dirty="0">
                <a:solidFill>
                  <a:srgbClr val="000000"/>
                </a:solidFill>
                <a:effectLst/>
                <a:latin typeface="Courier New" panose="02070309020205020404" pitchFamily="49" charset="0"/>
                <a:cs typeface="Courier New" panose="02070309020205020404" pitchFamily="49" charset="0"/>
              </a:rPr>
              <a:t>) + </a:t>
            </a:r>
            <a:r>
              <a:rPr lang="en-US" altLang="zh-CN" sz="1600" b="1" dirty="0" err="1">
                <a:solidFill>
                  <a:srgbClr val="795E26"/>
                </a:solidFill>
                <a:effectLst/>
                <a:latin typeface="Courier New" panose="02070309020205020404" pitchFamily="49" charset="0"/>
                <a:cs typeface="Courier New" panose="02070309020205020404" pitchFamily="49" charset="0"/>
              </a:rPr>
              <a:t>tmp</a:t>
            </a:r>
            <a:r>
              <a:rPr lang="en-US" altLang="zh-CN" sz="1600" b="1" dirty="0">
                <a:solidFill>
                  <a:srgbClr val="000000"/>
                </a:solidFill>
                <a:effectLst/>
                <a:latin typeface="Courier New" panose="02070309020205020404" pitchFamily="49" charset="0"/>
                <a:cs typeface="Courier New" panose="02070309020205020404" pitchFamily="49" charset="0"/>
              </a:rPr>
              <a:t>(x, y) + </a:t>
            </a:r>
            <a:r>
              <a:rPr lang="en-US" altLang="zh-CN" sz="1600" b="1" dirty="0" err="1">
                <a:solidFill>
                  <a:srgbClr val="795E26"/>
                </a:solidFill>
                <a:effectLst/>
                <a:latin typeface="Courier New" panose="02070309020205020404" pitchFamily="49" charset="0"/>
                <a:cs typeface="Courier New" panose="02070309020205020404" pitchFamily="49" charset="0"/>
              </a:rPr>
              <a:t>tmp</a:t>
            </a:r>
            <a:r>
              <a:rPr lang="en-US" altLang="zh-CN" sz="1600" b="1" dirty="0">
                <a:solidFill>
                  <a:srgbClr val="000000"/>
                </a:solidFill>
                <a:effectLst/>
                <a:latin typeface="Courier New" panose="02070309020205020404" pitchFamily="49" charset="0"/>
                <a:cs typeface="Courier New" panose="02070309020205020404" pitchFamily="49" charset="0"/>
              </a:rPr>
              <a:t>(x, y+</a:t>
            </a:r>
            <a:r>
              <a:rPr lang="en-US" altLang="zh-CN" sz="1600" b="1" dirty="0">
                <a:solidFill>
                  <a:srgbClr val="098658"/>
                </a:solidFill>
                <a:effectLst/>
                <a:latin typeface="Courier New" panose="02070309020205020404" pitchFamily="49" charset="0"/>
                <a:cs typeface="Courier New" panose="02070309020205020404" pitchFamily="49" charset="0"/>
              </a:rPr>
              <a:t>1</a:t>
            </a:r>
            <a:r>
              <a:rPr lang="en-US" altLang="zh-CN" sz="1600" b="1" dirty="0">
                <a:solidFill>
                  <a:srgbClr val="000000"/>
                </a:solidFill>
                <a:effectLst/>
                <a:latin typeface="Courier New" panose="02070309020205020404" pitchFamily="49" charset="0"/>
                <a:cs typeface="Courier New" panose="02070309020205020404" pitchFamily="49" charset="0"/>
              </a:rPr>
              <a:t>)) / </a:t>
            </a:r>
            <a:r>
              <a:rPr lang="en-US" altLang="zh-CN" sz="1600" b="1" dirty="0">
                <a:solidFill>
                  <a:srgbClr val="098658"/>
                </a:solidFill>
                <a:effectLst/>
                <a:latin typeface="Courier New" panose="02070309020205020404" pitchFamily="49" charset="0"/>
                <a:cs typeface="Courier New" panose="02070309020205020404" pitchFamily="49" charset="0"/>
              </a:rPr>
              <a:t>3</a:t>
            </a:r>
            <a:r>
              <a:rPr lang="en-US" altLang="zh-CN" sz="1600" b="1" dirty="0">
                <a:solidFill>
                  <a:srgbClr val="000000"/>
                </a:solidFill>
                <a:effectLst/>
                <a:latin typeface="Courier New" panose="02070309020205020404" pitchFamily="49" charset="0"/>
                <a:cs typeface="Courier New" panose="02070309020205020404" pitchFamily="49" charset="0"/>
              </a:rPr>
              <a:t>;</a:t>
            </a:r>
          </a:p>
          <a:p>
            <a:br>
              <a:rPr lang="en-US" altLang="zh-CN" sz="1600" b="1" dirty="0">
                <a:solidFill>
                  <a:srgbClr val="000000"/>
                </a:solidFill>
                <a:effectLst/>
                <a:latin typeface="Courier New" panose="02070309020205020404" pitchFamily="49" charset="0"/>
                <a:cs typeface="Courier New" panose="02070309020205020404" pitchFamily="49" charset="0"/>
              </a:rPr>
            </a:br>
            <a:r>
              <a:rPr lang="en-US" altLang="zh-CN" sz="1600" b="1" dirty="0">
                <a:solidFill>
                  <a:srgbClr val="008000"/>
                </a:solidFill>
                <a:effectLst/>
                <a:latin typeface="Courier New" panose="02070309020205020404" pitchFamily="49" charset="0"/>
                <a:cs typeface="Courier New" panose="02070309020205020404" pitchFamily="49" charset="0"/>
              </a:rPr>
              <a:t>    </a:t>
            </a:r>
            <a:r>
              <a:rPr lang="en-US" altLang="zh-CN" sz="1600" b="1" dirty="0">
                <a:solidFill>
                  <a:srgbClr val="008000"/>
                </a:solidFill>
                <a:effectLst/>
                <a:highlight>
                  <a:srgbClr val="FFFF00"/>
                </a:highlight>
                <a:latin typeface="Courier New" panose="02070309020205020404" pitchFamily="49" charset="0"/>
                <a:cs typeface="Courier New" panose="02070309020205020404" pitchFamily="49" charset="0"/>
              </a:rPr>
              <a:t>// Scheduling(optimization)</a:t>
            </a:r>
            <a:endParaRPr lang="zh-CN" altLang="en-US" sz="1600" b="1" dirty="0">
              <a:solidFill>
                <a:srgbClr val="000000"/>
              </a:solidFill>
              <a:effectLst/>
              <a:highlight>
                <a:srgbClr val="FFFF00"/>
              </a:highlight>
              <a:latin typeface="Courier New" panose="02070309020205020404" pitchFamily="49" charset="0"/>
              <a:cs typeface="Courier New" panose="02070309020205020404" pitchFamily="49" charset="0"/>
            </a:endParaRPr>
          </a:p>
          <a:p>
            <a:r>
              <a:rPr lang="zh-CN" altLang="en-US"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err="1">
                <a:solidFill>
                  <a:srgbClr val="001080"/>
                </a:solidFill>
                <a:effectLst/>
                <a:latin typeface="Courier New" panose="02070309020205020404" pitchFamily="49" charset="0"/>
                <a:cs typeface="Courier New" panose="02070309020205020404" pitchFamily="49" charset="0"/>
              </a:rPr>
              <a:t>blurred</a:t>
            </a:r>
            <a:r>
              <a:rPr lang="en-US" altLang="zh-CN" sz="1600" b="1" dirty="0" err="1">
                <a:solidFill>
                  <a:srgbClr val="000000"/>
                </a:solidFill>
                <a:effectLst/>
                <a:latin typeface="Courier New" panose="02070309020205020404" pitchFamily="49" charset="0"/>
                <a:cs typeface="Courier New" panose="02070309020205020404" pitchFamily="49" charset="0"/>
              </a:rPr>
              <a:t>.</a:t>
            </a:r>
            <a:r>
              <a:rPr lang="en-US" altLang="zh-CN" sz="1600" b="1" dirty="0" err="1">
                <a:solidFill>
                  <a:srgbClr val="795E26"/>
                </a:solidFill>
                <a:effectLst/>
                <a:highlight>
                  <a:srgbClr val="FFFF00"/>
                </a:highlight>
                <a:latin typeface="Courier New" panose="02070309020205020404" pitchFamily="49" charset="0"/>
                <a:cs typeface="Courier New" panose="02070309020205020404" pitchFamily="49" charset="0"/>
              </a:rPr>
              <a:t>tile</a:t>
            </a:r>
            <a:r>
              <a:rPr lang="en-US" altLang="zh-CN" sz="1600" b="1" dirty="0">
                <a:solidFill>
                  <a:srgbClr val="000000"/>
                </a:solidFill>
                <a:effectLst/>
                <a:latin typeface="Courier New" panose="02070309020205020404" pitchFamily="49" charset="0"/>
                <a:cs typeface="Courier New" panose="02070309020205020404" pitchFamily="49" charset="0"/>
              </a:rPr>
              <a:t>(x, y, xi, </a:t>
            </a:r>
            <a:r>
              <a:rPr lang="en-US" altLang="zh-CN" sz="1600" b="1" dirty="0" err="1">
                <a:solidFill>
                  <a:srgbClr val="000000"/>
                </a:solidFill>
                <a:effectLst/>
                <a:latin typeface="Courier New" panose="02070309020205020404" pitchFamily="49" charset="0"/>
                <a:cs typeface="Courier New" panose="02070309020205020404" pitchFamily="49" charset="0"/>
              </a:rPr>
              <a:t>yi</a:t>
            </a:r>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a:solidFill>
                  <a:srgbClr val="098658"/>
                </a:solidFill>
                <a:effectLst/>
                <a:latin typeface="Courier New" panose="02070309020205020404" pitchFamily="49" charset="0"/>
                <a:cs typeface="Courier New" panose="02070309020205020404" pitchFamily="49" charset="0"/>
              </a:rPr>
              <a:t>256</a:t>
            </a:r>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a:solidFill>
                  <a:srgbClr val="098658"/>
                </a:solidFill>
                <a:effectLst/>
                <a:latin typeface="Courier New" panose="02070309020205020404" pitchFamily="49" charset="0"/>
                <a:cs typeface="Courier New" panose="02070309020205020404" pitchFamily="49" charset="0"/>
              </a:rPr>
              <a:t>32</a:t>
            </a:r>
            <a:r>
              <a:rPr lang="en-US" altLang="zh-CN" sz="1600" b="1" dirty="0">
                <a:solidFill>
                  <a:srgbClr val="000000"/>
                </a:solidFill>
                <a:effectLst/>
                <a:latin typeface="Courier New" panose="02070309020205020404" pitchFamily="49" charset="0"/>
                <a:cs typeface="Courier New" panose="02070309020205020404" pitchFamily="49" charset="0"/>
              </a:rPr>
              <a:t>)</a:t>
            </a:r>
          </a:p>
          <a:p>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a:solidFill>
                  <a:srgbClr val="795E26"/>
                </a:solidFill>
                <a:effectLst/>
                <a:highlight>
                  <a:srgbClr val="FFFF00"/>
                </a:highlight>
                <a:latin typeface="Courier New" panose="02070309020205020404" pitchFamily="49" charset="0"/>
                <a:cs typeface="Courier New" panose="02070309020205020404" pitchFamily="49" charset="0"/>
              </a:rPr>
              <a:t>vectorize</a:t>
            </a:r>
            <a:r>
              <a:rPr lang="en-US" altLang="zh-CN" sz="1600" b="1" dirty="0">
                <a:solidFill>
                  <a:srgbClr val="000000"/>
                </a:solidFill>
                <a:effectLst/>
                <a:latin typeface="Courier New" panose="02070309020205020404" pitchFamily="49" charset="0"/>
                <a:cs typeface="Courier New" panose="02070309020205020404" pitchFamily="49" charset="0"/>
              </a:rPr>
              <a:t>(xi, </a:t>
            </a:r>
            <a:r>
              <a:rPr lang="en-US" altLang="zh-CN" sz="1600" b="1" dirty="0">
                <a:solidFill>
                  <a:srgbClr val="098658"/>
                </a:solidFill>
                <a:effectLst/>
                <a:latin typeface="Courier New" panose="02070309020205020404" pitchFamily="49" charset="0"/>
                <a:cs typeface="Courier New" panose="02070309020205020404" pitchFamily="49" charset="0"/>
              </a:rPr>
              <a:t>8</a:t>
            </a:r>
            <a:r>
              <a:rPr lang="en-US" altLang="zh-CN" sz="1600" b="1" dirty="0">
                <a:solidFill>
                  <a:srgbClr val="000000"/>
                </a:solidFill>
                <a:effectLst/>
                <a:latin typeface="Courier New" panose="02070309020205020404" pitchFamily="49" charset="0"/>
                <a:cs typeface="Courier New" panose="02070309020205020404" pitchFamily="49" charset="0"/>
              </a:rPr>
              <a:t>).</a:t>
            </a:r>
            <a:r>
              <a:rPr lang="en-US" altLang="zh-CN" sz="1600" b="1" dirty="0">
                <a:solidFill>
                  <a:srgbClr val="795E26"/>
                </a:solidFill>
                <a:effectLst/>
                <a:highlight>
                  <a:srgbClr val="FFFF00"/>
                </a:highlight>
                <a:latin typeface="Courier New" panose="02070309020205020404" pitchFamily="49" charset="0"/>
                <a:cs typeface="Courier New" panose="02070309020205020404" pitchFamily="49" charset="0"/>
              </a:rPr>
              <a:t>parallel</a:t>
            </a:r>
            <a:r>
              <a:rPr lang="en-US" altLang="zh-CN" sz="1600" b="1" dirty="0">
                <a:solidFill>
                  <a:srgbClr val="000000"/>
                </a:solidFill>
                <a:effectLst/>
                <a:latin typeface="Courier New" panose="02070309020205020404" pitchFamily="49" charset="0"/>
                <a:cs typeface="Courier New" panose="02070309020205020404" pitchFamily="49" charset="0"/>
              </a:rPr>
              <a:t>(y);</a:t>
            </a:r>
          </a:p>
          <a:p>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err="1">
                <a:solidFill>
                  <a:srgbClr val="001080"/>
                </a:solidFill>
                <a:effectLst/>
                <a:latin typeface="Courier New" panose="02070309020205020404" pitchFamily="49" charset="0"/>
                <a:cs typeface="Courier New" panose="02070309020205020404" pitchFamily="49" charset="0"/>
              </a:rPr>
              <a:t>tmp</a:t>
            </a:r>
            <a:r>
              <a:rPr lang="en-US" altLang="zh-CN" sz="1600" b="1" dirty="0" err="1">
                <a:solidFill>
                  <a:srgbClr val="000000"/>
                </a:solidFill>
                <a:effectLst/>
                <a:latin typeface="Courier New" panose="02070309020205020404" pitchFamily="49" charset="0"/>
                <a:cs typeface="Courier New" panose="02070309020205020404" pitchFamily="49" charset="0"/>
              </a:rPr>
              <a:t>.</a:t>
            </a:r>
            <a:r>
              <a:rPr lang="en-US" altLang="zh-CN" sz="1600" b="1" dirty="0" err="1">
                <a:solidFill>
                  <a:srgbClr val="795E26"/>
                </a:solidFill>
                <a:effectLst/>
                <a:highlight>
                  <a:srgbClr val="FFFF00"/>
                </a:highlight>
                <a:latin typeface="Courier New" panose="02070309020205020404" pitchFamily="49" charset="0"/>
                <a:cs typeface="Courier New" panose="02070309020205020404" pitchFamily="49" charset="0"/>
              </a:rPr>
              <a:t>chunk</a:t>
            </a:r>
            <a:r>
              <a:rPr lang="en-US" altLang="zh-CN" sz="1600" b="1" dirty="0">
                <a:solidFill>
                  <a:srgbClr val="000000"/>
                </a:solidFill>
                <a:effectLst/>
                <a:latin typeface="Courier New" panose="02070309020205020404" pitchFamily="49" charset="0"/>
                <a:cs typeface="Courier New" panose="02070309020205020404" pitchFamily="49" charset="0"/>
              </a:rPr>
              <a:t>(x).</a:t>
            </a:r>
            <a:r>
              <a:rPr lang="en-US" altLang="zh-CN" sz="1600" b="1" dirty="0">
                <a:solidFill>
                  <a:srgbClr val="795E26"/>
                </a:solidFill>
                <a:effectLst/>
                <a:highlight>
                  <a:srgbClr val="FFFF00"/>
                </a:highlight>
                <a:latin typeface="Courier New" panose="02070309020205020404" pitchFamily="49" charset="0"/>
                <a:cs typeface="Courier New" panose="02070309020205020404" pitchFamily="49" charset="0"/>
              </a:rPr>
              <a:t>vectorize</a:t>
            </a:r>
            <a:r>
              <a:rPr lang="en-US" altLang="zh-CN" sz="1600" b="1" dirty="0">
                <a:solidFill>
                  <a:srgbClr val="000000"/>
                </a:solidFill>
                <a:effectLst/>
                <a:latin typeface="Courier New" panose="02070309020205020404" pitchFamily="49" charset="0"/>
                <a:cs typeface="Courier New" panose="02070309020205020404" pitchFamily="49" charset="0"/>
              </a:rPr>
              <a:t>(x, </a:t>
            </a:r>
            <a:r>
              <a:rPr lang="en-US" altLang="zh-CN" sz="1600" b="1" dirty="0">
                <a:solidFill>
                  <a:srgbClr val="098658"/>
                </a:solidFill>
                <a:effectLst/>
                <a:latin typeface="Courier New" panose="02070309020205020404" pitchFamily="49" charset="0"/>
                <a:cs typeface="Courier New" panose="02070309020205020404" pitchFamily="49" charset="0"/>
              </a:rPr>
              <a:t>8</a:t>
            </a:r>
            <a:r>
              <a:rPr lang="en-US" altLang="zh-CN" sz="1600" b="1" dirty="0">
                <a:solidFill>
                  <a:srgbClr val="000000"/>
                </a:solidFill>
                <a:effectLst/>
                <a:latin typeface="Courier New" panose="02070309020205020404" pitchFamily="49" charset="0"/>
                <a:cs typeface="Courier New" panose="02070309020205020404" pitchFamily="49" charset="0"/>
              </a:rPr>
              <a:t>);</a:t>
            </a:r>
          </a:p>
          <a:p>
            <a:br>
              <a:rPr lang="en-US" altLang="zh-CN" sz="1600" b="1" dirty="0">
                <a:solidFill>
                  <a:srgbClr val="000000"/>
                </a:solidFill>
                <a:effectLst/>
                <a:latin typeface="Courier New" panose="02070309020205020404" pitchFamily="49" charset="0"/>
                <a:cs typeface="Courier New" panose="02070309020205020404" pitchFamily="49" charset="0"/>
              </a:rPr>
            </a:br>
            <a:r>
              <a:rPr lang="en-US" altLang="zh-CN" sz="1600" b="1" dirty="0">
                <a:solidFill>
                  <a:srgbClr val="000000"/>
                </a:solidFill>
                <a:effectLst/>
                <a:latin typeface="Courier New" panose="02070309020205020404" pitchFamily="49" charset="0"/>
                <a:cs typeface="Courier New" panose="02070309020205020404" pitchFamily="49" charset="0"/>
              </a:rPr>
              <a:t>    </a:t>
            </a:r>
            <a:r>
              <a:rPr lang="en-US" altLang="zh-CN" sz="1600" b="1" dirty="0">
                <a:solidFill>
                  <a:srgbClr val="AF00DB"/>
                </a:solidFill>
                <a:effectLst/>
                <a:latin typeface="Courier New" panose="02070309020205020404" pitchFamily="49" charset="0"/>
                <a:cs typeface="Courier New" panose="02070309020205020404" pitchFamily="49" charset="0"/>
              </a:rPr>
              <a:t>return</a:t>
            </a:r>
            <a:r>
              <a:rPr lang="en-US" altLang="zh-CN" sz="1600" b="1" dirty="0">
                <a:solidFill>
                  <a:srgbClr val="000000"/>
                </a:solidFill>
                <a:effectLst/>
                <a:latin typeface="Courier New" panose="02070309020205020404" pitchFamily="49" charset="0"/>
                <a:cs typeface="Courier New" panose="02070309020205020404" pitchFamily="49" charset="0"/>
              </a:rPr>
              <a:t> blurred;</a:t>
            </a:r>
          </a:p>
          <a:p>
            <a:r>
              <a:rPr lang="en-US" altLang="zh-CN" sz="1600" b="1" dirty="0">
                <a:solidFill>
                  <a:srgbClr val="000000"/>
                </a:solidFill>
                <a:effectLst/>
                <a:latin typeface="Courier New" panose="02070309020205020404" pitchFamily="49" charset="0"/>
                <a:cs typeface="Courier New" panose="02070309020205020404" pitchFamily="49" charset="0"/>
              </a:rPr>
              <a:t>}</a:t>
            </a:r>
          </a:p>
        </p:txBody>
      </p:sp>
      <p:sp>
        <p:nvSpPr>
          <p:cNvPr id="6" name="文本框 5">
            <a:extLst>
              <a:ext uri="{FF2B5EF4-FFF2-40B4-BE49-F238E27FC236}">
                <a16:creationId xmlns:a16="http://schemas.microsoft.com/office/drawing/2014/main" id="{444D6A79-C572-EA49-6284-E25FF3D864A6}"/>
              </a:ext>
            </a:extLst>
          </p:cNvPr>
          <p:cNvSpPr txBox="1"/>
          <p:nvPr/>
        </p:nvSpPr>
        <p:spPr>
          <a:xfrm>
            <a:off x="1907704" y="5496543"/>
            <a:ext cx="5328592" cy="523220"/>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en-US" altLang="zh-CN" sz="2800" dirty="0"/>
              <a:t>Program = algorithm + scheduling</a:t>
            </a:r>
          </a:p>
        </p:txBody>
      </p:sp>
    </p:spTree>
    <p:extLst>
      <p:ext uri="{BB962C8B-B14F-4D97-AF65-F5344CB8AC3E}">
        <p14:creationId xmlns:p14="http://schemas.microsoft.com/office/powerpoint/2010/main" val="2125201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73F18E-6A95-7CAD-E552-0A36C429A41C}"/>
              </a:ext>
            </a:extLst>
          </p:cNvPr>
          <p:cNvSpPr>
            <a:spLocks noGrp="1"/>
          </p:cNvSpPr>
          <p:nvPr>
            <p:ph type="title"/>
          </p:nvPr>
        </p:nvSpPr>
        <p:spPr/>
        <p:txBody>
          <a:bodyPr/>
          <a:lstStyle/>
          <a:p>
            <a:r>
              <a:rPr kumimoji="1" lang="en-US" altLang="zh-CN" dirty="0"/>
              <a:t>Halide </a:t>
            </a:r>
            <a:endParaRPr kumimoji="1" lang="zh-CN" altLang="en-US" dirty="0"/>
          </a:p>
        </p:txBody>
      </p:sp>
      <p:sp>
        <p:nvSpPr>
          <p:cNvPr id="3" name="内容占位符 2">
            <a:extLst>
              <a:ext uri="{FF2B5EF4-FFF2-40B4-BE49-F238E27FC236}">
                <a16:creationId xmlns:a16="http://schemas.microsoft.com/office/drawing/2014/main" id="{60F38089-C645-AA5F-CEA4-AB47B9252A85}"/>
              </a:ext>
            </a:extLst>
          </p:cNvPr>
          <p:cNvSpPr>
            <a:spLocks noGrp="1"/>
          </p:cNvSpPr>
          <p:nvPr>
            <p:ph idx="1"/>
          </p:nvPr>
        </p:nvSpPr>
        <p:spPr>
          <a:xfrm>
            <a:off x="323528" y="1600200"/>
            <a:ext cx="8496944" cy="4525963"/>
          </a:xfrm>
        </p:spPr>
        <p:txBody>
          <a:bodyPr>
            <a:normAutofit fontScale="92500" lnSpcReduction="10000"/>
          </a:bodyPr>
          <a:lstStyle/>
          <a:p>
            <a:r>
              <a:rPr kumimoji="1" lang="en-US" altLang="zh-CN" dirty="0"/>
              <a:t>Halide is a domain specific language </a:t>
            </a:r>
          </a:p>
          <a:p>
            <a:r>
              <a:rPr kumimoji="1" lang="en-US" altLang="zh-CN" dirty="0"/>
              <a:t>It decoupled the optimized implementation </a:t>
            </a:r>
          </a:p>
          <a:p>
            <a:endParaRPr kumimoji="1" lang="en-US" altLang="zh-CN" dirty="0"/>
          </a:p>
          <a:p>
            <a:pPr marL="457200" lvl="1" indent="0">
              <a:buNone/>
            </a:pPr>
            <a:endParaRPr kumimoji="1" lang="en-US" altLang="zh-CN" dirty="0"/>
          </a:p>
          <a:p>
            <a:pPr lvl="1"/>
            <a:r>
              <a:rPr kumimoji="1" lang="en-US" altLang="zh-CN" dirty="0"/>
              <a:t>Enables programmers with different skills to collaborate</a:t>
            </a:r>
          </a:p>
          <a:p>
            <a:pPr lvl="2"/>
            <a:r>
              <a:rPr kumimoji="1" lang="en-US" altLang="zh-CN" dirty="0"/>
              <a:t>Algorithm experts and system experts</a:t>
            </a:r>
          </a:p>
          <a:p>
            <a:pPr lvl="1"/>
            <a:r>
              <a:rPr kumimoji="1" lang="en-US" altLang="zh-CN" dirty="0"/>
              <a:t>Compilers are used to generate the parallel and optimized code</a:t>
            </a:r>
          </a:p>
          <a:p>
            <a:r>
              <a:rPr kumimoji="1" lang="en-US" altLang="zh-CN" dirty="0"/>
              <a:t>Originally designed for image processing,</a:t>
            </a:r>
          </a:p>
          <a:p>
            <a:pPr lvl="1"/>
            <a:r>
              <a:rPr kumimoji="1" lang="en-US" altLang="zh-CN" dirty="0"/>
              <a:t>Now used by AI compilers for AI operator generation</a:t>
            </a:r>
          </a:p>
          <a:p>
            <a:pPr marL="457200" lvl="1" indent="0">
              <a:buNone/>
            </a:pPr>
            <a:endParaRPr kumimoji="1" lang="en-US" altLang="zh-CN" dirty="0"/>
          </a:p>
        </p:txBody>
      </p:sp>
      <p:sp>
        <p:nvSpPr>
          <p:cNvPr id="4" name="灯片编号占位符 3">
            <a:extLst>
              <a:ext uri="{FF2B5EF4-FFF2-40B4-BE49-F238E27FC236}">
                <a16:creationId xmlns:a16="http://schemas.microsoft.com/office/drawing/2014/main" id="{45A96D79-9C16-A004-562E-034C515A9146}"/>
              </a:ext>
            </a:extLst>
          </p:cNvPr>
          <p:cNvSpPr>
            <a:spLocks noGrp="1"/>
          </p:cNvSpPr>
          <p:nvPr>
            <p:ph type="sldNum" sz="quarter" idx="12"/>
          </p:nvPr>
        </p:nvSpPr>
        <p:spPr/>
        <p:txBody>
          <a:bodyPr/>
          <a:lstStyle/>
          <a:p>
            <a:fld id="{0C913308-F349-4B6D-A68A-DD1791B4A57B}" type="slidenum">
              <a:rPr lang="zh-CN" altLang="en-US" smtClean="0"/>
              <a:t>36</a:t>
            </a:fld>
            <a:endParaRPr lang="zh-CN" altLang="en-US"/>
          </a:p>
        </p:txBody>
      </p:sp>
      <p:sp>
        <p:nvSpPr>
          <p:cNvPr id="5" name="文本框 4">
            <a:extLst>
              <a:ext uri="{FF2B5EF4-FFF2-40B4-BE49-F238E27FC236}">
                <a16:creationId xmlns:a16="http://schemas.microsoft.com/office/drawing/2014/main" id="{337F8FDC-AC82-993F-CCBA-EE235F024D66}"/>
              </a:ext>
            </a:extLst>
          </p:cNvPr>
          <p:cNvSpPr txBox="1"/>
          <p:nvPr/>
        </p:nvSpPr>
        <p:spPr>
          <a:xfrm>
            <a:off x="1691680" y="2780928"/>
            <a:ext cx="5328592" cy="523220"/>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en-US" altLang="zh-CN" sz="2800" dirty="0"/>
              <a:t>Program = algorithm + scheduling</a:t>
            </a:r>
          </a:p>
        </p:txBody>
      </p:sp>
    </p:spTree>
    <p:extLst>
      <p:ext uri="{BB962C8B-B14F-4D97-AF65-F5344CB8AC3E}">
        <p14:creationId xmlns:p14="http://schemas.microsoft.com/office/powerpoint/2010/main" val="1916292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26703-A223-652A-5271-6B6C959CF621}"/>
              </a:ext>
            </a:extLst>
          </p:cNvPr>
          <p:cNvSpPr>
            <a:spLocks noGrp="1"/>
          </p:cNvSpPr>
          <p:nvPr>
            <p:ph type="title"/>
          </p:nvPr>
        </p:nvSpPr>
        <p:spPr/>
        <p:txBody>
          <a:bodyPr/>
          <a:lstStyle/>
          <a:p>
            <a:r>
              <a:rPr kumimoji="1" lang="en-US" altLang="zh-CN" dirty="0"/>
              <a:t>TVM the AI compiler</a:t>
            </a:r>
            <a:endParaRPr kumimoji="1" lang="zh-CN" altLang="en-US" dirty="0"/>
          </a:p>
        </p:txBody>
      </p:sp>
      <p:sp>
        <p:nvSpPr>
          <p:cNvPr id="4" name="灯片编号占位符 3">
            <a:extLst>
              <a:ext uri="{FF2B5EF4-FFF2-40B4-BE49-F238E27FC236}">
                <a16:creationId xmlns:a16="http://schemas.microsoft.com/office/drawing/2014/main" id="{299D0829-05AC-10B5-1E98-19CED4508D30}"/>
              </a:ext>
            </a:extLst>
          </p:cNvPr>
          <p:cNvSpPr>
            <a:spLocks noGrp="1"/>
          </p:cNvSpPr>
          <p:nvPr>
            <p:ph type="sldNum" sz="quarter" idx="12"/>
          </p:nvPr>
        </p:nvSpPr>
        <p:spPr/>
        <p:txBody>
          <a:bodyPr/>
          <a:lstStyle/>
          <a:p>
            <a:fld id="{0C913308-F349-4B6D-A68A-DD1791B4A57B}" type="slidenum">
              <a:rPr lang="zh-CN" altLang="en-US" smtClean="0"/>
              <a:t>37</a:t>
            </a:fld>
            <a:endParaRPr lang="zh-CN" altLang="en-US"/>
          </a:p>
        </p:txBody>
      </p:sp>
      <p:pic>
        <p:nvPicPr>
          <p:cNvPr id="2050" name="Picture 2" descr="Wuwei Lin">
            <a:extLst>
              <a:ext uri="{FF2B5EF4-FFF2-40B4-BE49-F238E27FC236}">
                <a16:creationId xmlns:a16="http://schemas.microsoft.com/office/drawing/2014/main" id="{31B16C0F-07D2-A3CB-00F3-F5A8D0585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 y="1348504"/>
            <a:ext cx="9144000" cy="5062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955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EB177-B497-955A-1968-DFDD68771CA7}"/>
              </a:ext>
            </a:extLst>
          </p:cNvPr>
          <p:cNvSpPr>
            <a:spLocks noGrp="1"/>
          </p:cNvSpPr>
          <p:nvPr>
            <p:ph type="title"/>
          </p:nvPr>
        </p:nvSpPr>
        <p:spPr/>
        <p:txBody>
          <a:bodyPr/>
          <a:lstStyle/>
          <a:p>
            <a:r>
              <a:rPr kumimoji="1" lang="en-US" altLang="zh-CN" dirty="0"/>
              <a:t>Tensor-based abstraction</a:t>
            </a:r>
            <a:endParaRPr kumimoji="1" lang="zh-CN" altLang="en-US" dirty="0"/>
          </a:p>
        </p:txBody>
      </p:sp>
      <p:sp>
        <p:nvSpPr>
          <p:cNvPr id="3" name="内容占位符 2">
            <a:extLst>
              <a:ext uri="{FF2B5EF4-FFF2-40B4-BE49-F238E27FC236}">
                <a16:creationId xmlns:a16="http://schemas.microsoft.com/office/drawing/2014/main" id="{6C9D32DC-2951-984B-968C-33903A74FA6A}"/>
              </a:ext>
            </a:extLst>
          </p:cNvPr>
          <p:cNvSpPr>
            <a:spLocks noGrp="1"/>
          </p:cNvSpPr>
          <p:nvPr>
            <p:ph idx="1"/>
          </p:nvPr>
        </p:nvSpPr>
        <p:spPr>
          <a:xfrm>
            <a:off x="457200" y="1600200"/>
            <a:ext cx="8167493" cy="4525963"/>
          </a:xfrm>
        </p:spPr>
        <p:txBody>
          <a:bodyPr/>
          <a:lstStyle/>
          <a:p>
            <a:r>
              <a:rPr kumimoji="1" lang="en-US" altLang="zh-CN" dirty="0"/>
              <a:t>Tensors are high dimensional arrays</a:t>
            </a:r>
          </a:p>
          <a:p>
            <a:pPr lvl="1"/>
            <a:r>
              <a:rPr kumimoji="1" lang="en-US" altLang="zh-CN" dirty="0"/>
              <a:t>Dense and sparse</a:t>
            </a:r>
          </a:p>
        </p:txBody>
      </p:sp>
      <p:sp>
        <p:nvSpPr>
          <p:cNvPr id="4" name="灯片编号占位符 3">
            <a:extLst>
              <a:ext uri="{FF2B5EF4-FFF2-40B4-BE49-F238E27FC236}">
                <a16:creationId xmlns:a16="http://schemas.microsoft.com/office/drawing/2014/main" id="{4FED1DB9-898E-3F9E-E20D-1E343A1A92E3}"/>
              </a:ext>
            </a:extLst>
          </p:cNvPr>
          <p:cNvSpPr>
            <a:spLocks noGrp="1"/>
          </p:cNvSpPr>
          <p:nvPr>
            <p:ph type="sldNum" sz="quarter" idx="12"/>
          </p:nvPr>
        </p:nvSpPr>
        <p:spPr/>
        <p:txBody>
          <a:bodyPr/>
          <a:lstStyle/>
          <a:p>
            <a:fld id="{0C913308-F349-4B6D-A68A-DD1791B4A57B}" type="slidenum">
              <a:rPr lang="zh-CN" altLang="en-US" smtClean="0"/>
              <a:t>38</a:t>
            </a:fld>
            <a:endParaRPr lang="zh-CN" altLang="en-US"/>
          </a:p>
        </p:txBody>
      </p:sp>
      <p:pic>
        <p:nvPicPr>
          <p:cNvPr id="5" name="图片 4">
            <a:extLst>
              <a:ext uri="{FF2B5EF4-FFF2-40B4-BE49-F238E27FC236}">
                <a16:creationId xmlns:a16="http://schemas.microsoft.com/office/drawing/2014/main" id="{F9B7D851-AC15-C7AC-8FB6-599B404FD48C}"/>
              </a:ext>
            </a:extLst>
          </p:cNvPr>
          <p:cNvPicPr>
            <a:picLocks noChangeAspect="1"/>
          </p:cNvPicPr>
          <p:nvPr/>
        </p:nvPicPr>
        <p:blipFill rotWithShape="1">
          <a:blip r:embed="rId2"/>
          <a:srcRect l="71661" t="21224" b="20875"/>
          <a:stretch/>
        </p:blipFill>
        <p:spPr>
          <a:xfrm>
            <a:off x="2972667" y="3862781"/>
            <a:ext cx="1481048" cy="1117854"/>
          </a:xfrm>
          <a:prstGeom prst="rect">
            <a:avLst/>
          </a:prstGeom>
        </p:spPr>
      </p:pic>
      <p:pic>
        <p:nvPicPr>
          <p:cNvPr id="6" name="图片 5">
            <a:extLst>
              <a:ext uri="{FF2B5EF4-FFF2-40B4-BE49-F238E27FC236}">
                <a16:creationId xmlns:a16="http://schemas.microsoft.com/office/drawing/2014/main" id="{AF83C917-5D54-3AFB-BE70-B40D337CF404}"/>
              </a:ext>
            </a:extLst>
          </p:cNvPr>
          <p:cNvPicPr>
            <a:picLocks noChangeAspect="1"/>
          </p:cNvPicPr>
          <p:nvPr/>
        </p:nvPicPr>
        <p:blipFill rotWithShape="1">
          <a:blip r:embed="rId3"/>
          <a:srcRect l="23537" b="19355"/>
          <a:stretch/>
        </p:blipFill>
        <p:spPr>
          <a:xfrm>
            <a:off x="678470" y="3483425"/>
            <a:ext cx="427276" cy="1829657"/>
          </a:xfrm>
          <a:prstGeom prst="rect">
            <a:avLst/>
          </a:prstGeom>
        </p:spPr>
      </p:pic>
      <p:pic>
        <p:nvPicPr>
          <p:cNvPr id="7" name="图片 6">
            <a:extLst>
              <a:ext uri="{FF2B5EF4-FFF2-40B4-BE49-F238E27FC236}">
                <a16:creationId xmlns:a16="http://schemas.microsoft.com/office/drawing/2014/main" id="{792330B1-9C53-FF10-D7ED-4ED5C76C1204}"/>
              </a:ext>
            </a:extLst>
          </p:cNvPr>
          <p:cNvPicPr>
            <a:picLocks noChangeAspect="1"/>
          </p:cNvPicPr>
          <p:nvPr/>
        </p:nvPicPr>
        <p:blipFill rotWithShape="1">
          <a:blip r:embed="rId4"/>
          <a:srcRect l="5492" t="6909" r="5034" b="6909"/>
          <a:stretch/>
        </p:blipFill>
        <p:spPr>
          <a:xfrm>
            <a:off x="1430350" y="3895455"/>
            <a:ext cx="1320385" cy="1085180"/>
          </a:xfrm>
          <a:prstGeom prst="rect">
            <a:avLst/>
          </a:prstGeom>
        </p:spPr>
      </p:pic>
      <p:sp>
        <p:nvSpPr>
          <p:cNvPr id="8" name="TextBox 65">
            <a:extLst>
              <a:ext uri="{FF2B5EF4-FFF2-40B4-BE49-F238E27FC236}">
                <a16:creationId xmlns:a16="http://schemas.microsoft.com/office/drawing/2014/main" id="{165F8C9C-CDA2-9CCD-153E-BB17533B5E07}"/>
              </a:ext>
            </a:extLst>
          </p:cNvPr>
          <p:cNvSpPr txBox="1"/>
          <p:nvPr/>
        </p:nvSpPr>
        <p:spPr>
          <a:xfrm>
            <a:off x="1483541" y="5314310"/>
            <a:ext cx="2613088" cy="338554"/>
          </a:xfrm>
          <a:prstGeom prst="rect">
            <a:avLst/>
          </a:prstGeom>
          <a:noFill/>
        </p:spPr>
        <p:txBody>
          <a:bodyPr wrap="none" rtlCol="0">
            <a:spAutoFit/>
          </a:bodyPr>
          <a:lstStyle/>
          <a:p>
            <a:pPr fontAlgn="auto">
              <a:spcBef>
                <a:spcPts val="0"/>
              </a:spcBef>
              <a:spcAft>
                <a:spcPts val="0"/>
              </a:spcAft>
            </a:pPr>
            <a:r>
              <a:rPr lang="en-US" altLang="zh-CN" sz="1600" b="1" dirty="0">
                <a:solidFill>
                  <a:srgbClr val="343030"/>
                </a:solidFill>
                <a:latin typeface="Segoe UI"/>
                <a:ea typeface="+mn-ea"/>
              </a:rPr>
              <a:t>Vector, matrix and tensor</a:t>
            </a:r>
            <a:endParaRPr lang="en-US" sz="1200" b="1" dirty="0">
              <a:solidFill>
                <a:srgbClr val="343030"/>
              </a:solidFill>
              <a:latin typeface="Segoe UI"/>
              <a:ea typeface="+mn-ea"/>
            </a:endParaRPr>
          </a:p>
        </p:txBody>
      </p:sp>
      <p:pic>
        <p:nvPicPr>
          <p:cNvPr id="9" name="图片 8">
            <a:extLst>
              <a:ext uri="{FF2B5EF4-FFF2-40B4-BE49-F238E27FC236}">
                <a16:creationId xmlns:a16="http://schemas.microsoft.com/office/drawing/2014/main" id="{721120F6-7841-946C-3078-5372EF43CE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4008" y="3444435"/>
            <a:ext cx="4211559" cy="1380259"/>
          </a:xfrm>
          <a:prstGeom prst="rect">
            <a:avLst/>
          </a:prstGeom>
        </p:spPr>
      </p:pic>
      <p:sp>
        <p:nvSpPr>
          <p:cNvPr id="10" name="TextBox 65">
            <a:extLst>
              <a:ext uri="{FF2B5EF4-FFF2-40B4-BE49-F238E27FC236}">
                <a16:creationId xmlns:a16="http://schemas.microsoft.com/office/drawing/2014/main" id="{BFE4394D-EB66-DE10-BE4C-8BEED7D45390}"/>
              </a:ext>
            </a:extLst>
          </p:cNvPr>
          <p:cNvSpPr txBox="1"/>
          <p:nvPr/>
        </p:nvSpPr>
        <p:spPr>
          <a:xfrm>
            <a:off x="5933698" y="4942229"/>
            <a:ext cx="2307427" cy="338554"/>
          </a:xfrm>
          <a:prstGeom prst="rect">
            <a:avLst/>
          </a:prstGeom>
          <a:noFill/>
        </p:spPr>
        <p:txBody>
          <a:bodyPr wrap="none" rtlCol="0">
            <a:spAutoFit/>
          </a:bodyPr>
          <a:lstStyle/>
          <a:p>
            <a:pPr fontAlgn="auto">
              <a:spcBef>
                <a:spcPts val="0"/>
              </a:spcBef>
              <a:spcAft>
                <a:spcPts val="0"/>
              </a:spcAft>
            </a:pPr>
            <a:r>
              <a:rPr lang="en-US" sz="1600" b="1" dirty="0">
                <a:solidFill>
                  <a:srgbClr val="343030"/>
                </a:solidFill>
                <a:latin typeface="Segoe UI"/>
              </a:rPr>
              <a:t>Operations on tensors</a:t>
            </a:r>
            <a:endParaRPr lang="en-US" sz="1200" b="1" dirty="0">
              <a:solidFill>
                <a:srgbClr val="343030"/>
              </a:solidFill>
              <a:latin typeface="Segoe UI"/>
              <a:ea typeface="+mn-ea"/>
            </a:endParaRPr>
          </a:p>
        </p:txBody>
      </p:sp>
    </p:spTree>
    <p:extLst>
      <p:ext uri="{BB962C8B-B14F-4D97-AF65-F5344CB8AC3E}">
        <p14:creationId xmlns:p14="http://schemas.microsoft.com/office/powerpoint/2010/main" val="1714493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E4417D2-D404-4112-9878-2736A7BB7D60}"/>
              </a:ext>
            </a:extLst>
          </p:cNvPr>
          <p:cNvSpPr>
            <a:spLocks noGrp="1"/>
          </p:cNvSpPr>
          <p:nvPr>
            <p:ph idx="1"/>
          </p:nvPr>
        </p:nvSpPr>
        <p:spPr>
          <a:xfrm>
            <a:off x="436220" y="1617373"/>
            <a:ext cx="8271559" cy="471723"/>
          </a:xfrm>
        </p:spPr>
        <p:txBody>
          <a:bodyPr>
            <a:normAutofit fontScale="85000" lnSpcReduction="20000"/>
          </a:bodyPr>
          <a:lstStyle/>
          <a:p>
            <a:r>
              <a:rPr lang="en-US" altLang="zh-CN" b="1" dirty="0">
                <a:solidFill>
                  <a:srgbClr val="C00000"/>
                </a:solidFill>
                <a:latin typeface="Courier New" panose="02070309020205020404" pitchFamily="49" charset="0"/>
                <a:cs typeface="Courier New" panose="02070309020205020404" pitchFamily="49" charset="0"/>
              </a:rPr>
              <a:t>C = </a:t>
            </a:r>
            <a:r>
              <a:rPr lang="en-US" altLang="zh-CN" b="1" dirty="0" err="1">
                <a:solidFill>
                  <a:srgbClr val="C00000"/>
                </a:solidFill>
                <a:latin typeface="Courier New" panose="02070309020205020404" pitchFamily="49" charset="0"/>
                <a:cs typeface="Courier New" panose="02070309020205020404" pitchFamily="49" charset="0"/>
              </a:rPr>
              <a:t>matrix_multiply</a:t>
            </a:r>
            <a:r>
              <a:rPr lang="en-US" altLang="zh-CN" b="1" dirty="0">
                <a:solidFill>
                  <a:srgbClr val="C00000"/>
                </a:solidFill>
                <a:latin typeface="Courier New" panose="02070309020205020404" pitchFamily="49" charset="0"/>
                <a:cs typeface="Courier New" panose="02070309020205020404" pitchFamily="49" charset="0"/>
              </a:rPr>
              <a:t>(A, B.T)</a:t>
            </a:r>
            <a:endParaRPr lang="zh-CN" altLang="en-US" b="1" dirty="0">
              <a:solidFill>
                <a:srgbClr val="C00000"/>
              </a:solidFill>
              <a:latin typeface="Courier New" panose="02070309020205020404" pitchFamily="49" charset="0"/>
              <a:cs typeface="Courier New" panose="02070309020205020404" pitchFamily="49" charset="0"/>
            </a:endParaRPr>
          </a:p>
        </p:txBody>
      </p:sp>
      <p:sp>
        <p:nvSpPr>
          <p:cNvPr id="3" name="标题 2">
            <a:extLst>
              <a:ext uri="{FF2B5EF4-FFF2-40B4-BE49-F238E27FC236}">
                <a16:creationId xmlns:a16="http://schemas.microsoft.com/office/drawing/2014/main" id="{D2AC7B2C-33E9-4E7D-8A83-BB78D29A11DE}"/>
              </a:ext>
            </a:extLst>
          </p:cNvPr>
          <p:cNvSpPr>
            <a:spLocks noGrp="1"/>
          </p:cNvSpPr>
          <p:nvPr>
            <p:ph type="title"/>
          </p:nvPr>
        </p:nvSpPr>
        <p:spPr/>
        <p:txBody>
          <a:bodyPr/>
          <a:lstStyle/>
          <a:p>
            <a:r>
              <a:rPr lang="en-US" altLang="zh-CN" dirty="0"/>
              <a:t>Tensor-based abstraction</a:t>
            </a:r>
            <a:endParaRPr lang="zh-CN" altLang="en-US" dirty="0"/>
          </a:p>
        </p:txBody>
      </p:sp>
      <p:sp>
        <p:nvSpPr>
          <p:cNvPr id="4" name="灯片编号占位符 3">
            <a:extLst>
              <a:ext uri="{FF2B5EF4-FFF2-40B4-BE49-F238E27FC236}">
                <a16:creationId xmlns:a16="http://schemas.microsoft.com/office/drawing/2014/main" id="{F0C42DAF-F2B8-4D58-96E1-09A032235BC1}"/>
              </a:ext>
            </a:extLst>
          </p:cNvPr>
          <p:cNvSpPr>
            <a:spLocks noGrp="1"/>
          </p:cNvSpPr>
          <p:nvPr>
            <p:ph type="sldNum" sz="quarter" idx="12"/>
          </p:nvPr>
        </p:nvSpPr>
        <p:spPr/>
        <p:txBody>
          <a:bodyPr/>
          <a:lstStyle/>
          <a:p>
            <a:fld id="{977BA8E6-E826-B147-AA17-E3D76A29629C}" type="slidenum">
              <a:rPr kumimoji="1" lang="zh-CN" altLang="en-US" smtClean="0"/>
              <a:pPr/>
              <a:t>39</a:t>
            </a:fld>
            <a:endParaRPr kumimoji="1" lang="zh-CN" altLang="en-US" b="1" dirty="0"/>
          </a:p>
        </p:txBody>
      </p:sp>
      <p:sp>
        <p:nvSpPr>
          <p:cNvPr id="8" name="文本框 7">
            <a:extLst>
              <a:ext uri="{FF2B5EF4-FFF2-40B4-BE49-F238E27FC236}">
                <a16:creationId xmlns:a16="http://schemas.microsoft.com/office/drawing/2014/main" id="{553A5AEF-68D8-4FC1-B3EA-F950F7F42ABF}"/>
              </a:ext>
            </a:extLst>
          </p:cNvPr>
          <p:cNvSpPr txBox="1"/>
          <p:nvPr/>
        </p:nvSpPr>
        <p:spPr>
          <a:xfrm>
            <a:off x="631710" y="2396082"/>
            <a:ext cx="7436450" cy="2185214"/>
          </a:xfrm>
          <a:prstGeom prst="rect">
            <a:avLst/>
          </a:prstGeom>
          <a:solidFill>
            <a:schemeClr val="accent6">
              <a:lumMod val="20000"/>
              <a:lumOff val="80000"/>
            </a:schemeClr>
          </a:solidFill>
        </p:spPr>
        <p:txBody>
          <a:bodyPr wrap="square">
            <a:spAutoFit/>
          </a:bodyPr>
          <a:lstStyle/>
          <a:p>
            <a:r>
              <a:rPr lang="en-US" altLang="zh-CN" sz="1700" b="1" dirty="0">
                <a:solidFill>
                  <a:srgbClr val="000000"/>
                </a:solidFill>
                <a:effectLst/>
                <a:latin typeface="Courier New" panose="02070309020205020404" pitchFamily="49" charset="0"/>
                <a:cs typeface="Courier New" panose="02070309020205020404" pitchFamily="49" charset="0"/>
              </a:rPr>
              <a:t>m, n, h = </a:t>
            </a:r>
            <a:r>
              <a:rPr lang="en-US" altLang="zh-CN" sz="1700" b="1" dirty="0" err="1">
                <a:solidFill>
                  <a:srgbClr val="000000"/>
                </a:solidFill>
                <a:effectLst/>
                <a:latin typeface="Courier New" panose="02070309020205020404" pitchFamily="49" charset="0"/>
                <a:cs typeface="Courier New" panose="02070309020205020404" pitchFamily="49" charset="0"/>
              </a:rPr>
              <a:t>tvm.var</a:t>
            </a:r>
            <a:r>
              <a:rPr lang="en-US" altLang="zh-CN" sz="1700" b="1" dirty="0">
                <a:solidFill>
                  <a:srgbClr val="000000"/>
                </a:solidFill>
                <a:effectLst/>
                <a:latin typeface="Courier New" panose="02070309020205020404" pitchFamily="49" charset="0"/>
                <a:cs typeface="Courier New" panose="02070309020205020404" pitchFamily="49" charset="0"/>
              </a:rPr>
              <a:t>(</a:t>
            </a:r>
            <a:r>
              <a:rPr lang="en-US" altLang="zh-CN" sz="1700" b="1" dirty="0">
                <a:solidFill>
                  <a:srgbClr val="A31515"/>
                </a:solidFill>
                <a:effectLst/>
                <a:latin typeface="Courier New" panose="02070309020205020404" pitchFamily="49" charset="0"/>
                <a:cs typeface="Courier New" panose="02070309020205020404" pitchFamily="49" charset="0"/>
              </a:rPr>
              <a:t>'m'</a:t>
            </a:r>
            <a:r>
              <a:rPr lang="en-US" altLang="zh-CN" sz="1700" b="1" dirty="0">
                <a:solidFill>
                  <a:srgbClr val="000000"/>
                </a:solidFill>
                <a:effectLst/>
                <a:latin typeface="Courier New" panose="02070309020205020404" pitchFamily="49" charset="0"/>
                <a:cs typeface="Courier New" panose="02070309020205020404" pitchFamily="49" charset="0"/>
              </a:rPr>
              <a:t>), </a:t>
            </a:r>
            <a:r>
              <a:rPr lang="en-US" altLang="zh-CN" sz="1700" b="1" dirty="0" err="1">
                <a:solidFill>
                  <a:srgbClr val="000000"/>
                </a:solidFill>
                <a:effectLst/>
                <a:latin typeface="Courier New" panose="02070309020205020404" pitchFamily="49" charset="0"/>
                <a:cs typeface="Courier New" panose="02070309020205020404" pitchFamily="49" charset="0"/>
              </a:rPr>
              <a:t>tvm.var</a:t>
            </a:r>
            <a:r>
              <a:rPr lang="en-US" altLang="zh-CN" sz="1700" b="1" dirty="0">
                <a:solidFill>
                  <a:srgbClr val="000000"/>
                </a:solidFill>
                <a:effectLst/>
                <a:latin typeface="Courier New" panose="02070309020205020404" pitchFamily="49" charset="0"/>
                <a:cs typeface="Courier New" panose="02070309020205020404" pitchFamily="49" charset="0"/>
              </a:rPr>
              <a:t>(</a:t>
            </a:r>
            <a:r>
              <a:rPr lang="en-US" altLang="zh-CN" sz="1700" b="1" dirty="0">
                <a:solidFill>
                  <a:srgbClr val="A31515"/>
                </a:solidFill>
                <a:effectLst/>
                <a:latin typeface="Courier New" panose="02070309020205020404" pitchFamily="49" charset="0"/>
                <a:cs typeface="Courier New" panose="02070309020205020404" pitchFamily="49" charset="0"/>
              </a:rPr>
              <a:t>'n'</a:t>
            </a:r>
            <a:r>
              <a:rPr lang="en-US" altLang="zh-CN" sz="1700" b="1" dirty="0">
                <a:solidFill>
                  <a:srgbClr val="000000"/>
                </a:solidFill>
                <a:effectLst/>
                <a:latin typeface="Courier New" panose="02070309020205020404" pitchFamily="49" charset="0"/>
                <a:cs typeface="Courier New" panose="02070309020205020404" pitchFamily="49" charset="0"/>
              </a:rPr>
              <a:t>), </a:t>
            </a:r>
            <a:r>
              <a:rPr lang="en-US" altLang="zh-CN" sz="1700" b="1" dirty="0" err="1">
                <a:solidFill>
                  <a:srgbClr val="000000"/>
                </a:solidFill>
                <a:effectLst/>
                <a:latin typeface="Courier New" panose="02070309020205020404" pitchFamily="49" charset="0"/>
                <a:cs typeface="Courier New" panose="02070309020205020404" pitchFamily="49" charset="0"/>
              </a:rPr>
              <a:t>tvm.var</a:t>
            </a:r>
            <a:r>
              <a:rPr lang="en-US" altLang="zh-CN" sz="1700" b="1" dirty="0">
                <a:solidFill>
                  <a:srgbClr val="000000"/>
                </a:solidFill>
                <a:effectLst/>
                <a:latin typeface="Courier New" panose="02070309020205020404" pitchFamily="49" charset="0"/>
                <a:cs typeface="Courier New" panose="02070309020205020404" pitchFamily="49" charset="0"/>
              </a:rPr>
              <a:t>(</a:t>
            </a:r>
            <a:r>
              <a:rPr lang="en-US" altLang="zh-CN" sz="1700" b="1" dirty="0">
                <a:solidFill>
                  <a:srgbClr val="A31515"/>
                </a:solidFill>
                <a:effectLst/>
                <a:latin typeface="Courier New" panose="02070309020205020404" pitchFamily="49" charset="0"/>
                <a:cs typeface="Courier New" panose="02070309020205020404" pitchFamily="49" charset="0"/>
              </a:rPr>
              <a:t>'h'</a:t>
            </a:r>
            <a:r>
              <a:rPr lang="en-US" altLang="zh-CN" sz="1700" b="1" dirty="0">
                <a:solidFill>
                  <a:srgbClr val="000000"/>
                </a:solidFill>
                <a:effectLst/>
                <a:latin typeface="Courier New" panose="02070309020205020404" pitchFamily="49" charset="0"/>
                <a:cs typeface="Courier New" panose="02070309020205020404" pitchFamily="49" charset="0"/>
              </a:rPr>
              <a:t>)</a:t>
            </a:r>
          </a:p>
          <a:p>
            <a:r>
              <a:rPr lang="en-US" altLang="zh-CN" sz="1700" b="1" dirty="0">
                <a:solidFill>
                  <a:srgbClr val="000000"/>
                </a:solidFill>
                <a:effectLst/>
                <a:latin typeface="Courier New" panose="02070309020205020404" pitchFamily="49" charset="0"/>
                <a:cs typeface="Courier New" panose="02070309020205020404" pitchFamily="49" charset="0"/>
              </a:rPr>
              <a:t>A = </a:t>
            </a:r>
            <a:r>
              <a:rPr lang="en-US" altLang="zh-CN" sz="1700" b="1" dirty="0" err="1">
                <a:solidFill>
                  <a:srgbClr val="000000"/>
                </a:solidFill>
                <a:effectLst/>
                <a:latin typeface="Courier New" panose="02070309020205020404" pitchFamily="49" charset="0"/>
                <a:cs typeface="Courier New" panose="02070309020205020404" pitchFamily="49" charset="0"/>
              </a:rPr>
              <a:t>tvm.</a:t>
            </a:r>
            <a:r>
              <a:rPr lang="en-US" altLang="zh-CN" sz="1700" b="1" dirty="0" err="1">
                <a:solidFill>
                  <a:srgbClr val="C00000"/>
                </a:solidFill>
                <a:effectLst/>
                <a:latin typeface="Courier New" panose="02070309020205020404" pitchFamily="49" charset="0"/>
                <a:cs typeface="Courier New" panose="02070309020205020404" pitchFamily="49" charset="0"/>
              </a:rPr>
              <a:t>placeholder</a:t>
            </a:r>
            <a:r>
              <a:rPr lang="en-US" altLang="zh-CN" sz="1700" b="1" dirty="0">
                <a:solidFill>
                  <a:srgbClr val="000000"/>
                </a:solidFill>
                <a:effectLst/>
                <a:latin typeface="Courier New" panose="02070309020205020404" pitchFamily="49" charset="0"/>
                <a:cs typeface="Courier New" panose="02070309020205020404" pitchFamily="49" charset="0"/>
              </a:rPr>
              <a:t>((m, h), </a:t>
            </a:r>
            <a:r>
              <a:rPr lang="en-US" altLang="zh-CN" sz="1700" b="1" dirty="0">
                <a:solidFill>
                  <a:srgbClr val="001080"/>
                </a:solidFill>
                <a:effectLst/>
                <a:latin typeface="Courier New" panose="02070309020205020404" pitchFamily="49" charset="0"/>
                <a:cs typeface="Courier New" panose="02070309020205020404" pitchFamily="49" charset="0"/>
              </a:rPr>
              <a:t>name</a:t>
            </a:r>
            <a:r>
              <a:rPr lang="en-US" altLang="zh-CN" sz="1700" b="1" dirty="0">
                <a:solidFill>
                  <a:srgbClr val="000000"/>
                </a:solidFill>
                <a:effectLst/>
                <a:latin typeface="Courier New" panose="02070309020205020404" pitchFamily="49" charset="0"/>
                <a:cs typeface="Courier New" panose="02070309020205020404" pitchFamily="49" charset="0"/>
              </a:rPr>
              <a:t>=</a:t>
            </a:r>
            <a:r>
              <a:rPr lang="en-US" altLang="zh-CN" sz="1700" b="1" dirty="0">
                <a:solidFill>
                  <a:srgbClr val="A31515"/>
                </a:solidFill>
                <a:effectLst/>
                <a:latin typeface="Courier New" panose="02070309020205020404" pitchFamily="49" charset="0"/>
                <a:cs typeface="Courier New" panose="02070309020205020404" pitchFamily="49" charset="0"/>
              </a:rPr>
              <a:t>'A'</a:t>
            </a:r>
            <a:r>
              <a:rPr lang="en-US" altLang="zh-CN" sz="1700" b="1" dirty="0">
                <a:solidFill>
                  <a:srgbClr val="000000"/>
                </a:solidFill>
                <a:effectLst/>
                <a:latin typeface="Courier New" panose="02070309020205020404" pitchFamily="49" charset="0"/>
                <a:cs typeface="Courier New" panose="02070309020205020404" pitchFamily="49" charset="0"/>
              </a:rPr>
              <a:t>)</a:t>
            </a:r>
          </a:p>
          <a:p>
            <a:r>
              <a:rPr lang="en-US" altLang="zh-CN" sz="1700" b="1" dirty="0">
                <a:solidFill>
                  <a:srgbClr val="000000"/>
                </a:solidFill>
                <a:effectLst/>
                <a:latin typeface="Courier New" panose="02070309020205020404" pitchFamily="49" charset="0"/>
                <a:cs typeface="Courier New" panose="02070309020205020404" pitchFamily="49" charset="0"/>
              </a:rPr>
              <a:t>B = </a:t>
            </a:r>
            <a:r>
              <a:rPr lang="en-US" altLang="zh-CN" sz="1700" b="1" dirty="0" err="1">
                <a:solidFill>
                  <a:srgbClr val="000000"/>
                </a:solidFill>
                <a:effectLst/>
                <a:latin typeface="Courier New" panose="02070309020205020404" pitchFamily="49" charset="0"/>
                <a:cs typeface="Courier New" panose="02070309020205020404" pitchFamily="49" charset="0"/>
              </a:rPr>
              <a:t>tvm.</a:t>
            </a:r>
            <a:r>
              <a:rPr lang="en-US" altLang="zh-CN" sz="1700" b="1" dirty="0" err="1">
                <a:solidFill>
                  <a:srgbClr val="C00000"/>
                </a:solidFill>
                <a:effectLst/>
                <a:latin typeface="Courier New" panose="02070309020205020404" pitchFamily="49" charset="0"/>
                <a:cs typeface="Courier New" panose="02070309020205020404" pitchFamily="49" charset="0"/>
              </a:rPr>
              <a:t>placeholder</a:t>
            </a:r>
            <a:r>
              <a:rPr lang="en-US" altLang="zh-CN" sz="1700" b="1" dirty="0">
                <a:solidFill>
                  <a:srgbClr val="000000"/>
                </a:solidFill>
                <a:effectLst/>
                <a:latin typeface="Courier New" panose="02070309020205020404" pitchFamily="49" charset="0"/>
                <a:cs typeface="Courier New" panose="02070309020205020404" pitchFamily="49" charset="0"/>
              </a:rPr>
              <a:t>((n, h), </a:t>
            </a:r>
            <a:r>
              <a:rPr lang="en-US" altLang="zh-CN" sz="1700" b="1" dirty="0">
                <a:solidFill>
                  <a:srgbClr val="001080"/>
                </a:solidFill>
                <a:effectLst/>
                <a:latin typeface="Courier New" panose="02070309020205020404" pitchFamily="49" charset="0"/>
                <a:cs typeface="Courier New" panose="02070309020205020404" pitchFamily="49" charset="0"/>
              </a:rPr>
              <a:t>name</a:t>
            </a:r>
            <a:r>
              <a:rPr lang="en-US" altLang="zh-CN" sz="1700" b="1" dirty="0">
                <a:solidFill>
                  <a:srgbClr val="000000"/>
                </a:solidFill>
                <a:effectLst/>
                <a:latin typeface="Courier New" panose="02070309020205020404" pitchFamily="49" charset="0"/>
                <a:cs typeface="Courier New" panose="02070309020205020404" pitchFamily="49" charset="0"/>
              </a:rPr>
              <a:t>=</a:t>
            </a:r>
            <a:r>
              <a:rPr lang="en-US" altLang="zh-CN" sz="1700" b="1" dirty="0">
                <a:solidFill>
                  <a:srgbClr val="A31515"/>
                </a:solidFill>
                <a:effectLst/>
                <a:latin typeface="Courier New" panose="02070309020205020404" pitchFamily="49" charset="0"/>
                <a:cs typeface="Courier New" panose="02070309020205020404" pitchFamily="49" charset="0"/>
              </a:rPr>
              <a:t>'B'</a:t>
            </a:r>
            <a:r>
              <a:rPr lang="en-US" altLang="zh-CN" sz="1700" b="1" dirty="0">
                <a:solidFill>
                  <a:srgbClr val="000000"/>
                </a:solidFill>
                <a:effectLst/>
                <a:latin typeface="Courier New" panose="02070309020205020404" pitchFamily="49" charset="0"/>
                <a:cs typeface="Courier New" panose="02070309020205020404" pitchFamily="49" charset="0"/>
              </a:rPr>
              <a:t>)</a:t>
            </a:r>
          </a:p>
          <a:p>
            <a:br>
              <a:rPr lang="en-US" altLang="zh-CN" sz="1700" b="1" dirty="0">
                <a:solidFill>
                  <a:srgbClr val="000000"/>
                </a:solidFill>
                <a:effectLst/>
                <a:latin typeface="Courier New" panose="02070309020205020404" pitchFamily="49" charset="0"/>
                <a:cs typeface="Courier New" panose="02070309020205020404" pitchFamily="49" charset="0"/>
              </a:rPr>
            </a:br>
            <a:r>
              <a:rPr lang="en-US" altLang="zh-CN" sz="1700" b="1" dirty="0">
                <a:solidFill>
                  <a:srgbClr val="000000"/>
                </a:solidFill>
                <a:effectLst/>
                <a:latin typeface="Courier New" panose="02070309020205020404" pitchFamily="49" charset="0"/>
                <a:cs typeface="Courier New" panose="02070309020205020404" pitchFamily="49" charset="0"/>
              </a:rPr>
              <a:t>k = </a:t>
            </a:r>
            <a:r>
              <a:rPr lang="en-US" altLang="zh-CN" sz="1700" b="1" dirty="0" err="1">
                <a:solidFill>
                  <a:srgbClr val="000000"/>
                </a:solidFill>
                <a:effectLst/>
                <a:latin typeface="Courier New" panose="02070309020205020404" pitchFamily="49" charset="0"/>
                <a:cs typeface="Courier New" panose="02070309020205020404" pitchFamily="49" charset="0"/>
              </a:rPr>
              <a:t>tvm.</a:t>
            </a:r>
            <a:r>
              <a:rPr lang="en-US" altLang="zh-CN" sz="1700" b="1" dirty="0" err="1">
                <a:solidFill>
                  <a:srgbClr val="C00000"/>
                </a:solidFill>
                <a:effectLst/>
                <a:latin typeface="Courier New" panose="02070309020205020404" pitchFamily="49" charset="0"/>
                <a:cs typeface="Courier New" panose="02070309020205020404" pitchFamily="49" charset="0"/>
              </a:rPr>
              <a:t>reduce_axis</a:t>
            </a:r>
            <a:r>
              <a:rPr lang="en-US" altLang="zh-CN" sz="1700" b="1" dirty="0">
                <a:solidFill>
                  <a:srgbClr val="000000"/>
                </a:solidFill>
                <a:effectLst/>
                <a:latin typeface="Courier New" panose="02070309020205020404" pitchFamily="49" charset="0"/>
                <a:cs typeface="Courier New" panose="02070309020205020404" pitchFamily="49" charset="0"/>
              </a:rPr>
              <a:t>((</a:t>
            </a:r>
            <a:r>
              <a:rPr lang="en-US" altLang="zh-CN" sz="1700" b="1" dirty="0">
                <a:solidFill>
                  <a:srgbClr val="098658"/>
                </a:solidFill>
                <a:effectLst/>
                <a:latin typeface="Courier New" panose="02070309020205020404" pitchFamily="49" charset="0"/>
                <a:cs typeface="Courier New" panose="02070309020205020404" pitchFamily="49" charset="0"/>
              </a:rPr>
              <a:t>0</a:t>
            </a:r>
            <a:r>
              <a:rPr lang="en-US" altLang="zh-CN" sz="1700" b="1" dirty="0">
                <a:solidFill>
                  <a:srgbClr val="000000"/>
                </a:solidFill>
                <a:effectLst/>
                <a:latin typeface="Courier New" panose="02070309020205020404" pitchFamily="49" charset="0"/>
                <a:cs typeface="Courier New" panose="02070309020205020404" pitchFamily="49" charset="0"/>
              </a:rPr>
              <a:t>, h), </a:t>
            </a:r>
            <a:r>
              <a:rPr lang="en-US" altLang="zh-CN" sz="1700" b="1" dirty="0">
                <a:solidFill>
                  <a:srgbClr val="001080"/>
                </a:solidFill>
                <a:effectLst/>
                <a:latin typeface="Courier New" panose="02070309020205020404" pitchFamily="49" charset="0"/>
                <a:cs typeface="Courier New" panose="02070309020205020404" pitchFamily="49" charset="0"/>
              </a:rPr>
              <a:t>name</a:t>
            </a:r>
            <a:r>
              <a:rPr lang="en-US" altLang="zh-CN" sz="1700" b="1" dirty="0">
                <a:solidFill>
                  <a:srgbClr val="000000"/>
                </a:solidFill>
                <a:effectLst/>
                <a:latin typeface="Courier New" panose="02070309020205020404" pitchFamily="49" charset="0"/>
                <a:cs typeface="Courier New" panose="02070309020205020404" pitchFamily="49" charset="0"/>
              </a:rPr>
              <a:t>=</a:t>
            </a:r>
            <a:r>
              <a:rPr lang="en-US" altLang="zh-CN" sz="1700" b="1" dirty="0">
                <a:solidFill>
                  <a:srgbClr val="A31515"/>
                </a:solidFill>
                <a:effectLst/>
                <a:latin typeface="Courier New" panose="02070309020205020404" pitchFamily="49" charset="0"/>
                <a:cs typeface="Courier New" panose="02070309020205020404" pitchFamily="49" charset="0"/>
              </a:rPr>
              <a:t>'k'</a:t>
            </a:r>
            <a:r>
              <a:rPr lang="en-US" altLang="zh-CN" sz="1700" b="1" dirty="0">
                <a:solidFill>
                  <a:srgbClr val="000000"/>
                </a:solidFill>
                <a:effectLst/>
                <a:latin typeface="Courier New" panose="02070309020205020404" pitchFamily="49" charset="0"/>
                <a:cs typeface="Courier New" panose="02070309020205020404" pitchFamily="49" charset="0"/>
              </a:rPr>
              <a:t>)</a:t>
            </a:r>
          </a:p>
          <a:p>
            <a:r>
              <a:rPr lang="en-US" altLang="zh-CN" sz="1700" b="1" dirty="0">
                <a:solidFill>
                  <a:srgbClr val="001080"/>
                </a:solidFill>
                <a:effectLst/>
                <a:latin typeface="Courier New" panose="02070309020205020404" pitchFamily="49" charset="0"/>
                <a:cs typeface="Courier New" panose="02070309020205020404" pitchFamily="49" charset="0"/>
              </a:rPr>
              <a:t>C</a:t>
            </a:r>
            <a:r>
              <a:rPr lang="en-US" altLang="zh-CN" sz="1700" b="1" dirty="0">
                <a:solidFill>
                  <a:srgbClr val="000000"/>
                </a:solidFill>
                <a:effectLst/>
                <a:latin typeface="Courier New" panose="02070309020205020404" pitchFamily="49" charset="0"/>
                <a:cs typeface="Courier New" panose="02070309020205020404" pitchFamily="49" charset="0"/>
              </a:rPr>
              <a:t> = </a:t>
            </a:r>
            <a:r>
              <a:rPr lang="en-US" altLang="zh-CN" sz="1700" b="1" dirty="0" err="1">
                <a:solidFill>
                  <a:srgbClr val="000000"/>
                </a:solidFill>
                <a:effectLst/>
                <a:latin typeface="Courier New" panose="02070309020205020404" pitchFamily="49" charset="0"/>
                <a:cs typeface="Courier New" panose="02070309020205020404" pitchFamily="49" charset="0"/>
              </a:rPr>
              <a:t>tvm.</a:t>
            </a:r>
            <a:r>
              <a:rPr lang="en-US" altLang="zh-CN" sz="1700" b="1" dirty="0" err="1">
                <a:solidFill>
                  <a:srgbClr val="C00000"/>
                </a:solidFill>
                <a:effectLst/>
                <a:latin typeface="Courier New" panose="02070309020205020404" pitchFamily="49" charset="0"/>
                <a:cs typeface="Courier New" panose="02070309020205020404" pitchFamily="49" charset="0"/>
              </a:rPr>
              <a:t>compute</a:t>
            </a:r>
            <a:r>
              <a:rPr lang="en-US" altLang="zh-CN" sz="1700" b="1" dirty="0">
                <a:solidFill>
                  <a:srgbClr val="000000"/>
                </a:solidFill>
                <a:effectLst/>
                <a:latin typeface="Courier New" panose="02070309020205020404" pitchFamily="49" charset="0"/>
                <a:cs typeface="Courier New" panose="02070309020205020404" pitchFamily="49" charset="0"/>
              </a:rPr>
              <a:t>((m, n),</a:t>
            </a:r>
          </a:p>
          <a:p>
            <a:r>
              <a:rPr lang="zh-CN" altLang="en-US" sz="1700" b="1" dirty="0">
                <a:solidFill>
                  <a:srgbClr val="000000"/>
                </a:solidFill>
                <a:latin typeface="Courier New" panose="02070309020205020404" pitchFamily="49" charset="0"/>
                <a:cs typeface="Courier New" panose="02070309020205020404" pitchFamily="49" charset="0"/>
              </a:rPr>
              <a:t>    </a:t>
            </a:r>
            <a:r>
              <a:rPr lang="en-US" altLang="zh-CN" sz="1700" b="1" dirty="0">
                <a:solidFill>
                  <a:srgbClr val="0000FF"/>
                </a:solidFill>
                <a:effectLst/>
                <a:latin typeface="Courier New" panose="02070309020205020404" pitchFamily="49" charset="0"/>
                <a:cs typeface="Courier New" panose="02070309020205020404" pitchFamily="49" charset="0"/>
              </a:rPr>
              <a:t>lambda</a:t>
            </a:r>
            <a:r>
              <a:rPr lang="en-US" altLang="zh-CN" sz="1700" b="1" dirty="0">
                <a:solidFill>
                  <a:srgbClr val="000000"/>
                </a:solidFill>
                <a:effectLst/>
                <a:latin typeface="Courier New" panose="02070309020205020404" pitchFamily="49" charset="0"/>
                <a:cs typeface="Courier New" panose="02070309020205020404" pitchFamily="49" charset="0"/>
              </a:rPr>
              <a:t> </a:t>
            </a:r>
            <a:r>
              <a:rPr lang="en-US" altLang="zh-CN" sz="1700" b="1" dirty="0" err="1">
                <a:solidFill>
                  <a:srgbClr val="001080"/>
                </a:solidFill>
                <a:effectLst/>
                <a:latin typeface="Courier New" panose="02070309020205020404" pitchFamily="49" charset="0"/>
                <a:cs typeface="Courier New" panose="02070309020205020404" pitchFamily="49" charset="0"/>
              </a:rPr>
              <a:t>i</a:t>
            </a:r>
            <a:r>
              <a:rPr lang="en-US" altLang="zh-CN" sz="1700" b="1" dirty="0">
                <a:solidFill>
                  <a:srgbClr val="000000"/>
                </a:solidFill>
                <a:effectLst/>
                <a:latin typeface="Courier New" panose="02070309020205020404" pitchFamily="49" charset="0"/>
                <a:cs typeface="Courier New" panose="02070309020205020404" pitchFamily="49" charset="0"/>
              </a:rPr>
              <a:t>, </a:t>
            </a:r>
            <a:r>
              <a:rPr lang="en-US" altLang="zh-CN" sz="1700" b="1" dirty="0">
                <a:solidFill>
                  <a:srgbClr val="001080"/>
                </a:solidFill>
                <a:effectLst/>
                <a:latin typeface="Courier New" panose="02070309020205020404" pitchFamily="49" charset="0"/>
                <a:cs typeface="Courier New" panose="02070309020205020404" pitchFamily="49" charset="0"/>
              </a:rPr>
              <a:t>j</a:t>
            </a:r>
            <a:r>
              <a:rPr lang="en-US" altLang="zh-CN" sz="1700" b="1" dirty="0">
                <a:solidFill>
                  <a:srgbClr val="000000"/>
                </a:solidFill>
                <a:effectLst/>
                <a:latin typeface="Courier New" panose="02070309020205020404" pitchFamily="49" charset="0"/>
                <a:cs typeface="Courier New" panose="02070309020205020404" pitchFamily="49" charset="0"/>
              </a:rPr>
              <a:t>: </a:t>
            </a:r>
            <a:r>
              <a:rPr lang="en-US" altLang="zh-CN" sz="1700" b="1" dirty="0" err="1">
                <a:solidFill>
                  <a:srgbClr val="000000"/>
                </a:solidFill>
                <a:effectLst/>
                <a:latin typeface="Courier New" panose="02070309020205020404" pitchFamily="49" charset="0"/>
                <a:cs typeface="Courier New" panose="02070309020205020404" pitchFamily="49" charset="0"/>
              </a:rPr>
              <a:t>tvm.</a:t>
            </a:r>
            <a:r>
              <a:rPr lang="en-US" altLang="zh-CN" sz="1700" b="1" dirty="0" err="1">
                <a:solidFill>
                  <a:srgbClr val="C00000"/>
                </a:solidFill>
                <a:effectLst/>
                <a:latin typeface="Courier New" panose="02070309020205020404" pitchFamily="49" charset="0"/>
                <a:cs typeface="Courier New" panose="02070309020205020404" pitchFamily="49" charset="0"/>
              </a:rPr>
              <a:t>sum</a:t>
            </a:r>
            <a:r>
              <a:rPr lang="en-US" altLang="zh-CN" sz="1700" b="1" dirty="0">
                <a:solidFill>
                  <a:srgbClr val="000000"/>
                </a:solidFill>
                <a:effectLst/>
                <a:latin typeface="Courier New" panose="02070309020205020404" pitchFamily="49" charset="0"/>
                <a:cs typeface="Courier New" panose="02070309020205020404" pitchFamily="49" charset="0"/>
              </a:rPr>
              <a:t>(A[</a:t>
            </a:r>
            <a:r>
              <a:rPr lang="en-US" altLang="zh-CN" sz="1700" b="1" dirty="0" err="1">
                <a:solidFill>
                  <a:srgbClr val="000000"/>
                </a:solidFill>
                <a:effectLst/>
                <a:latin typeface="Courier New" panose="02070309020205020404" pitchFamily="49" charset="0"/>
                <a:cs typeface="Courier New" panose="02070309020205020404" pitchFamily="49" charset="0"/>
              </a:rPr>
              <a:t>i</a:t>
            </a:r>
            <a:r>
              <a:rPr lang="en-US" altLang="zh-CN" sz="1700" b="1" dirty="0">
                <a:solidFill>
                  <a:srgbClr val="000000"/>
                </a:solidFill>
                <a:effectLst/>
                <a:latin typeface="Courier New" panose="02070309020205020404" pitchFamily="49" charset="0"/>
                <a:cs typeface="Courier New" panose="02070309020205020404" pitchFamily="49" charset="0"/>
              </a:rPr>
              <a:t>, k] * B[j, k], </a:t>
            </a:r>
            <a:r>
              <a:rPr lang="en-US" altLang="zh-CN" sz="1700" b="1" dirty="0">
                <a:solidFill>
                  <a:srgbClr val="001080"/>
                </a:solidFill>
                <a:effectLst/>
                <a:latin typeface="Courier New" panose="02070309020205020404" pitchFamily="49" charset="0"/>
                <a:cs typeface="Courier New" panose="02070309020205020404" pitchFamily="49" charset="0"/>
              </a:rPr>
              <a:t>axis</a:t>
            </a:r>
            <a:r>
              <a:rPr lang="en-US" altLang="zh-CN" sz="1700" b="1" dirty="0">
                <a:solidFill>
                  <a:srgbClr val="000000"/>
                </a:solidFill>
                <a:effectLst/>
                <a:latin typeface="Courier New" panose="02070309020205020404" pitchFamily="49" charset="0"/>
                <a:cs typeface="Courier New" panose="02070309020205020404" pitchFamily="49" charset="0"/>
              </a:rPr>
              <a:t>=k)</a:t>
            </a:r>
          </a:p>
          <a:p>
            <a:r>
              <a:rPr lang="en-US" altLang="zh-CN" sz="1700" b="1" dirty="0">
                <a:solidFill>
                  <a:srgbClr val="000000"/>
                </a:solidFill>
                <a:effectLst/>
                <a:latin typeface="Courier New" panose="02070309020205020404" pitchFamily="49" charset="0"/>
                <a:cs typeface="Courier New" panose="02070309020205020404" pitchFamily="49" charset="0"/>
              </a:rPr>
              <a:t>)</a:t>
            </a:r>
          </a:p>
        </p:txBody>
      </p:sp>
      <p:sp>
        <p:nvSpPr>
          <p:cNvPr id="9" name="object 5">
            <a:extLst>
              <a:ext uri="{FF2B5EF4-FFF2-40B4-BE49-F238E27FC236}">
                <a16:creationId xmlns:a16="http://schemas.microsoft.com/office/drawing/2014/main" id="{FF4AA528-69E6-476B-BE60-CF9480A51757}"/>
              </a:ext>
            </a:extLst>
          </p:cNvPr>
          <p:cNvSpPr txBox="1"/>
          <p:nvPr/>
        </p:nvSpPr>
        <p:spPr>
          <a:xfrm>
            <a:off x="8311083" y="3078371"/>
            <a:ext cx="630780" cy="314193"/>
          </a:xfrm>
          <a:prstGeom prst="rect">
            <a:avLst/>
          </a:prstGeom>
        </p:spPr>
        <p:txBody>
          <a:bodyPr vert="horz" wrap="square" lIns="0" tIns="6354" rIns="0" bIns="0" rtlCol="0">
            <a:spAutoFit/>
          </a:bodyPr>
          <a:lstStyle/>
          <a:p>
            <a:pPr marL="5776">
              <a:spcBef>
                <a:spcPts val="50"/>
              </a:spcBef>
            </a:pPr>
            <a:r>
              <a:rPr lang="en-US" altLang="zh-CN" sz="2000" spc="45" dirty="0">
                <a:solidFill>
                  <a:srgbClr val="A01605"/>
                </a:solidFill>
                <a:latin typeface="Arial"/>
                <a:cs typeface="Arial"/>
              </a:rPr>
              <a:t>Input</a:t>
            </a:r>
            <a:endParaRPr sz="2000" dirty="0">
              <a:latin typeface="Arial"/>
              <a:cs typeface="Arial"/>
            </a:endParaRPr>
          </a:p>
        </p:txBody>
      </p:sp>
      <p:sp>
        <p:nvSpPr>
          <p:cNvPr id="11" name="object 8">
            <a:extLst>
              <a:ext uri="{FF2B5EF4-FFF2-40B4-BE49-F238E27FC236}">
                <a16:creationId xmlns:a16="http://schemas.microsoft.com/office/drawing/2014/main" id="{CC1A91D4-8EB3-487F-A2C2-33BCF2A068C4}"/>
              </a:ext>
            </a:extLst>
          </p:cNvPr>
          <p:cNvSpPr txBox="1"/>
          <p:nvPr/>
        </p:nvSpPr>
        <p:spPr>
          <a:xfrm>
            <a:off x="724941" y="5582187"/>
            <a:ext cx="2476610" cy="314193"/>
          </a:xfrm>
          <a:prstGeom prst="rect">
            <a:avLst/>
          </a:prstGeom>
        </p:spPr>
        <p:txBody>
          <a:bodyPr vert="horz" wrap="square" lIns="0" tIns="6354" rIns="0" bIns="0" rtlCol="0">
            <a:spAutoFit/>
          </a:bodyPr>
          <a:lstStyle/>
          <a:p>
            <a:pPr marL="5776">
              <a:spcBef>
                <a:spcPts val="50"/>
              </a:spcBef>
            </a:pPr>
            <a:r>
              <a:rPr lang="en-US" altLang="zh-CN" sz="2000" spc="18" dirty="0">
                <a:solidFill>
                  <a:srgbClr val="A01605"/>
                </a:solidFill>
                <a:latin typeface="Arial"/>
                <a:cs typeface="Arial"/>
              </a:rPr>
              <a:t>Output matrix shape</a:t>
            </a:r>
            <a:endParaRPr sz="2000" dirty="0">
              <a:latin typeface="Arial"/>
              <a:cs typeface="Arial"/>
            </a:endParaRPr>
          </a:p>
        </p:txBody>
      </p:sp>
      <mc:AlternateContent xmlns:mc="http://schemas.openxmlformats.org/markup-compatibility/2006" xmlns:a14="http://schemas.microsoft.com/office/drawing/2010/main">
        <mc:Choice Requires="a14">
          <p:sp>
            <p:nvSpPr>
              <p:cNvPr id="13" name="object 12">
                <a:extLst>
                  <a:ext uri="{FF2B5EF4-FFF2-40B4-BE49-F238E27FC236}">
                    <a16:creationId xmlns:a16="http://schemas.microsoft.com/office/drawing/2014/main" id="{656AC517-D60A-4909-96DE-884F1709B68B}"/>
                  </a:ext>
                </a:extLst>
              </p:cNvPr>
              <p:cNvSpPr txBox="1"/>
              <p:nvPr/>
            </p:nvSpPr>
            <p:spPr>
              <a:xfrm>
                <a:off x="4669745" y="5287122"/>
                <a:ext cx="2978942" cy="1061128"/>
              </a:xfrm>
              <a:prstGeom prst="rect">
                <a:avLst/>
              </a:prstGeom>
            </p:spPr>
            <p:txBody>
              <a:bodyPr vert="horz" wrap="square" lIns="0" tIns="6354" rIns="0" bIns="0" rtlCol="0">
                <a:spAutoFit/>
              </a:bodyPr>
              <a:lstStyle/>
              <a:p>
                <a:pPr marL="5776">
                  <a:spcBef>
                    <a:spcPts val="50"/>
                  </a:spcBef>
                </a:pPr>
                <a:r>
                  <a:rPr lang="en-US" altLang="zh-CN" sz="2000" spc="50" dirty="0">
                    <a:solidFill>
                      <a:srgbClr val="C00000"/>
                    </a:solidFill>
                    <a:latin typeface="Arial"/>
                    <a:cs typeface="Arial"/>
                  </a:rPr>
                  <a:t>Computation rule:</a:t>
                </a:r>
                <a:endParaRPr lang="zh-CN" altLang="en-US" sz="2000" spc="50" dirty="0">
                  <a:solidFill>
                    <a:srgbClr val="C00000"/>
                  </a:solidFill>
                  <a:latin typeface="Arial"/>
                  <a:cs typeface="Arial"/>
                </a:endParaRPr>
              </a:p>
              <a:p>
                <a:pPr marL="5776">
                  <a:spcBef>
                    <a:spcPts val="50"/>
                  </a:spcBef>
                </a:pPr>
                <a14:m>
                  <m:oMathPara xmlns:m="http://schemas.openxmlformats.org/officeDocument/2006/math">
                    <m:oMathParaPr>
                      <m:jc m:val="centerGroup"/>
                    </m:oMathParaPr>
                    <m:oMath xmlns:m="http://schemas.openxmlformats.org/officeDocument/2006/math">
                      <m:r>
                        <a:rPr lang="zh-CN" altLang="en-US" sz="2000" b="0" i="1" smtClean="0">
                          <a:solidFill>
                            <a:srgbClr val="C00000"/>
                          </a:solidFill>
                          <a:latin typeface="Cambria Math" panose="02040503050406030204" pitchFamily="18" charset="0"/>
                          <a:cs typeface="Arial"/>
                        </a:rPr>
                        <m:t>𝐶</m:t>
                      </m:r>
                      <m:d>
                        <m:dPr>
                          <m:begChr m:val="["/>
                          <m:endChr m:val="]"/>
                          <m:ctrlPr>
                            <a:rPr lang="ar-AE" altLang="zh-CN" sz="2000" b="0" i="1" smtClean="0">
                              <a:solidFill>
                                <a:srgbClr val="C00000"/>
                              </a:solidFill>
                              <a:latin typeface="Cambria Math" panose="02040503050406030204" pitchFamily="18" charset="0"/>
                              <a:cs typeface="Arial"/>
                            </a:rPr>
                          </m:ctrlPr>
                        </m:dPr>
                        <m:e>
                          <m:r>
                            <a:rPr lang="ar-AE" altLang="zh-CN" sz="2000" b="0" i="1" smtClean="0">
                              <a:solidFill>
                                <a:srgbClr val="C00000"/>
                              </a:solidFill>
                              <a:latin typeface="Cambria Math" panose="02040503050406030204" pitchFamily="18" charset="0"/>
                              <a:cs typeface="Arial"/>
                            </a:rPr>
                            <m:t>𝑖</m:t>
                          </m:r>
                          <m:r>
                            <a:rPr lang="ar-AE" altLang="zh-CN" sz="2000" b="0" i="1" smtClean="0">
                              <a:solidFill>
                                <a:srgbClr val="C00000"/>
                              </a:solidFill>
                              <a:latin typeface="Cambria Math" panose="02040503050406030204" pitchFamily="18" charset="0"/>
                              <a:cs typeface="Arial"/>
                            </a:rPr>
                            <m:t>,</m:t>
                          </m:r>
                          <m:r>
                            <a:rPr lang="ar-AE" altLang="zh-CN" sz="2000" b="0" i="1" smtClean="0">
                              <a:solidFill>
                                <a:srgbClr val="C00000"/>
                              </a:solidFill>
                              <a:latin typeface="Cambria Math" panose="02040503050406030204" pitchFamily="18" charset="0"/>
                              <a:cs typeface="Arial"/>
                            </a:rPr>
                            <m:t>𝑗</m:t>
                          </m:r>
                        </m:e>
                      </m:d>
                      <m:r>
                        <a:rPr lang="ar-AE" altLang="zh-CN" sz="2000" b="0" i="1" smtClean="0">
                          <a:solidFill>
                            <a:srgbClr val="C00000"/>
                          </a:solidFill>
                          <a:latin typeface="Cambria Math" panose="02040503050406030204" pitchFamily="18" charset="0"/>
                          <a:cs typeface="Arial"/>
                        </a:rPr>
                        <m:t>=</m:t>
                      </m:r>
                      <m:nary>
                        <m:naryPr>
                          <m:chr m:val="∑"/>
                          <m:supHide m:val="on"/>
                          <m:ctrlPr>
                            <a:rPr lang="ar-AE" altLang="zh-CN" sz="2000" b="0" i="1" smtClean="0">
                              <a:solidFill>
                                <a:srgbClr val="C00000"/>
                              </a:solidFill>
                              <a:latin typeface="Cambria Math" panose="02040503050406030204" pitchFamily="18" charset="0"/>
                              <a:cs typeface="Arial"/>
                            </a:rPr>
                          </m:ctrlPr>
                        </m:naryPr>
                        <m:sub>
                          <m:r>
                            <a:rPr lang="ar-AE" altLang="zh-CN" sz="2000" b="0" i="1" smtClean="0">
                              <a:solidFill>
                                <a:srgbClr val="C00000"/>
                              </a:solidFill>
                              <a:latin typeface="Cambria Math" panose="02040503050406030204" pitchFamily="18" charset="0"/>
                              <a:cs typeface="Arial"/>
                            </a:rPr>
                            <m:t>𝑘</m:t>
                          </m:r>
                        </m:sub>
                        <m:sup/>
                        <m:e>
                          <m:r>
                            <a:rPr lang="ar-AE" altLang="zh-CN" sz="2000" i="1">
                              <a:solidFill>
                                <a:srgbClr val="C00000"/>
                              </a:solidFill>
                              <a:latin typeface="Cambria Math" panose="02040503050406030204" pitchFamily="18" charset="0"/>
                              <a:cs typeface="Arial"/>
                            </a:rPr>
                            <m:t>𝐴</m:t>
                          </m:r>
                          <m:d>
                            <m:dPr>
                              <m:begChr m:val="["/>
                              <m:endChr m:val="]"/>
                              <m:ctrlPr>
                                <a:rPr lang="ar-AE" altLang="zh-CN" sz="2000" i="1">
                                  <a:solidFill>
                                    <a:srgbClr val="C00000"/>
                                  </a:solidFill>
                                  <a:latin typeface="Cambria Math" panose="02040503050406030204" pitchFamily="18" charset="0"/>
                                  <a:cs typeface="Arial"/>
                                </a:rPr>
                              </m:ctrlPr>
                            </m:dPr>
                            <m:e>
                              <m:r>
                                <a:rPr lang="ar-AE" altLang="zh-CN" sz="2000" i="1">
                                  <a:solidFill>
                                    <a:srgbClr val="C00000"/>
                                  </a:solidFill>
                                  <a:latin typeface="Cambria Math" panose="02040503050406030204" pitchFamily="18" charset="0"/>
                                  <a:cs typeface="Arial"/>
                                </a:rPr>
                                <m:t>𝑖</m:t>
                              </m:r>
                              <m:r>
                                <a:rPr lang="ar-AE" altLang="zh-CN" sz="2000" i="1">
                                  <a:solidFill>
                                    <a:srgbClr val="C00000"/>
                                  </a:solidFill>
                                  <a:latin typeface="Cambria Math" panose="02040503050406030204" pitchFamily="18" charset="0"/>
                                  <a:cs typeface="Arial"/>
                                </a:rPr>
                                <m:t>,</m:t>
                              </m:r>
                              <m:r>
                                <a:rPr lang="ar-AE" altLang="zh-CN" sz="2000" i="1">
                                  <a:solidFill>
                                    <a:srgbClr val="C00000"/>
                                  </a:solidFill>
                                  <a:latin typeface="Cambria Math" panose="02040503050406030204" pitchFamily="18" charset="0"/>
                                  <a:cs typeface="Arial"/>
                                </a:rPr>
                                <m:t>𝑘</m:t>
                              </m:r>
                            </m:e>
                          </m:d>
                          <m:r>
                            <a:rPr lang="ar-AE" altLang="zh-CN" sz="2000" i="1">
                              <a:solidFill>
                                <a:srgbClr val="C00000"/>
                              </a:solidFill>
                              <a:latin typeface="Cambria Math" panose="02040503050406030204" pitchFamily="18" charset="0"/>
                              <a:cs typeface="Arial"/>
                            </a:rPr>
                            <m:t>×</m:t>
                          </m:r>
                          <m:r>
                            <a:rPr lang="ar-AE" altLang="zh-CN" sz="2000" i="1">
                              <a:solidFill>
                                <a:srgbClr val="C00000"/>
                              </a:solidFill>
                              <a:latin typeface="Cambria Math" panose="02040503050406030204" pitchFamily="18" charset="0"/>
                              <a:cs typeface="Arial"/>
                            </a:rPr>
                            <m:t>𝐵</m:t>
                          </m:r>
                          <m:r>
                            <a:rPr lang="ar-AE" altLang="zh-CN" sz="2000" i="1">
                              <a:solidFill>
                                <a:srgbClr val="C00000"/>
                              </a:solidFill>
                              <a:latin typeface="Cambria Math" panose="02040503050406030204" pitchFamily="18" charset="0"/>
                              <a:cs typeface="Arial"/>
                            </a:rPr>
                            <m:t>[</m:t>
                          </m:r>
                          <m:r>
                            <a:rPr lang="ar-AE" altLang="zh-CN" sz="2000" i="1">
                              <a:solidFill>
                                <a:srgbClr val="C00000"/>
                              </a:solidFill>
                              <a:latin typeface="Cambria Math" panose="02040503050406030204" pitchFamily="18" charset="0"/>
                              <a:cs typeface="Arial"/>
                            </a:rPr>
                            <m:t>𝑗</m:t>
                          </m:r>
                          <m:r>
                            <a:rPr lang="ar-AE" altLang="zh-CN" sz="2000" i="1">
                              <a:solidFill>
                                <a:srgbClr val="C00000"/>
                              </a:solidFill>
                              <a:latin typeface="Cambria Math" panose="02040503050406030204" pitchFamily="18" charset="0"/>
                              <a:cs typeface="Arial"/>
                            </a:rPr>
                            <m:t>,</m:t>
                          </m:r>
                          <m:r>
                            <a:rPr lang="ar-AE" altLang="zh-CN" sz="2000" i="1">
                              <a:solidFill>
                                <a:srgbClr val="C00000"/>
                              </a:solidFill>
                              <a:latin typeface="Cambria Math" panose="02040503050406030204" pitchFamily="18" charset="0"/>
                              <a:cs typeface="Arial"/>
                            </a:rPr>
                            <m:t>𝑘</m:t>
                          </m:r>
                          <m:r>
                            <a:rPr lang="ar-AE" altLang="zh-CN" sz="2000" i="1">
                              <a:solidFill>
                                <a:srgbClr val="C00000"/>
                              </a:solidFill>
                              <a:latin typeface="Cambria Math" panose="02040503050406030204" pitchFamily="18" charset="0"/>
                              <a:cs typeface="Arial"/>
                            </a:rPr>
                            <m:t>]</m:t>
                          </m:r>
                          <m:r>
                            <m:rPr>
                              <m:nor/>
                            </m:rPr>
                            <a:rPr lang="ar-AE" altLang="zh-CN" sz="2000" dirty="0">
                              <a:solidFill>
                                <a:srgbClr val="C00000"/>
                              </a:solidFill>
                              <a:cs typeface="Arial"/>
                            </a:rPr>
                            <m:t> </m:t>
                          </m:r>
                        </m:e>
                      </m:nary>
                    </m:oMath>
                  </m:oMathPara>
                </a14:m>
                <a:endParaRPr lang="ar-AE" sz="2000" dirty="0">
                  <a:solidFill>
                    <a:srgbClr val="C00000"/>
                  </a:solidFill>
                  <a:latin typeface="Arial"/>
                  <a:cs typeface="Arial"/>
                </a:endParaRPr>
              </a:p>
            </p:txBody>
          </p:sp>
        </mc:Choice>
        <mc:Fallback xmlns="">
          <p:sp>
            <p:nvSpPr>
              <p:cNvPr id="13" name="object 12">
                <a:extLst>
                  <a:ext uri="{FF2B5EF4-FFF2-40B4-BE49-F238E27FC236}">
                    <a16:creationId xmlns:a16="http://schemas.microsoft.com/office/drawing/2014/main" id="{656AC517-D60A-4909-96DE-884F1709B68B}"/>
                  </a:ext>
                </a:extLst>
              </p:cNvPr>
              <p:cNvSpPr txBox="1">
                <a:spLocks noRot="1" noChangeAspect="1" noMove="1" noResize="1" noEditPoints="1" noAdjustHandles="1" noChangeArrowheads="1" noChangeShapeType="1" noTextEdit="1"/>
              </p:cNvSpPr>
              <p:nvPr/>
            </p:nvSpPr>
            <p:spPr>
              <a:xfrm>
                <a:off x="4669745" y="5287122"/>
                <a:ext cx="2978942" cy="1061128"/>
              </a:xfrm>
              <a:prstGeom prst="rect">
                <a:avLst/>
              </a:prstGeom>
              <a:blipFill>
                <a:blip r:embed="rId2"/>
                <a:stretch>
                  <a:fillRect l="-5085" t="-75000" r="-6780" b="-144048"/>
                </a:stretch>
              </a:blipFill>
            </p:spPr>
            <p:txBody>
              <a:bodyPr/>
              <a:lstStyle/>
              <a:p>
                <a:r>
                  <a:rPr lang="zh-CN" altLang="en-US">
                    <a:noFill/>
                  </a:rPr>
                  <a:t> </a:t>
                </a:r>
              </a:p>
            </p:txBody>
          </p:sp>
        </mc:Fallback>
      </mc:AlternateContent>
      <p:cxnSp>
        <p:nvCxnSpPr>
          <p:cNvPr id="15" name="直线箭头连接符 14">
            <a:extLst>
              <a:ext uri="{FF2B5EF4-FFF2-40B4-BE49-F238E27FC236}">
                <a16:creationId xmlns:a16="http://schemas.microsoft.com/office/drawing/2014/main" id="{32B86F45-FECA-C044-823E-C8CABE3F75F4}"/>
              </a:ext>
            </a:extLst>
          </p:cNvPr>
          <p:cNvCxnSpPr>
            <a:cxnSpLocks/>
          </p:cNvCxnSpPr>
          <p:nvPr/>
        </p:nvCxnSpPr>
        <p:spPr>
          <a:xfrm>
            <a:off x="5648418" y="3115310"/>
            <a:ext cx="2611812" cy="12015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27E6006B-67F4-1948-92A8-8FA7476E06B2}"/>
              </a:ext>
            </a:extLst>
          </p:cNvPr>
          <p:cNvCxnSpPr>
            <a:cxnSpLocks/>
          </p:cNvCxnSpPr>
          <p:nvPr/>
        </p:nvCxnSpPr>
        <p:spPr>
          <a:xfrm flipH="1">
            <a:off x="2011830" y="3915710"/>
            <a:ext cx="1189721" cy="16918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F4609C2C-397E-D442-889A-F9B6364D5ED3}"/>
              </a:ext>
            </a:extLst>
          </p:cNvPr>
          <p:cNvCxnSpPr>
            <a:cxnSpLocks/>
          </p:cNvCxnSpPr>
          <p:nvPr/>
        </p:nvCxnSpPr>
        <p:spPr>
          <a:xfrm>
            <a:off x="5106552" y="4276347"/>
            <a:ext cx="541866" cy="91778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897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39AEB8-BC25-F46B-FCAE-E1C03F565C92}"/>
              </a:ext>
            </a:extLst>
          </p:cNvPr>
          <p:cNvSpPr>
            <a:spLocks noGrp="1"/>
          </p:cNvSpPr>
          <p:nvPr>
            <p:ph type="title"/>
          </p:nvPr>
        </p:nvSpPr>
        <p:spPr/>
        <p:txBody>
          <a:bodyPr>
            <a:normAutofit fontScale="90000"/>
          </a:bodyPr>
          <a:lstStyle/>
          <a:p>
            <a:r>
              <a:rPr kumimoji="1" lang="en-US" altLang="zh-CN" dirty="0"/>
              <a:t>Machine Learning vs Deep Learning</a:t>
            </a:r>
            <a:endParaRPr kumimoji="1" lang="zh-CN" altLang="en-US" dirty="0"/>
          </a:p>
        </p:txBody>
      </p:sp>
      <p:sp>
        <p:nvSpPr>
          <p:cNvPr id="4" name="灯片编号占位符 3">
            <a:extLst>
              <a:ext uri="{FF2B5EF4-FFF2-40B4-BE49-F238E27FC236}">
                <a16:creationId xmlns:a16="http://schemas.microsoft.com/office/drawing/2014/main" id="{4CF1510A-BFD0-5D8D-9D81-F61494687EDD}"/>
              </a:ext>
            </a:extLst>
          </p:cNvPr>
          <p:cNvSpPr>
            <a:spLocks noGrp="1"/>
          </p:cNvSpPr>
          <p:nvPr>
            <p:ph type="sldNum" sz="quarter" idx="12"/>
          </p:nvPr>
        </p:nvSpPr>
        <p:spPr/>
        <p:txBody>
          <a:bodyPr/>
          <a:lstStyle/>
          <a:p>
            <a:fld id="{0C913308-F349-4B6D-A68A-DD1791B4A57B}" type="slidenum">
              <a:rPr lang="zh-CN" altLang="en-US" smtClean="0"/>
              <a:t>4</a:t>
            </a:fld>
            <a:endParaRPr lang="zh-CN" altLang="en-US"/>
          </a:p>
        </p:txBody>
      </p:sp>
      <p:pic>
        <p:nvPicPr>
          <p:cNvPr id="3074" name="Picture 2">
            <a:extLst>
              <a:ext uri="{FF2B5EF4-FFF2-40B4-BE49-F238E27FC236}">
                <a16:creationId xmlns:a16="http://schemas.microsoft.com/office/drawing/2014/main" id="{53A9D431-928B-C438-5DE6-DA9939ED1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2356"/>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536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5945DEF-C3FF-4158-96EE-F915D01B5CF0}"/>
              </a:ext>
            </a:extLst>
          </p:cNvPr>
          <p:cNvSpPr>
            <a:spLocks noGrp="1"/>
          </p:cNvSpPr>
          <p:nvPr>
            <p:ph idx="1"/>
          </p:nvPr>
        </p:nvSpPr>
        <p:spPr/>
        <p:txBody>
          <a:bodyPr>
            <a:normAutofit lnSpcReduction="10000"/>
          </a:bodyPr>
          <a:lstStyle/>
          <a:p>
            <a:r>
              <a:rPr lang="en-US" altLang="zh-CN" dirty="0"/>
              <a:t>Affine transformations</a:t>
            </a:r>
          </a:p>
          <a:p>
            <a:endParaRPr lang="en-US" altLang="zh-CN" dirty="0"/>
          </a:p>
          <a:p>
            <a:pPr marL="0" indent="0">
              <a:buNone/>
            </a:pPr>
            <a:endParaRPr lang="en-US" altLang="zh-CN" dirty="0"/>
          </a:p>
          <a:p>
            <a:r>
              <a:rPr lang="en-US" altLang="zh-CN" dirty="0"/>
              <a:t>Convolution</a:t>
            </a:r>
          </a:p>
          <a:p>
            <a:endParaRPr lang="en-US" altLang="zh-CN" dirty="0"/>
          </a:p>
          <a:p>
            <a:endParaRPr lang="en-US" altLang="zh-CN" dirty="0"/>
          </a:p>
          <a:p>
            <a:endParaRPr lang="en-US" altLang="zh-CN" dirty="0"/>
          </a:p>
          <a:p>
            <a:r>
              <a:rPr lang="en-US" altLang="zh-CN" dirty="0" err="1"/>
              <a:t>ReLU</a:t>
            </a:r>
            <a:endParaRPr lang="zh-CN" altLang="en-US" dirty="0"/>
          </a:p>
        </p:txBody>
      </p:sp>
      <p:sp>
        <p:nvSpPr>
          <p:cNvPr id="3" name="标题 2">
            <a:extLst>
              <a:ext uri="{FF2B5EF4-FFF2-40B4-BE49-F238E27FC236}">
                <a16:creationId xmlns:a16="http://schemas.microsoft.com/office/drawing/2014/main" id="{4A7F9C0F-74BC-4A75-9C72-CB0EE1CF7A6F}"/>
              </a:ext>
            </a:extLst>
          </p:cNvPr>
          <p:cNvSpPr>
            <a:spLocks noGrp="1"/>
          </p:cNvSpPr>
          <p:nvPr>
            <p:ph type="title"/>
          </p:nvPr>
        </p:nvSpPr>
        <p:spPr/>
        <p:txBody>
          <a:bodyPr>
            <a:normAutofit/>
          </a:bodyPr>
          <a:lstStyle/>
          <a:p>
            <a:r>
              <a:rPr lang="en-US" altLang="zh-CN" dirty="0"/>
              <a:t>More tensor expressions</a:t>
            </a:r>
            <a:endParaRPr lang="zh-CN" altLang="en-US" dirty="0"/>
          </a:p>
        </p:txBody>
      </p:sp>
      <p:sp>
        <p:nvSpPr>
          <p:cNvPr id="4" name="灯片编号占位符 3">
            <a:extLst>
              <a:ext uri="{FF2B5EF4-FFF2-40B4-BE49-F238E27FC236}">
                <a16:creationId xmlns:a16="http://schemas.microsoft.com/office/drawing/2014/main" id="{14CCDD52-CDEF-4749-8F04-F5727A97DE56}"/>
              </a:ext>
            </a:extLst>
          </p:cNvPr>
          <p:cNvSpPr>
            <a:spLocks noGrp="1"/>
          </p:cNvSpPr>
          <p:nvPr>
            <p:ph type="sldNum" sz="quarter" idx="12"/>
          </p:nvPr>
        </p:nvSpPr>
        <p:spPr/>
        <p:txBody>
          <a:bodyPr/>
          <a:lstStyle/>
          <a:p>
            <a:fld id="{977BA8E6-E826-B147-AA17-E3D76A29629C}" type="slidenum">
              <a:rPr kumimoji="1" lang="zh-CN" altLang="en-US" smtClean="0"/>
              <a:pPr/>
              <a:t>40</a:t>
            </a:fld>
            <a:endParaRPr kumimoji="1" lang="zh-CN" altLang="en-US" b="1" dirty="0"/>
          </a:p>
        </p:txBody>
      </p:sp>
      <p:sp>
        <p:nvSpPr>
          <p:cNvPr id="8" name="文本框 7">
            <a:extLst>
              <a:ext uri="{FF2B5EF4-FFF2-40B4-BE49-F238E27FC236}">
                <a16:creationId xmlns:a16="http://schemas.microsoft.com/office/drawing/2014/main" id="{44E45C34-373B-4773-B90E-16083C8BA5D6}"/>
              </a:ext>
            </a:extLst>
          </p:cNvPr>
          <p:cNvSpPr txBox="1"/>
          <p:nvPr/>
        </p:nvSpPr>
        <p:spPr>
          <a:xfrm>
            <a:off x="528735" y="2073179"/>
            <a:ext cx="8543130" cy="584775"/>
          </a:xfrm>
          <a:prstGeom prst="rect">
            <a:avLst/>
          </a:prstGeom>
          <a:solidFill>
            <a:schemeClr val="accent6">
              <a:lumMod val="20000"/>
              <a:lumOff val="80000"/>
            </a:schemeClr>
          </a:solidFill>
        </p:spPr>
        <p:txBody>
          <a:bodyPr wrap="square">
            <a:spAutoFit/>
          </a:bodyPr>
          <a:lstStyle/>
          <a:p>
            <a:r>
              <a:rPr lang="en-US" altLang="zh-CN" sz="1600" b="1" dirty="0">
                <a:effectLst/>
                <a:latin typeface="Courier New" panose="02070309020205020404" pitchFamily="49" charset="0"/>
                <a:cs typeface="Courier New" panose="02070309020205020404" pitchFamily="49" charset="0"/>
              </a:rPr>
              <a:t>out = </a:t>
            </a:r>
            <a:r>
              <a:rPr lang="en-US" altLang="zh-CN" sz="1600" b="1" dirty="0" err="1">
                <a:effectLst/>
                <a:latin typeface="Courier New" panose="02070309020205020404" pitchFamily="49" charset="0"/>
                <a:cs typeface="Courier New" panose="02070309020205020404" pitchFamily="49" charset="0"/>
              </a:rPr>
              <a:t>tvm.compute</a:t>
            </a:r>
            <a:r>
              <a:rPr lang="en-US" altLang="zh-CN" sz="1600" b="1" dirty="0">
                <a:effectLst/>
                <a:latin typeface="Courier New" panose="02070309020205020404" pitchFamily="49" charset="0"/>
                <a:cs typeface="Courier New" panose="02070309020205020404" pitchFamily="49" charset="0"/>
              </a:rPr>
              <a:t>((</a:t>
            </a:r>
            <a:r>
              <a:rPr lang="en-US" altLang="zh-CN" sz="1600" b="1" dirty="0" err="1">
                <a:effectLst/>
                <a:latin typeface="Courier New" panose="02070309020205020404" pitchFamily="49" charset="0"/>
                <a:cs typeface="Courier New" panose="02070309020205020404" pitchFamily="49" charset="0"/>
              </a:rPr>
              <a:t>n,m</a:t>
            </a:r>
            <a:r>
              <a:rPr lang="en-US" altLang="zh-CN" sz="1600" b="1" dirty="0">
                <a:effectLst/>
                <a:latin typeface="Courier New" panose="02070309020205020404" pitchFamily="49" charset="0"/>
                <a:cs typeface="Courier New" panose="02070309020205020404" pitchFamily="49" charset="0"/>
              </a:rPr>
              <a:t>), lambda </a:t>
            </a:r>
            <a:r>
              <a:rPr lang="en-US" altLang="zh-CN" sz="1600" b="1" dirty="0" err="1">
                <a:effectLst/>
                <a:latin typeface="Courier New" panose="02070309020205020404" pitchFamily="49" charset="0"/>
                <a:cs typeface="Courier New" panose="02070309020205020404" pitchFamily="49" charset="0"/>
              </a:rPr>
              <a:t>i</a:t>
            </a:r>
            <a:r>
              <a:rPr lang="en-US" altLang="zh-CN" sz="1600" b="1" dirty="0">
                <a:effectLst/>
                <a:latin typeface="Courier New" panose="02070309020205020404" pitchFamily="49" charset="0"/>
                <a:cs typeface="Courier New" panose="02070309020205020404" pitchFamily="49" charset="0"/>
              </a:rPr>
              <a:t>, j: </a:t>
            </a:r>
            <a:r>
              <a:rPr lang="en-US" altLang="zh-CN" sz="1600" b="1" dirty="0" err="1">
                <a:effectLst/>
                <a:latin typeface="Courier New" panose="02070309020205020404" pitchFamily="49" charset="0"/>
                <a:cs typeface="Courier New" panose="02070309020205020404" pitchFamily="49" charset="0"/>
              </a:rPr>
              <a:t>tvm.sum</a:t>
            </a:r>
            <a:r>
              <a:rPr lang="en-US" altLang="zh-CN" sz="1600" b="1" dirty="0">
                <a:effectLst/>
                <a:latin typeface="Courier New" panose="02070309020205020404" pitchFamily="49" charset="0"/>
                <a:cs typeface="Courier New" panose="02070309020205020404" pitchFamily="49" charset="0"/>
              </a:rPr>
              <a:t>(data[</a:t>
            </a:r>
            <a:r>
              <a:rPr lang="en-US" altLang="zh-CN" sz="1600" b="1" dirty="0" err="1">
                <a:effectLst/>
                <a:latin typeface="Courier New" panose="02070309020205020404" pitchFamily="49" charset="0"/>
                <a:cs typeface="Courier New" panose="02070309020205020404" pitchFamily="49" charset="0"/>
              </a:rPr>
              <a:t>i,k</a:t>
            </a:r>
            <a:r>
              <a:rPr lang="en-US" altLang="zh-CN" sz="1600" b="1" dirty="0">
                <a:effectLst/>
                <a:latin typeface="Courier New" panose="02070309020205020404" pitchFamily="49" charset="0"/>
                <a:cs typeface="Courier New" panose="02070309020205020404" pitchFamily="49" charset="0"/>
              </a:rPr>
              <a:t>] * w[</a:t>
            </a:r>
            <a:r>
              <a:rPr lang="en-US" altLang="zh-CN" sz="1600" b="1" dirty="0" err="1">
                <a:effectLst/>
                <a:latin typeface="Courier New" panose="02070309020205020404" pitchFamily="49" charset="0"/>
                <a:cs typeface="Courier New" panose="02070309020205020404" pitchFamily="49" charset="0"/>
              </a:rPr>
              <a:t>j,k</a:t>
            </a:r>
            <a:r>
              <a:rPr lang="en-US" altLang="zh-CN" sz="1600" b="1" dirty="0">
                <a:effectLst/>
                <a:latin typeface="Courier New" panose="02070309020205020404" pitchFamily="49" charset="0"/>
                <a:cs typeface="Courier New" panose="02070309020205020404" pitchFamily="49" charset="0"/>
              </a:rPr>
              <a:t>], k))</a:t>
            </a:r>
          </a:p>
          <a:p>
            <a:r>
              <a:rPr lang="en-US" altLang="zh-CN" sz="1600" b="1" dirty="0">
                <a:effectLst/>
                <a:latin typeface="Courier New" panose="02070309020205020404" pitchFamily="49" charset="0"/>
                <a:cs typeface="Courier New" panose="02070309020205020404" pitchFamily="49" charset="0"/>
              </a:rPr>
              <a:t>out = </a:t>
            </a:r>
            <a:r>
              <a:rPr lang="en-US" altLang="zh-CN" sz="1600" b="1" dirty="0" err="1">
                <a:effectLst/>
                <a:latin typeface="Courier New" panose="02070309020205020404" pitchFamily="49" charset="0"/>
                <a:cs typeface="Courier New" panose="02070309020205020404" pitchFamily="49" charset="0"/>
              </a:rPr>
              <a:t>tvm.compute</a:t>
            </a:r>
            <a:r>
              <a:rPr lang="en-US" altLang="zh-CN" sz="1600" b="1" dirty="0">
                <a:effectLst/>
                <a:latin typeface="Courier New" panose="02070309020205020404" pitchFamily="49" charset="0"/>
                <a:cs typeface="Courier New" panose="02070309020205020404" pitchFamily="49" charset="0"/>
              </a:rPr>
              <a:t>((</a:t>
            </a:r>
            <a:r>
              <a:rPr lang="en-US" altLang="zh-CN" sz="1600" b="1" dirty="0" err="1">
                <a:effectLst/>
                <a:latin typeface="Courier New" panose="02070309020205020404" pitchFamily="49" charset="0"/>
                <a:cs typeface="Courier New" panose="02070309020205020404" pitchFamily="49" charset="0"/>
              </a:rPr>
              <a:t>n,m</a:t>
            </a:r>
            <a:r>
              <a:rPr lang="en-US" altLang="zh-CN" sz="1600" b="1" dirty="0">
                <a:effectLst/>
                <a:latin typeface="Courier New" panose="02070309020205020404" pitchFamily="49" charset="0"/>
                <a:cs typeface="Courier New" panose="02070309020205020404" pitchFamily="49" charset="0"/>
              </a:rPr>
              <a:t>), lambda </a:t>
            </a:r>
            <a:r>
              <a:rPr lang="en-US" altLang="zh-CN" sz="1600" b="1" dirty="0" err="1">
                <a:effectLst/>
                <a:latin typeface="Courier New" panose="02070309020205020404" pitchFamily="49" charset="0"/>
                <a:cs typeface="Courier New" panose="02070309020205020404" pitchFamily="49" charset="0"/>
              </a:rPr>
              <a:t>i</a:t>
            </a:r>
            <a:r>
              <a:rPr lang="en-US" altLang="zh-CN" sz="1600" b="1" dirty="0">
                <a:effectLst/>
                <a:latin typeface="Courier New" panose="02070309020205020404" pitchFamily="49" charset="0"/>
                <a:cs typeface="Courier New" panose="02070309020205020404" pitchFamily="49" charset="0"/>
              </a:rPr>
              <a:t>, j: out[</a:t>
            </a:r>
            <a:r>
              <a:rPr lang="en-US" altLang="zh-CN" sz="1600" b="1" dirty="0" err="1">
                <a:effectLst/>
                <a:latin typeface="Courier New" panose="02070309020205020404" pitchFamily="49" charset="0"/>
                <a:cs typeface="Courier New" panose="02070309020205020404" pitchFamily="49" charset="0"/>
              </a:rPr>
              <a:t>i,j</a:t>
            </a:r>
            <a:r>
              <a:rPr lang="en-US" altLang="zh-CN" sz="1600" b="1" dirty="0">
                <a:effectLst/>
                <a:latin typeface="Courier New" panose="02070309020205020404" pitchFamily="49" charset="0"/>
                <a:cs typeface="Courier New" panose="02070309020205020404" pitchFamily="49" charset="0"/>
              </a:rPr>
              <a:t>] + bias[</a:t>
            </a:r>
            <a:r>
              <a:rPr lang="en-US" altLang="zh-CN" sz="1600" b="1" dirty="0" err="1">
                <a:effectLst/>
                <a:latin typeface="Courier New" panose="02070309020205020404" pitchFamily="49" charset="0"/>
                <a:cs typeface="Courier New" panose="02070309020205020404" pitchFamily="49" charset="0"/>
              </a:rPr>
              <a:t>i</a:t>
            </a:r>
            <a:r>
              <a:rPr lang="en-US" altLang="zh-CN" sz="1600" b="1" dirty="0">
                <a:effectLst/>
                <a:latin typeface="Courier New" panose="02070309020205020404" pitchFamily="49" charset="0"/>
                <a:cs typeface="Courier New" panose="02070309020205020404" pitchFamily="49" charset="0"/>
              </a:rPr>
              <a:t>])</a:t>
            </a:r>
          </a:p>
        </p:txBody>
      </p:sp>
      <p:sp>
        <p:nvSpPr>
          <p:cNvPr id="10" name="文本框 9">
            <a:extLst>
              <a:ext uri="{FF2B5EF4-FFF2-40B4-BE49-F238E27FC236}">
                <a16:creationId xmlns:a16="http://schemas.microsoft.com/office/drawing/2014/main" id="{379D73D6-5331-4B57-A748-548BDA08B4BA}"/>
              </a:ext>
            </a:extLst>
          </p:cNvPr>
          <p:cNvSpPr txBox="1"/>
          <p:nvPr/>
        </p:nvSpPr>
        <p:spPr>
          <a:xfrm>
            <a:off x="585801" y="3766163"/>
            <a:ext cx="8428998" cy="830997"/>
          </a:xfrm>
          <a:prstGeom prst="rect">
            <a:avLst/>
          </a:prstGeom>
          <a:solidFill>
            <a:schemeClr val="accent6">
              <a:lumMod val="20000"/>
              <a:lumOff val="80000"/>
            </a:schemeClr>
          </a:solidFill>
        </p:spPr>
        <p:txBody>
          <a:bodyPr wrap="square">
            <a:spAutoFit/>
          </a:bodyPr>
          <a:lstStyle/>
          <a:p>
            <a:r>
              <a:rPr lang="en-US" altLang="zh-CN" sz="1600" b="1" dirty="0">
                <a:effectLst/>
                <a:latin typeface="Courier New" panose="02070309020205020404" pitchFamily="49" charset="0"/>
                <a:cs typeface="Courier New" panose="02070309020205020404" pitchFamily="49" charset="0"/>
              </a:rPr>
              <a:t>out = </a:t>
            </a:r>
            <a:r>
              <a:rPr lang="en-US" altLang="zh-CN" sz="1600" b="1" dirty="0" err="1">
                <a:effectLst/>
                <a:latin typeface="Courier New" panose="02070309020205020404" pitchFamily="49" charset="0"/>
                <a:cs typeface="Courier New" panose="02070309020205020404" pitchFamily="49" charset="0"/>
              </a:rPr>
              <a:t>tvm.compute</a:t>
            </a:r>
            <a:r>
              <a:rPr lang="en-US" altLang="zh-CN" sz="1600" b="1" dirty="0">
                <a:effectLst/>
                <a:latin typeface="Courier New" panose="02070309020205020404" pitchFamily="49" charset="0"/>
                <a:cs typeface="Courier New" panose="02070309020205020404" pitchFamily="49" charset="0"/>
              </a:rPr>
              <a:t>((c, h, w),</a:t>
            </a:r>
          </a:p>
          <a:p>
            <a:r>
              <a:rPr lang="en-US" altLang="zh-CN" sz="1600" b="1" dirty="0">
                <a:effectLst/>
                <a:latin typeface="Courier New" panose="02070309020205020404" pitchFamily="49" charset="0"/>
                <a:cs typeface="Courier New" panose="02070309020205020404" pitchFamily="49" charset="0"/>
              </a:rPr>
              <a:t>    lambda </a:t>
            </a:r>
            <a:r>
              <a:rPr lang="en-US" altLang="zh-CN" sz="1600" b="1" dirty="0" err="1">
                <a:effectLst/>
                <a:latin typeface="Courier New" panose="02070309020205020404" pitchFamily="49" charset="0"/>
                <a:cs typeface="Courier New" panose="02070309020205020404" pitchFamily="49" charset="0"/>
              </a:rPr>
              <a:t>i</a:t>
            </a:r>
            <a:r>
              <a:rPr lang="en-US" altLang="zh-CN" sz="1600" b="1" dirty="0">
                <a:effectLst/>
                <a:latin typeface="Courier New" panose="02070309020205020404" pitchFamily="49" charset="0"/>
                <a:cs typeface="Courier New" panose="02070309020205020404" pitchFamily="49" charset="0"/>
              </a:rPr>
              <a:t>, x, y: </a:t>
            </a:r>
            <a:r>
              <a:rPr lang="en-US" altLang="zh-CN" sz="1600" b="1" dirty="0" err="1">
                <a:effectLst/>
                <a:latin typeface="Courier New" panose="02070309020205020404" pitchFamily="49" charset="0"/>
                <a:cs typeface="Courier New" panose="02070309020205020404" pitchFamily="49" charset="0"/>
              </a:rPr>
              <a:t>tvm.sum</a:t>
            </a:r>
            <a:r>
              <a:rPr lang="en-US" altLang="zh-CN" sz="1600" b="1" dirty="0">
                <a:effectLst/>
                <a:latin typeface="Courier New" panose="02070309020205020404" pitchFamily="49" charset="0"/>
                <a:cs typeface="Courier New" panose="02070309020205020404" pitchFamily="49" charset="0"/>
              </a:rPr>
              <a:t>(data[</a:t>
            </a:r>
            <a:r>
              <a:rPr lang="en-US" altLang="zh-CN" sz="1600" b="1" dirty="0" err="1">
                <a:effectLst/>
                <a:latin typeface="Courier New" panose="02070309020205020404" pitchFamily="49" charset="0"/>
                <a:cs typeface="Courier New" panose="02070309020205020404" pitchFamily="49" charset="0"/>
              </a:rPr>
              <a:t>kc,x+kx,y+ky</a:t>
            </a:r>
            <a:r>
              <a:rPr lang="en-US" altLang="zh-CN" sz="1600" b="1" dirty="0">
                <a:effectLst/>
                <a:latin typeface="Courier New" panose="02070309020205020404" pitchFamily="49" charset="0"/>
                <a:cs typeface="Courier New" panose="02070309020205020404" pitchFamily="49" charset="0"/>
              </a:rPr>
              <a:t>] * w[</a:t>
            </a:r>
            <a:r>
              <a:rPr lang="en-US" altLang="zh-CN" sz="1600" b="1" dirty="0" err="1">
                <a:effectLst/>
                <a:latin typeface="Courier New" panose="02070309020205020404" pitchFamily="49" charset="0"/>
                <a:cs typeface="Courier New" panose="02070309020205020404" pitchFamily="49" charset="0"/>
              </a:rPr>
              <a:t>i,kx,ky</a:t>
            </a:r>
            <a:r>
              <a:rPr lang="en-US" altLang="zh-CN" sz="1600" b="1" dirty="0">
                <a:effectLst/>
                <a:latin typeface="Courier New" panose="02070309020205020404" pitchFamily="49" charset="0"/>
                <a:cs typeface="Courier New" panose="02070309020205020404" pitchFamily="49" charset="0"/>
              </a:rPr>
              <a:t>], [</a:t>
            </a:r>
            <a:r>
              <a:rPr lang="en-US" altLang="zh-CN" sz="1600" b="1" dirty="0" err="1">
                <a:effectLst/>
                <a:latin typeface="Courier New" panose="02070309020205020404" pitchFamily="49" charset="0"/>
                <a:cs typeface="Courier New" panose="02070309020205020404" pitchFamily="49" charset="0"/>
              </a:rPr>
              <a:t>kx,ky,kc</a:t>
            </a:r>
            <a:r>
              <a:rPr lang="en-US" altLang="zh-CN" sz="1600" b="1" dirty="0">
                <a:effectLst/>
                <a:latin typeface="Courier New" panose="02070309020205020404" pitchFamily="49" charset="0"/>
                <a:cs typeface="Courier New" panose="02070309020205020404" pitchFamily="49" charset="0"/>
              </a:rPr>
              <a:t>]))</a:t>
            </a:r>
          </a:p>
        </p:txBody>
      </p:sp>
      <p:sp>
        <p:nvSpPr>
          <p:cNvPr id="12" name="文本框 11">
            <a:extLst>
              <a:ext uri="{FF2B5EF4-FFF2-40B4-BE49-F238E27FC236}">
                <a16:creationId xmlns:a16="http://schemas.microsoft.com/office/drawing/2014/main" id="{7A2B5CE3-333C-4ED9-9A44-1594B7A9C40F}"/>
              </a:ext>
            </a:extLst>
          </p:cNvPr>
          <p:cNvSpPr txBox="1"/>
          <p:nvPr/>
        </p:nvSpPr>
        <p:spPr>
          <a:xfrm>
            <a:off x="653533" y="5927844"/>
            <a:ext cx="8361266" cy="338554"/>
          </a:xfrm>
          <a:prstGeom prst="rect">
            <a:avLst/>
          </a:prstGeom>
          <a:solidFill>
            <a:schemeClr val="accent6">
              <a:lumMod val="20000"/>
              <a:lumOff val="80000"/>
            </a:schemeClr>
          </a:solidFill>
        </p:spPr>
        <p:txBody>
          <a:bodyPr wrap="square">
            <a:spAutoFit/>
          </a:bodyPr>
          <a:lstStyle/>
          <a:p>
            <a:r>
              <a:rPr lang="en-US" altLang="zh-CN" sz="1600" b="1" dirty="0">
                <a:effectLst/>
                <a:latin typeface="Courier New" panose="02070309020205020404" pitchFamily="49" charset="0"/>
                <a:cs typeface="Courier New" panose="02070309020205020404" pitchFamily="49" charset="0"/>
              </a:rPr>
              <a:t>out = </a:t>
            </a:r>
            <a:r>
              <a:rPr lang="en-US" altLang="zh-CN" sz="1600" b="1" dirty="0" err="1">
                <a:effectLst/>
                <a:latin typeface="Courier New" panose="02070309020205020404" pitchFamily="49" charset="0"/>
                <a:cs typeface="Courier New" panose="02070309020205020404" pitchFamily="49" charset="0"/>
              </a:rPr>
              <a:t>tvm.compute</a:t>
            </a:r>
            <a:r>
              <a:rPr lang="en-US" altLang="zh-CN" sz="1600" b="1" dirty="0">
                <a:effectLst/>
                <a:latin typeface="Courier New" panose="02070309020205020404" pitchFamily="49" charset="0"/>
                <a:cs typeface="Courier New" panose="02070309020205020404" pitchFamily="49" charset="0"/>
              </a:rPr>
              <a:t>(shape, lambda *</a:t>
            </a:r>
            <a:r>
              <a:rPr lang="en-US" altLang="zh-CN" sz="1600" b="1" dirty="0" err="1">
                <a:effectLst/>
                <a:latin typeface="Courier New" panose="02070309020205020404" pitchFamily="49" charset="0"/>
                <a:cs typeface="Courier New" panose="02070309020205020404" pitchFamily="49" charset="0"/>
              </a:rPr>
              <a:t>i</a:t>
            </a:r>
            <a:r>
              <a:rPr lang="en-US" altLang="zh-CN" sz="1600" b="1" dirty="0">
                <a:effectLst/>
                <a:latin typeface="Courier New" panose="02070309020205020404" pitchFamily="49" charset="0"/>
                <a:cs typeface="Courier New" panose="02070309020205020404" pitchFamily="49" charset="0"/>
              </a:rPr>
              <a:t>: </a:t>
            </a:r>
            <a:r>
              <a:rPr lang="en-US" altLang="zh-CN" sz="1600" b="1" dirty="0" err="1">
                <a:effectLst/>
                <a:latin typeface="Courier New" panose="02070309020205020404" pitchFamily="49" charset="0"/>
                <a:cs typeface="Courier New" panose="02070309020205020404" pitchFamily="49" charset="0"/>
              </a:rPr>
              <a:t>tvm.max</a:t>
            </a:r>
            <a:r>
              <a:rPr lang="en-US" altLang="zh-CN" sz="1600" b="1" dirty="0">
                <a:effectLst/>
                <a:latin typeface="Courier New" panose="02070309020205020404" pitchFamily="49" charset="0"/>
                <a:cs typeface="Courier New" panose="02070309020205020404" pitchFamily="49" charset="0"/>
              </a:rPr>
              <a:t>(0, out(*</a:t>
            </a:r>
            <a:r>
              <a:rPr lang="en-US" altLang="zh-CN" sz="1600" b="1" dirty="0" err="1">
                <a:effectLst/>
                <a:latin typeface="Courier New" panose="02070309020205020404" pitchFamily="49" charset="0"/>
                <a:cs typeface="Courier New" panose="02070309020205020404" pitchFamily="49" charset="0"/>
              </a:rPr>
              <a:t>i</a:t>
            </a:r>
            <a:r>
              <a:rPr lang="en-US" altLang="zh-CN" sz="1600" b="1" dirty="0">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04380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94E919-6E5A-4FAF-8A81-6176E48ADC9C}"/>
              </a:ext>
            </a:extLst>
          </p:cNvPr>
          <p:cNvSpPr>
            <a:spLocks noGrp="1"/>
          </p:cNvSpPr>
          <p:nvPr>
            <p:ph type="title"/>
          </p:nvPr>
        </p:nvSpPr>
        <p:spPr>
          <a:xfrm>
            <a:off x="457200" y="50168"/>
            <a:ext cx="8229600" cy="1143000"/>
          </a:xfrm>
        </p:spPr>
        <p:txBody>
          <a:bodyPr/>
          <a:lstStyle/>
          <a:p>
            <a:r>
              <a:rPr lang="en-US" altLang="zh-CN" dirty="0"/>
              <a:t>Scheduling example</a:t>
            </a:r>
            <a:endParaRPr lang="zh-CN" altLang="en-US" dirty="0"/>
          </a:p>
        </p:txBody>
      </p:sp>
      <p:sp>
        <p:nvSpPr>
          <p:cNvPr id="4" name="灯片编号占位符 3">
            <a:extLst>
              <a:ext uri="{FF2B5EF4-FFF2-40B4-BE49-F238E27FC236}">
                <a16:creationId xmlns:a16="http://schemas.microsoft.com/office/drawing/2014/main" id="{B2108605-74DF-4B16-B392-0D0AE8BB1624}"/>
              </a:ext>
            </a:extLst>
          </p:cNvPr>
          <p:cNvSpPr>
            <a:spLocks noGrp="1"/>
          </p:cNvSpPr>
          <p:nvPr>
            <p:ph type="sldNum" sz="quarter" idx="12"/>
          </p:nvPr>
        </p:nvSpPr>
        <p:spPr/>
        <p:txBody>
          <a:bodyPr/>
          <a:lstStyle/>
          <a:p>
            <a:fld id="{977BA8E6-E826-B147-AA17-E3D76A29629C}" type="slidenum">
              <a:rPr kumimoji="1" lang="zh-CN" altLang="en-US" smtClean="0"/>
              <a:pPr/>
              <a:t>41</a:t>
            </a:fld>
            <a:endParaRPr kumimoji="1" lang="zh-CN" altLang="en-US" b="1" dirty="0"/>
          </a:p>
        </p:txBody>
      </p:sp>
      <p:cxnSp>
        <p:nvCxnSpPr>
          <p:cNvPr id="10" name="直接连接符 9">
            <a:extLst>
              <a:ext uri="{FF2B5EF4-FFF2-40B4-BE49-F238E27FC236}">
                <a16:creationId xmlns:a16="http://schemas.microsoft.com/office/drawing/2014/main" id="{00BCB0FD-680D-41F5-AF20-BDB2A7B8390A}"/>
              </a:ext>
            </a:extLst>
          </p:cNvPr>
          <p:cNvCxnSpPr/>
          <p:nvPr/>
        </p:nvCxnSpPr>
        <p:spPr>
          <a:xfrm>
            <a:off x="709863" y="3501189"/>
            <a:ext cx="7754353"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2E3DBF49-393C-4F21-A7B7-F33EE78CD820}"/>
              </a:ext>
            </a:extLst>
          </p:cNvPr>
          <p:cNvSpPr txBox="1"/>
          <p:nvPr/>
        </p:nvSpPr>
        <p:spPr>
          <a:xfrm>
            <a:off x="932446" y="953750"/>
            <a:ext cx="6623385" cy="646331"/>
          </a:xfrm>
          <a:prstGeom prst="rect">
            <a:avLst/>
          </a:prstGeom>
          <a:solidFill>
            <a:schemeClr val="accent6">
              <a:lumMod val="20000"/>
              <a:lumOff val="80000"/>
            </a:schemeClr>
          </a:solidFill>
        </p:spPr>
        <p:txBody>
          <a:bodyPr wrap="square">
            <a:spAutoFit/>
          </a:bodyPr>
          <a:lstStyle/>
          <a:p>
            <a:r>
              <a:rPr lang="en-US" altLang="zh-CN" b="1" dirty="0">
                <a:solidFill>
                  <a:srgbClr val="001080"/>
                </a:solidFill>
                <a:effectLst/>
                <a:latin typeface="Courier New" panose="02070309020205020404" pitchFamily="49" charset="0"/>
                <a:cs typeface="Courier New" panose="02070309020205020404" pitchFamily="49" charset="0"/>
              </a:rPr>
              <a:t>C</a:t>
            </a:r>
            <a:r>
              <a:rPr lang="en-US" altLang="zh-CN" b="1" dirty="0">
                <a:solidFill>
                  <a:srgbClr val="000000"/>
                </a:solidFill>
                <a:effectLst/>
                <a:latin typeface="Courier New" panose="02070309020205020404" pitchFamily="49" charset="0"/>
                <a:cs typeface="Courier New" panose="02070309020205020404" pitchFamily="49" charset="0"/>
              </a:rPr>
              <a:t> = </a:t>
            </a:r>
            <a:r>
              <a:rPr lang="en-US" altLang="zh-CN" b="1" dirty="0" err="1">
                <a:solidFill>
                  <a:srgbClr val="000000"/>
                </a:solidFill>
                <a:effectLst/>
                <a:latin typeface="Courier New" panose="02070309020205020404" pitchFamily="49" charset="0"/>
                <a:cs typeface="Courier New" panose="02070309020205020404" pitchFamily="49" charset="0"/>
              </a:rPr>
              <a:t>tvm.compute</a:t>
            </a:r>
            <a:r>
              <a:rPr lang="en-US" altLang="zh-CN" b="1" dirty="0">
                <a:solidFill>
                  <a:srgbClr val="000000"/>
                </a:solidFill>
                <a:effectLst/>
                <a:latin typeface="Courier New" panose="02070309020205020404" pitchFamily="49" charset="0"/>
                <a:cs typeface="Courier New" panose="02070309020205020404" pitchFamily="49" charset="0"/>
              </a:rPr>
              <a:t>((n, ), </a:t>
            </a:r>
            <a:r>
              <a:rPr lang="en-US" altLang="zh-CN" b="1" dirty="0">
                <a:solidFill>
                  <a:srgbClr val="0000FF"/>
                </a:solidFill>
                <a:effectLst/>
                <a:latin typeface="Courier New" panose="02070309020205020404" pitchFamily="49" charset="0"/>
                <a:cs typeface="Courier New" panose="02070309020205020404" pitchFamily="49" charset="0"/>
              </a:rPr>
              <a:t>lambda</a:t>
            </a:r>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a:solidFill>
                  <a:srgbClr val="00108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 A[</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 + B[</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a:t>
            </a:r>
          </a:p>
          <a:p>
            <a:r>
              <a:rPr lang="en-US" altLang="zh-CN" b="1" dirty="0">
                <a:solidFill>
                  <a:srgbClr val="001080"/>
                </a:solidFill>
                <a:effectLst/>
                <a:latin typeface="Courier New" panose="02070309020205020404" pitchFamily="49" charset="0"/>
                <a:cs typeface="Courier New" panose="02070309020205020404" pitchFamily="49" charset="0"/>
              </a:rPr>
              <a:t>s</a:t>
            </a:r>
            <a:r>
              <a:rPr lang="en-US" altLang="zh-CN" b="1" dirty="0">
                <a:solidFill>
                  <a:srgbClr val="000000"/>
                </a:solidFill>
                <a:effectLst/>
                <a:latin typeface="Courier New" panose="02070309020205020404" pitchFamily="49" charset="0"/>
                <a:cs typeface="Courier New" panose="02070309020205020404" pitchFamily="49" charset="0"/>
              </a:rPr>
              <a:t> = </a:t>
            </a:r>
            <a:r>
              <a:rPr lang="en-US" altLang="zh-CN" b="1" dirty="0" err="1">
                <a:solidFill>
                  <a:srgbClr val="000000"/>
                </a:solidFill>
                <a:effectLst/>
                <a:latin typeface="Courier New" panose="02070309020205020404" pitchFamily="49" charset="0"/>
                <a:cs typeface="Courier New" panose="02070309020205020404" pitchFamily="49" charset="0"/>
              </a:rPr>
              <a:t>tvm.create_schedule</a:t>
            </a:r>
            <a:r>
              <a:rPr lang="en-US" altLang="zh-CN" b="1" dirty="0">
                <a:solidFill>
                  <a:srgbClr val="000000"/>
                </a:solidFill>
                <a:effectLst/>
                <a:latin typeface="Courier New" panose="02070309020205020404" pitchFamily="49" charset="0"/>
                <a:cs typeface="Courier New" panose="02070309020205020404" pitchFamily="49" charset="0"/>
              </a:rPr>
              <a:t>(</a:t>
            </a:r>
            <a:r>
              <a:rPr lang="en-US" altLang="zh-CN" b="1" dirty="0" err="1">
                <a:solidFill>
                  <a:srgbClr val="000000"/>
                </a:solidFill>
                <a:effectLst/>
                <a:latin typeface="Courier New" panose="02070309020205020404" pitchFamily="49" charset="0"/>
                <a:cs typeface="Courier New" panose="02070309020205020404" pitchFamily="49" charset="0"/>
              </a:rPr>
              <a:t>C.op</a:t>
            </a:r>
            <a:r>
              <a:rPr lang="en-US" altLang="zh-CN" b="1" dirty="0">
                <a:solidFill>
                  <a:srgbClr val="000000"/>
                </a:solidFill>
                <a:effectLst/>
                <a:latin typeface="Courier New" panose="02070309020205020404" pitchFamily="49" charset="0"/>
                <a:cs typeface="Courier New" panose="02070309020205020404" pitchFamily="49" charset="0"/>
              </a:rPr>
              <a:t>)</a:t>
            </a:r>
          </a:p>
        </p:txBody>
      </p:sp>
      <p:sp>
        <p:nvSpPr>
          <p:cNvPr id="14" name="文本框 13">
            <a:extLst>
              <a:ext uri="{FF2B5EF4-FFF2-40B4-BE49-F238E27FC236}">
                <a16:creationId xmlns:a16="http://schemas.microsoft.com/office/drawing/2014/main" id="{B4EB430A-F936-438A-8A09-A2B5545A8026}"/>
              </a:ext>
            </a:extLst>
          </p:cNvPr>
          <p:cNvSpPr txBox="1"/>
          <p:nvPr/>
        </p:nvSpPr>
        <p:spPr>
          <a:xfrm>
            <a:off x="932446" y="3633727"/>
            <a:ext cx="4520087" cy="923330"/>
          </a:xfrm>
          <a:prstGeom prst="rect">
            <a:avLst/>
          </a:prstGeom>
          <a:solidFill>
            <a:schemeClr val="accent6">
              <a:lumMod val="20000"/>
              <a:lumOff val="80000"/>
            </a:schemeClr>
          </a:solidFill>
        </p:spPr>
        <p:txBody>
          <a:bodyPr wrap="square">
            <a:spAutoFit/>
          </a:bodyPr>
          <a:lstStyle/>
          <a:p>
            <a:r>
              <a:rPr lang="nn-NO" altLang="zh-CN" b="1" dirty="0">
                <a:solidFill>
                  <a:srgbClr val="AF00DB"/>
                </a:solidFill>
                <a:effectLst/>
                <a:latin typeface="Courier New" panose="02070309020205020404" pitchFamily="49" charset="0"/>
                <a:cs typeface="Courier New" panose="02070309020205020404" pitchFamily="49" charset="0"/>
              </a:rPr>
              <a:t>for</a:t>
            </a:r>
            <a:r>
              <a:rPr lang="nn-NO" altLang="zh-CN" b="1" dirty="0">
                <a:solidFill>
                  <a:srgbClr val="000000"/>
                </a:solidFill>
                <a:effectLst/>
                <a:latin typeface="Courier New" panose="02070309020205020404" pitchFamily="49" charset="0"/>
                <a:cs typeface="Courier New" panose="02070309020205020404" pitchFamily="49" charset="0"/>
              </a:rPr>
              <a:t> (</a:t>
            </a:r>
            <a:r>
              <a:rPr lang="nn-NO" altLang="zh-CN" b="1" dirty="0">
                <a:solidFill>
                  <a:srgbClr val="267F99"/>
                </a:solidFill>
                <a:effectLst/>
                <a:latin typeface="Courier New" panose="02070309020205020404" pitchFamily="49" charset="0"/>
                <a:cs typeface="Courier New" panose="02070309020205020404" pitchFamily="49" charset="0"/>
              </a:rPr>
              <a:t>int</a:t>
            </a:r>
            <a:r>
              <a:rPr lang="nn-NO" altLang="zh-CN" b="1" dirty="0">
                <a:solidFill>
                  <a:srgbClr val="000000"/>
                </a:solidFill>
                <a:effectLst/>
                <a:latin typeface="Courier New" panose="02070309020205020404" pitchFamily="49" charset="0"/>
                <a:cs typeface="Courier New" panose="02070309020205020404" pitchFamily="49" charset="0"/>
              </a:rPr>
              <a:t> i = </a:t>
            </a:r>
            <a:r>
              <a:rPr lang="nn-NO" altLang="zh-CN" b="1" dirty="0">
                <a:solidFill>
                  <a:srgbClr val="098658"/>
                </a:solidFill>
                <a:effectLst/>
                <a:latin typeface="Courier New" panose="02070309020205020404" pitchFamily="49" charset="0"/>
                <a:cs typeface="Courier New" panose="02070309020205020404" pitchFamily="49" charset="0"/>
              </a:rPr>
              <a:t>0</a:t>
            </a:r>
            <a:r>
              <a:rPr lang="nn-NO" altLang="zh-CN" b="1" dirty="0">
                <a:solidFill>
                  <a:srgbClr val="000000"/>
                </a:solidFill>
                <a:effectLst/>
                <a:latin typeface="Courier New" panose="02070309020205020404" pitchFamily="49" charset="0"/>
                <a:cs typeface="Courier New" panose="02070309020205020404" pitchFamily="49" charset="0"/>
              </a:rPr>
              <a:t>; i &lt; n; i</a:t>
            </a:r>
            <a:r>
              <a:rPr lang="nn-NO" altLang="zh-CN" b="1" dirty="0">
                <a:solidFill>
                  <a:srgbClr val="CD3131"/>
                </a:solidFill>
                <a:effectLst/>
                <a:latin typeface="Courier New" panose="02070309020205020404" pitchFamily="49" charset="0"/>
                <a:cs typeface="Courier New" panose="02070309020205020404" pitchFamily="49" charset="0"/>
              </a:rPr>
              <a:t>++</a:t>
            </a:r>
            <a:r>
              <a:rPr lang="nn-NO" altLang="zh-CN" b="1" dirty="0">
                <a:solidFill>
                  <a:srgbClr val="000000"/>
                </a:solidFill>
                <a:effectLst/>
                <a:latin typeface="Courier New" panose="02070309020205020404" pitchFamily="49" charset="0"/>
                <a:cs typeface="Courier New" panose="02070309020205020404" pitchFamily="49" charset="0"/>
              </a:rPr>
              <a:t>) {</a:t>
            </a:r>
          </a:p>
          <a:p>
            <a:r>
              <a:rPr lang="nn-NO" altLang="zh-CN" b="1" dirty="0">
                <a:solidFill>
                  <a:srgbClr val="000000"/>
                </a:solidFill>
                <a:effectLst/>
                <a:latin typeface="Courier New" panose="02070309020205020404" pitchFamily="49" charset="0"/>
                <a:cs typeface="Courier New" panose="02070309020205020404" pitchFamily="49" charset="0"/>
              </a:rPr>
              <a:t>    C[i] = A[i] + B[i]</a:t>
            </a:r>
          </a:p>
          <a:p>
            <a:r>
              <a:rPr lang="nn-NO" altLang="zh-CN" b="1" dirty="0">
                <a:solidFill>
                  <a:srgbClr val="000000"/>
                </a:solidFill>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12029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2108605-74DF-4B16-B392-0D0AE8BB1624}"/>
              </a:ext>
            </a:extLst>
          </p:cNvPr>
          <p:cNvSpPr>
            <a:spLocks noGrp="1"/>
          </p:cNvSpPr>
          <p:nvPr>
            <p:ph type="sldNum" sz="quarter" idx="12"/>
          </p:nvPr>
        </p:nvSpPr>
        <p:spPr/>
        <p:txBody>
          <a:bodyPr/>
          <a:lstStyle/>
          <a:p>
            <a:fld id="{977BA8E6-E826-B147-AA17-E3D76A29629C}" type="slidenum">
              <a:rPr kumimoji="1" lang="zh-CN" altLang="en-US" smtClean="0"/>
              <a:pPr/>
              <a:t>42</a:t>
            </a:fld>
            <a:endParaRPr kumimoji="1" lang="zh-CN" altLang="en-US" b="1" dirty="0"/>
          </a:p>
        </p:txBody>
      </p:sp>
      <p:cxnSp>
        <p:nvCxnSpPr>
          <p:cNvPr id="10" name="直接连接符 9">
            <a:extLst>
              <a:ext uri="{FF2B5EF4-FFF2-40B4-BE49-F238E27FC236}">
                <a16:creationId xmlns:a16="http://schemas.microsoft.com/office/drawing/2014/main" id="{00BCB0FD-680D-41F5-AF20-BDB2A7B8390A}"/>
              </a:ext>
            </a:extLst>
          </p:cNvPr>
          <p:cNvCxnSpPr/>
          <p:nvPr/>
        </p:nvCxnSpPr>
        <p:spPr>
          <a:xfrm>
            <a:off x="709863" y="3501189"/>
            <a:ext cx="7754353"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2E3DBF49-393C-4F21-A7B7-F33EE78CD820}"/>
              </a:ext>
            </a:extLst>
          </p:cNvPr>
          <p:cNvSpPr txBox="1"/>
          <p:nvPr/>
        </p:nvSpPr>
        <p:spPr>
          <a:xfrm>
            <a:off x="932446" y="953750"/>
            <a:ext cx="6623385" cy="923330"/>
          </a:xfrm>
          <a:prstGeom prst="rect">
            <a:avLst/>
          </a:prstGeom>
          <a:solidFill>
            <a:schemeClr val="accent6">
              <a:lumMod val="20000"/>
              <a:lumOff val="80000"/>
            </a:schemeClr>
          </a:solidFill>
        </p:spPr>
        <p:txBody>
          <a:bodyPr wrap="square">
            <a:spAutoFit/>
          </a:bodyPr>
          <a:lstStyle/>
          <a:p>
            <a:r>
              <a:rPr lang="en-US" altLang="zh-CN" b="1" dirty="0">
                <a:solidFill>
                  <a:srgbClr val="001080"/>
                </a:solidFill>
                <a:effectLst/>
                <a:latin typeface="Courier New" panose="02070309020205020404" pitchFamily="49" charset="0"/>
                <a:cs typeface="Courier New" panose="02070309020205020404" pitchFamily="49" charset="0"/>
              </a:rPr>
              <a:t>C</a:t>
            </a:r>
            <a:r>
              <a:rPr lang="en-US" altLang="zh-CN" b="1" dirty="0">
                <a:solidFill>
                  <a:srgbClr val="000000"/>
                </a:solidFill>
                <a:effectLst/>
                <a:latin typeface="Courier New" panose="02070309020205020404" pitchFamily="49" charset="0"/>
                <a:cs typeface="Courier New" panose="02070309020205020404" pitchFamily="49" charset="0"/>
              </a:rPr>
              <a:t> = </a:t>
            </a:r>
            <a:r>
              <a:rPr lang="en-US" altLang="zh-CN" b="1" dirty="0" err="1">
                <a:solidFill>
                  <a:srgbClr val="000000"/>
                </a:solidFill>
                <a:effectLst/>
                <a:latin typeface="Courier New" panose="02070309020205020404" pitchFamily="49" charset="0"/>
                <a:cs typeface="Courier New" panose="02070309020205020404" pitchFamily="49" charset="0"/>
              </a:rPr>
              <a:t>tvm.compute</a:t>
            </a:r>
            <a:r>
              <a:rPr lang="en-US" altLang="zh-CN" b="1" dirty="0">
                <a:solidFill>
                  <a:srgbClr val="000000"/>
                </a:solidFill>
                <a:effectLst/>
                <a:latin typeface="Courier New" panose="02070309020205020404" pitchFamily="49" charset="0"/>
                <a:cs typeface="Courier New" panose="02070309020205020404" pitchFamily="49" charset="0"/>
              </a:rPr>
              <a:t>((n, ), </a:t>
            </a:r>
            <a:r>
              <a:rPr lang="en-US" altLang="zh-CN" b="1" dirty="0">
                <a:solidFill>
                  <a:srgbClr val="0000FF"/>
                </a:solidFill>
                <a:effectLst/>
                <a:latin typeface="Courier New" panose="02070309020205020404" pitchFamily="49" charset="0"/>
                <a:cs typeface="Courier New" panose="02070309020205020404" pitchFamily="49" charset="0"/>
              </a:rPr>
              <a:t>lambda</a:t>
            </a:r>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a:solidFill>
                  <a:srgbClr val="00108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 A[</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 + B[</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a:t>
            </a:r>
          </a:p>
          <a:p>
            <a:r>
              <a:rPr lang="en-US" altLang="zh-CN" b="1" dirty="0">
                <a:solidFill>
                  <a:srgbClr val="001080"/>
                </a:solidFill>
                <a:effectLst/>
                <a:latin typeface="Courier New" panose="02070309020205020404" pitchFamily="49" charset="0"/>
                <a:cs typeface="Courier New" panose="02070309020205020404" pitchFamily="49" charset="0"/>
              </a:rPr>
              <a:t>s</a:t>
            </a:r>
            <a:r>
              <a:rPr lang="en-US" altLang="zh-CN" b="1" dirty="0">
                <a:solidFill>
                  <a:srgbClr val="000000"/>
                </a:solidFill>
                <a:effectLst/>
                <a:latin typeface="Courier New" panose="02070309020205020404" pitchFamily="49" charset="0"/>
                <a:cs typeface="Courier New" panose="02070309020205020404" pitchFamily="49" charset="0"/>
              </a:rPr>
              <a:t> = </a:t>
            </a:r>
            <a:r>
              <a:rPr lang="en-US" altLang="zh-CN" b="1" dirty="0" err="1">
                <a:solidFill>
                  <a:srgbClr val="000000"/>
                </a:solidFill>
                <a:effectLst/>
                <a:latin typeface="Courier New" panose="02070309020205020404" pitchFamily="49" charset="0"/>
                <a:cs typeface="Courier New" panose="02070309020205020404" pitchFamily="49" charset="0"/>
              </a:rPr>
              <a:t>tvm.create_schedule</a:t>
            </a:r>
            <a:r>
              <a:rPr lang="en-US" altLang="zh-CN" b="1" dirty="0">
                <a:solidFill>
                  <a:srgbClr val="000000"/>
                </a:solidFill>
                <a:effectLst/>
                <a:latin typeface="Courier New" panose="02070309020205020404" pitchFamily="49" charset="0"/>
                <a:cs typeface="Courier New" panose="02070309020205020404" pitchFamily="49" charset="0"/>
              </a:rPr>
              <a:t>(</a:t>
            </a:r>
            <a:r>
              <a:rPr lang="en-US" altLang="zh-CN" b="1" dirty="0" err="1">
                <a:solidFill>
                  <a:srgbClr val="000000"/>
                </a:solidFill>
                <a:effectLst/>
                <a:latin typeface="Courier New" panose="02070309020205020404" pitchFamily="49" charset="0"/>
                <a:cs typeface="Courier New" panose="02070309020205020404" pitchFamily="49" charset="0"/>
              </a:rPr>
              <a:t>C.op</a:t>
            </a:r>
            <a:r>
              <a:rPr lang="en-US" altLang="zh-CN" b="1" dirty="0">
                <a:solidFill>
                  <a:srgbClr val="000000"/>
                </a:solidFill>
                <a:effectLst/>
                <a:latin typeface="Courier New" panose="02070309020205020404" pitchFamily="49" charset="0"/>
                <a:cs typeface="Courier New" panose="02070309020205020404" pitchFamily="49" charset="0"/>
              </a:rPr>
              <a:t>)</a:t>
            </a:r>
          </a:p>
          <a:p>
            <a:r>
              <a:rPr lang="en-US" altLang="zh-CN" b="1" dirty="0">
                <a:solidFill>
                  <a:srgbClr val="000000"/>
                </a:solidFill>
                <a:effectLst/>
                <a:latin typeface="Courier New" panose="02070309020205020404" pitchFamily="49" charset="0"/>
                <a:cs typeface="Courier New" panose="02070309020205020404" pitchFamily="49" charset="0"/>
              </a:rPr>
              <a:t>xo, </a:t>
            </a:r>
            <a:r>
              <a:rPr lang="en-US" altLang="zh-CN" b="1" dirty="0">
                <a:solidFill>
                  <a:srgbClr val="001080"/>
                </a:solidFill>
                <a:effectLst/>
                <a:latin typeface="Courier New" panose="02070309020205020404" pitchFamily="49" charset="0"/>
                <a:cs typeface="Courier New" panose="02070309020205020404" pitchFamily="49" charset="0"/>
              </a:rPr>
              <a:t>xi</a:t>
            </a:r>
            <a:r>
              <a:rPr lang="en-US" altLang="zh-CN" b="1" dirty="0">
                <a:solidFill>
                  <a:srgbClr val="000000"/>
                </a:solidFill>
                <a:effectLst/>
                <a:latin typeface="Courier New" panose="02070309020205020404" pitchFamily="49" charset="0"/>
                <a:cs typeface="Courier New" panose="02070309020205020404" pitchFamily="49" charset="0"/>
              </a:rPr>
              <a:t> = s[C].</a:t>
            </a:r>
            <a:r>
              <a:rPr lang="en-US" altLang="zh-CN" b="1" dirty="0">
                <a:solidFill>
                  <a:srgbClr val="C00000"/>
                </a:solidFill>
                <a:effectLst/>
                <a:latin typeface="Courier New" panose="02070309020205020404" pitchFamily="49" charset="0"/>
                <a:cs typeface="Courier New" panose="02070309020205020404" pitchFamily="49" charset="0"/>
              </a:rPr>
              <a:t>split</a:t>
            </a:r>
            <a:r>
              <a:rPr lang="en-US" altLang="zh-CN" b="1" dirty="0">
                <a:solidFill>
                  <a:srgbClr val="000000"/>
                </a:solidFill>
                <a:effectLst/>
                <a:latin typeface="Courier New" panose="02070309020205020404" pitchFamily="49" charset="0"/>
                <a:cs typeface="Courier New" panose="02070309020205020404" pitchFamily="49" charset="0"/>
              </a:rPr>
              <a:t>(s[C].axis[</a:t>
            </a:r>
            <a:r>
              <a:rPr lang="en-US" altLang="zh-CN" b="1" dirty="0">
                <a:solidFill>
                  <a:srgbClr val="098658"/>
                </a:solidFill>
                <a:effectLst/>
                <a:latin typeface="Courier New" panose="02070309020205020404" pitchFamily="49" charset="0"/>
                <a:cs typeface="Courier New" panose="02070309020205020404" pitchFamily="49" charset="0"/>
              </a:rPr>
              <a:t>0</a:t>
            </a:r>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a:solidFill>
                  <a:srgbClr val="C00000"/>
                </a:solidFill>
                <a:effectLst/>
                <a:latin typeface="Courier New" panose="02070309020205020404" pitchFamily="49" charset="0"/>
                <a:cs typeface="Courier New" panose="02070309020205020404" pitchFamily="49" charset="0"/>
              </a:rPr>
              <a:t>factor=32</a:t>
            </a:r>
            <a:r>
              <a:rPr lang="en-US" altLang="zh-CN" b="1" dirty="0">
                <a:solidFill>
                  <a:srgbClr val="000000"/>
                </a:solidFill>
                <a:effectLst/>
                <a:latin typeface="Courier New" panose="02070309020205020404" pitchFamily="49" charset="0"/>
                <a:cs typeface="Courier New" panose="02070309020205020404" pitchFamily="49" charset="0"/>
              </a:rPr>
              <a:t>)</a:t>
            </a:r>
          </a:p>
        </p:txBody>
      </p:sp>
      <p:sp>
        <p:nvSpPr>
          <p:cNvPr id="14" name="文本框 13">
            <a:extLst>
              <a:ext uri="{FF2B5EF4-FFF2-40B4-BE49-F238E27FC236}">
                <a16:creationId xmlns:a16="http://schemas.microsoft.com/office/drawing/2014/main" id="{B4EB430A-F936-438A-8A09-A2B5545A8026}"/>
              </a:ext>
            </a:extLst>
          </p:cNvPr>
          <p:cNvSpPr txBox="1"/>
          <p:nvPr/>
        </p:nvSpPr>
        <p:spPr>
          <a:xfrm>
            <a:off x="932445" y="3633727"/>
            <a:ext cx="6761749" cy="2308324"/>
          </a:xfrm>
          <a:prstGeom prst="rect">
            <a:avLst/>
          </a:prstGeom>
          <a:solidFill>
            <a:schemeClr val="accent6">
              <a:lumMod val="20000"/>
              <a:lumOff val="80000"/>
            </a:schemeClr>
          </a:solidFill>
        </p:spPr>
        <p:txBody>
          <a:bodyPr wrap="square">
            <a:spAutoFit/>
          </a:bodyPr>
          <a:lstStyle/>
          <a:p>
            <a:r>
              <a:rPr lang="en-US" altLang="zh-CN" b="1" dirty="0">
                <a:solidFill>
                  <a:srgbClr val="AF00DB"/>
                </a:solidFill>
                <a:effectLst/>
                <a:highlight>
                  <a:srgbClr val="FFFF00"/>
                </a:highlight>
                <a:latin typeface="Courier New" panose="02070309020205020404" pitchFamily="49" charset="0"/>
                <a:cs typeface="Courier New" panose="02070309020205020404" pitchFamily="49" charset="0"/>
              </a:rPr>
              <a:t>for</a:t>
            </a:r>
            <a:r>
              <a:rPr lang="en-US" altLang="zh-CN" b="1" dirty="0">
                <a:solidFill>
                  <a:srgbClr val="000000"/>
                </a:solidFill>
                <a:effectLst/>
                <a:highlight>
                  <a:srgbClr val="FFFF00"/>
                </a:highlight>
                <a:latin typeface="Courier New" panose="02070309020205020404" pitchFamily="49" charset="0"/>
                <a:cs typeface="Courier New" panose="02070309020205020404" pitchFamily="49" charset="0"/>
              </a:rPr>
              <a:t> (</a:t>
            </a:r>
            <a:r>
              <a:rPr lang="en-US" altLang="zh-CN" b="1" dirty="0">
                <a:solidFill>
                  <a:srgbClr val="0000FF"/>
                </a:solidFill>
                <a:effectLst/>
                <a:highlight>
                  <a:srgbClr val="FFFF00"/>
                </a:highlight>
                <a:latin typeface="Courier New" panose="02070309020205020404" pitchFamily="49" charset="0"/>
                <a:cs typeface="Courier New" panose="02070309020205020404" pitchFamily="49" charset="0"/>
              </a:rPr>
              <a:t>int</a:t>
            </a:r>
            <a:r>
              <a:rPr lang="en-US" altLang="zh-CN" b="1" dirty="0">
                <a:solidFill>
                  <a:srgbClr val="000000"/>
                </a:solidFill>
                <a:effectLst/>
                <a:highlight>
                  <a:srgbClr val="FFFF00"/>
                </a:highlight>
                <a:latin typeface="Courier New" panose="02070309020205020404" pitchFamily="49" charset="0"/>
                <a:cs typeface="Courier New" panose="02070309020205020404" pitchFamily="49" charset="0"/>
              </a:rPr>
              <a:t> xo = </a:t>
            </a:r>
            <a:r>
              <a:rPr lang="en-US" altLang="zh-CN" b="1" dirty="0">
                <a:solidFill>
                  <a:srgbClr val="098658"/>
                </a:solidFill>
                <a:effectLst/>
                <a:highlight>
                  <a:srgbClr val="FFFF00"/>
                </a:highlight>
                <a:latin typeface="Courier New" panose="02070309020205020404" pitchFamily="49" charset="0"/>
                <a:cs typeface="Courier New" panose="02070309020205020404" pitchFamily="49" charset="0"/>
              </a:rPr>
              <a:t>0</a:t>
            </a:r>
            <a:r>
              <a:rPr lang="en-US" altLang="zh-CN" b="1" dirty="0">
                <a:solidFill>
                  <a:srgbClr val="000000"/>
                </a:solidFill>
                <a:effectLst/>
                <a:highlight>
                  <a:srgbClr val="FFFF00"/>
                </a:highlight>
                <a:latin typeface="Courier New" panose="02070309020205020404" pitchFamily="49" charset="0"/>
                <a:cs typeface="Courier New" panose="02070309020205020404" pitchFamily="49" charset="0"/>
              </a:rPr>
              <a:t>; xo &lt; </a:t>
            </a:r>
            <a:r>
              <a:rPr lang="en-US" altLang="zh-CN" b="1" dirty="0">
                <a:solidFill>
                  <a:srgbClr val="795E26"/>
                </a:solidFill>
                <a:effectLst/>
                <a:highlight>
                  <a:srgbClr val="FFFF00"/>
                </a:highlight>
                <a:latin typeface="Courier New" panose="02070309020205020404" pitchFamily="49" charset="0"/>
                <a:cs typeface="Courier New" panose="02070309020205020404" pitchFamily="49" charset="0"/>
              </a:rPr>
              <a:t>ceil</a:t>
            </a:r>
            <a:r>
              <a:rPr lang="en-US" altLang="zh-CN" b="1" dirty="0">
                <a:solidFill>
                  <a:srgbClr val="000000"/>
                </a:solidFill>
                <a:effectLst/>
                <a:highlight>
                  <a:srgbClr val="FFFF00"/>
                </a:highlight>
                <a:latin typeface="Courier New" panose="02070309020205020404" pitchFamily="49" charset="0"/>
                <a:cs typeface="Courier New" panose="02070309020205020404" pitchFamily="49" charset="0"/>
              </a:rPr>
              <a:t>(n / </a:t>
            </a:r>
            <a:r>
              <a:rPr lang="en-US" altLang="zh-CN" b="1" dirty="0">
                <a:solidFill>
                  <a:srgbClr val="098658"/>
                </a:solidFill>
                <a:effectLst/>
                <a:highlight>
                  <a:srgbClr val="FFFF00"/>
                </a:highlight>
                <a:latin typeface="Courier New" panose="02070309020205020404" pitchFamily="49" charset="0"/>
                <a:cs typeface="Courier New" panose="02070309020205020404" pitchFamily="49" charset="0"/>
              </a:rPr>
              <a:t>32</a:t>
            </a:r>
            <a:r>
              <a:rPr lang="en-US" altLang="zh-CN" b="1" dirty="0">
                <a:solidFill>
                  <a:srgbClr val="000000"/>
                </a:solidFill>
                <a:effectLst/>
                <a:highlight>
                  <a:srgbClr val="FFFF00"/>
                </a:highlight>
                <a:latin typeface="Courier New" panose="02070309020205020404" pitchFamily="49" charset="0"/>
                <a:cs typeface="Courier New" panose="02070309020205020404" pitchFamily="49" charset="0"/>
              </a:rPr>
              <a:t>); ++xo) </a:t>
            </a:r>
            <a:r>
              <a:rPr lang="en-US" altLang="zh-CN" b="1" dirty="0">
                <a:solidFill>
                  <a:srgbClr val="000000"/>
                </a:solidFill>
                <a:effectLst/>
                <a:latin typeface="Courier New" panose="02070309020205020404" pitchFamily="49" charset="0"/>
                <a:cs typeface="Courier New" panose="02070309020205020404" pitchFamily="49" charset="0"/>
              </a:rPr>
              <a:t>{</a:t>
            </a:r>
          </a:p>
          <a:p>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a:solidFill>
                  <a:srgbClr val="AF00DB"/>
                </a:solidFill>
                <a:effectLst/>
                <a:latin typeface="Courier New" panose="02070309020205020404" pitchFamily="49" charset="0"/>
                <a:cs typeface="Courier New" panose="02070309020205020404" pitchFamily="49" charset="0"/>
              </a:rPr>
              <a:t>for</a:t>
            </a:r>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a:solidFill>
                  <a:srgbClr val="0000FF"/>
                </a:solidFill>
                <a:effectLst/>
                <a:latin typeface="Courier New" panose="02070309020205020404" pitchFamily="49" charset="0"/>
                <a:cs typeface="Courier New" panose="02070309020205020404" pitchFamily="49" charset="0"/>
              </a:rPr>
              <a:t>int</a:t>
            </a:r>
            <a:r>
              <a:rPr lang="en-US" altLang="zh-CN" b="1" dirty="0">
                <a:solidFill>
                  <a:srgbClr val="000000"/>
                </a:solidFill>
                <a:effectLst/>
                <a:latin typeface="Courier New" panose="02070309020205020404" pitchFamily="49" charset="0"/>
                <a:cs typeface="Courier New" panose="02070309020205020404" pitchFamily="49" charset="0"/>
              </a:rPr>
              <a:t> xi = </a:t>
            </a:r>
            <a:r>
              <a:rPr lang="en-US" altLang="zh-CN" b="1" dirty="0">
                <a:solidFill>
                  <a:srgbClr val="098658"/>
                </a:solidFill>
                <a:effectLst/>
                <a:latin typeface="Courier New" panose="02070309020205020404" pitchFamily="49" charset="0"/>
                <a:cs typeface="Courier New" panose="02070309020205020404" pitchFamily="49" charset="0"/>
              </a:rPr>
              <a:t>0</a:t>
            </a:r>
            <a:r>
              <a:rPr lang="en-US" altLang="zh-CN" b="1" dirty="0">
                <a:solidFill>
                  <a:srgbClr val="000000"/>
                </a:solidFill>
                <a:effectLst/>
                <a:latin typeface="Courier New" panose="02070309020205020404" pitchFamily="49" charset="0"/>
                <a:cs typeface="Courier New" panose="02070309020205020404" pitchFamily="49" charset="0"/>
              </a:rPr>
              <a:t>; xi &lt; </a:t>
            </a:r>
            <a:r>
              <a:rPr lang="en-US" altLang="zh-CN" b="1" dirty="0">
                <a:solidFill>
                  <a:srgbClr val="098658"/>
                </a:solidFill>
                <a:effectLst/>
                <a:latin typeface="Courier New" panose="02070309020205020404" pitchFamily="49" charset="0"/>
                <a:cs typeface="Courier New" panose="02070309020205020404" pitchFamily="49" charset="0"/>
              </a:rPr>
              <a:t>32</a:t>
            </a:r>
            <a:r>
              <a:rPr lang="en-US" altLang="zh-CN" b="1" dirty="0">
                <a:solidFill>
                  <a:srgbClr val="000000"/>
                </a:solidFill>
                <a:effectLst/>
                <a:latin typeface="Courier New" panose="02070309020205020404" pitchFamily="49" charset="0"/>
                <a:cs typeface="Courier New" panose="02070309020205020404" pitchFamily="49" charset="0"/>
              </a:rPr>
              <a:t>; ++xi) {</a:t>
            </a:r>
          </a:p>
          <a:p>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a:solidFill>
                  <a:srgbClr val="0000FF"/>
                </a:solidFill>
                <a:effectLst/>
                <a:latin typeface="Courier New" panose="02070309020205020404" pitchFamily="49" charset="0"/>
                <a:cs typeface="Courier New" panose="02070309020205020404" pitchFamily="49" charset="0"/>
              </a:rPr>
              <a:t>int</a:t>
            </a:r>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 = xo * </a:t>
            </a:r>
            <a:r>
              <a:rPr lang="en-US" altLang="zh-CN" b="1" dirty="0">
                <a:solidFill>
                  <a:srgbClr val="098658"/>
                </a:solidFill>
                <a:effectLst/>
                <a:latin typeface="Courier New" panose="02070309020205020404" pitchFamily="49" charset="0"/>
                <a:cs typeface="Courier New" panose="02070309020205020404" pitchFamily="49" charset="0"/>
              </a:rPr>
              <a:t>32</a:t>
            </a:r>
            <a:r>
              <a:rPr lang="en-US" altLang="zh-CN" b="1" dirty="0">
                <a:solidFill>
                  <a:srgbClr val="000000"/>
                </a:solidFill>
                <a:effectLst/>
                <a:latin typeface="Courier New" panose="02070309020205020404" pitchFamily="49" charset="0"/>
                <a:cs typeface="Courier New" panose="02070309020205020404" pitchFamily="49" charset="0"/>
              </a:rPr>
              <a:t> + xi;</a:t>
            </a:r>
          </a:p>
          <a:p>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a:solidFill>
                  <a:srgbClr val="AF00DB"/>
                </a:solidFill>
                <a:effectLst/>
                <a:latin typeface="Courier New" panose="02070309020205020404" pitchFamily="49" charset="0"/>
                <a:cs typeface="Courier New" panose="02070309020205020404" pitchFamily="49" charset="0"/>
              </a:rPr>
              <a:t>if</a:t>
            </a:r>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 &lt; n) {</a:t>
            </a:r>
          </a:p>
          <a:p>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a:solidFill>
                  <a:srgbClr val="001080"/>
                </a:solidFill>
                <a:effectLst/>
                <a:latin typeface="Courier New" panose="02070309020205020404" pitchFamily="49" charset="0"/>
                <a:cs typeface="Courier New" panose="02070309020205020404" pitchFamily="49" charset="0"/>
              </a:rPr>
              <a:t>C</a:t>
            </a:r>
            <a:r>
              <a:rPr lang="en-US" altLang="zh-CN" b="1" dirty="0">
                <a:solidFill>
                  <a:srgbClr val="000000"/>
                </a:solidFill>
                <a:effectLst/>
                <a:latin typeface="Courier New" panose="02070309020205020404" pitchFamily="49" charset="0"/>
                <a:cs typeface="Courier New" panose="02070309020205020404" pitchFamily="49" charset="0"/>
              </a:rPr>
              <a:t>[</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 = </a:t>
            </a:r>
            <a:r>
              <a:rPr lang="en-US" altLang="zh-CN" b="1" dirty="0">
                <a:solidFill>
                  <a:srgbClr val="001080"/>
                </a:solidFill>
                <a:effectLst/>
                <a:latin typeface="Courier New" panose="02070309020205020404" pitchFamily="49" charset="0"/>
                <a:cs typeface="Courier New" panose="02070309020205020404" pitchFamily="49" charset="0"/>
              </a:rPr>
              <a:t>A</a:t>
            </a:r>
            <a:r>
              <a:rPr lang="en-US" altLang="zh-CN" b="1" dirty="0">
                <a:solidFill>
                  <a:srgbClr val="000000"/>
                </a:solidFill>
                <a:effectLst/>
                <a:latin typeface="Courier New" panose="02070309020205020404" pitchFamily="49" charset="0"/>
                <a:cs typeface="Courier New" panose="02070309020205020404" pitchFamily="49" charset="0"/>
              </a:rPr>
              <a:t>[</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 + </a:t>
            </a:r>
            <a:r>
              <a:rPr lang="en-US" altLang="zh-CN" b="1" dirty="0">
                <a:solidFill>
                  <a:srgbClr val="001080"/>
                </a:solidFill>
                <a:effectLst/>
                <a:latin typeface="Courier New" panose="02070309020205020404" pitchFamily="49" charset="0"/>
                <a:cs typeface="Courier New" panose="02070309020205020404" pitchFamily="49" charset="0"/>
              </a:rPr>
              <a:t>B</a:t>
            </a:r>
            <a:r>
              <a:rPr lang="en-US" altLang="zh-CN" b="1" dirty="0">
                <a:solidFill>
                  <a:srgbClr val="000000"/>
                </a:solidFill>
                <a:effectLst/>
                <a:latin typeface="Courier New" panose="02070309020205020404" pitchFamily="49" charset="0"/>
                <a:cs typeface="Courier New" panose="02070309020205020404" pitchFamily="49" charset="0"/>
              </a:rPr>
              <a:t>[</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a:t>
            </a:r>
          </a:p>
          <a:p>
            <a:r>
              <a:rPr lang="en-US" altLang="zh-CN" b="1" dirty="0">
                <a:solidFill>
                  <a:srgbClr val="000000"/>
                </a:solidFill>
                <a:effectLst/>
                <a:latin typeface="Courier New" panose="02070309020205020404" pitchFamily="49" charset="0"/>
                <a:cs typeface="Courier New" panose="02070309020205020404" pitchFamily="49" charset="0"/>
              </a:rPr>
              <a:t>        }</a:t>
            </a:r>
          </a:p>
          <a:p>
            <a:r>
              <a:rPr lang="en-US" altLang="zh-CN" b="1" dirty="0">
                <a:solidFill>
                  <a:srgbClr val="000000"/>
                </a:solidFill>
                <a:effectLst/>
                <a:latin typeface="Courier New" panose="02070309020205020404" pitchFamily="49" charset="0"/>
                <a:cs typeface="Courier New" panose="02070309020205020404" pitchFamily="49" charset="0"/>
              </a:rPr>
              <a:t>    }</a:t>
            </a:r>
          </a:p>
          <a:p>
            <a:r>
              <a:rPr lang="en-US" altLang="zh-CN" b="1" dirty="0">
                <a:solidFill>
                  <a:srgbClr val="000000"/>
                </a:solidFill>
                <a:effectLst/>
                <a:latin typeface="Courier New" panose="02070309020205020404" pitchFamily="49" charset="0"/>
                <a:cs typeface="Courier New" panose="02070309020205020404" pitchFamily="49" charset="0"/>
              </a:rPr>
              <a:t>}</a:t>
            </a:r>
          </a:p>
        </p:txBody>
      </p:sp>
      <p:sp>
        <p:nvSpPr>
          <p:cNvPr id="7" name="标题 2">
            <a:extLst>
              <a:ext uri="{FF2B5EF4-FFF2-40B4-BE49-F238E27FC236}">
                <a16:creationId xmlns:a16="http://schemas.microsoft.com/office/drawing/2014/main" id="{CB50977D-60C3-43BC-05F2-A5A40AB2A427}"/>
              </a:ext>
            </a:extLst>
          </p:cNvPr>
          <p:cNvSpPr txBox="1">
            <a:spLocks/>
          </p:cNvSpPr>
          <p:nvPr/>
        </p:nvSpPr>
        <p:spPr>
          <a:xfrm>
            <a:off x="457200" y="5016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a:t>Scheduling example</a:t>
            </a:r>
            <a:endParaRPr lang="zh-CN" altLang="en-US" dirty="0"/>
          </a:p>
        </p:txBody>
      </p:sp>
    </p:spTree>
    <p:extLst>
      <p:ext uri="{BB962C8B-B14F-4D97-AF65-F5344CB8AC3E}">
        <p14:creationId xmlns:p14="http://schemas.microsoft.com/office/powerpoint/2010/main" val="1492110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2108605-74DF-4B16-B392-0D0AE8BB1624}"/>
              </a:ext>
            </a:extLst>
          </p:cNvPr>
          <p:cNvSpPr>
            <a:spLocks noGrp="1"/>
          </p:cNvSpPr>
          <p:nvPr>
            <p:ph type="sldNum" sz="quarter" idx="12"/>
          </p:nvPr>
        </p:nvSpPr>
        <p:spPr/>
        <p:txBody>
          <a:bodyPr/>
          <a:lstStyle/>
          <a:p>
            <a:fld id="{977BA8E6-E826-B147-AA17-E3D76A29629C}" type="slidenum">
              <a:rPr kumimoji="1" lang="zh-CN" altLang="en-US" smtClean="0"/>
              <a:pPr/>
              <a:t>43</a:t>
            </a:fld>
            <a:endParaRPr kumimoji="1" lang="zh-CN" altLang="en-US" b="1" dirty="0"/>
          </a:p>
        </p:txBody>
      </p:sp>
      <p:cxnSp>
        <p:nvCxnSpPr>
          <p:cNvPr id="10" name="直接连接符 9">
            <a:extLst>
              <a:ext uri="{FF2B5EF4-FFF2-40B4-BE49-F238E27FC236}">
                <a16:creationId xmlns:a16="http://schemas.microsoft.com/office/drawing/2014/main" id="{00BCB0FD-680D-41F5-AF20-BDB2A7B8390A}"/>
              </a:ext>
            </a:extLst>
          </p:cNvPr>
          <p:cNvCxnSpPr/>
          <p:nvPr/>
        </p:nvCxnSpPr>
        <p:spPr>
          <a:xfrm>
            <a:off x="709863" y="3501189"/>
            <a:ext cx="7754353"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2E3DBF49-393C-4F21-A7B7-F33EE78CD820}"/>
              </a:ext>
            </a:extLst>
          </p:cNvPr>
          <p:cNvSpPr txBox="1"/>
          <p:nvPr/>
        </p:nvSpPr>
        <p:spPr>
          <a:xfrm>
            <a:off x="932446" y="953750"/>
            <a:ext cx="6623385" cy="1200329"/>
          </a:xfrm>
          <a:prstGeom prst="rect">
            <a:avLst/>
          </a:prstGeom>
          <a:solidFill>
            <a:schemeClr val="accent6">
              <a:lumMod val="20000"/>
              <a:lumOff val="80000"/>
            </a:schemeClr>
          </a:solidFill>
        </p:spPr>
        <p:txBody>
          <a:bodyPr wrap="square">
            <a:spAutoFit/>
          </a:bodyPr>
          <a:lstStyle/>
          <a:p>
            <a:r>
              <a:rPr lang="en-US" altLang="zh-CN" b="1" dirty="0">
                <a:solidFill>
                  <a:srgbClr val="001080"/>
                </a:solidFill>
                <a:effectLst/>
                <a:latin typeface="Courier New" panose="02070309020205020404" pitchFamily="49" charset="0"/>
                <a:cs typeface="Courier New" panose="02070309020205020404" pitchFamily="49" charset="0"/>
              </a:rPr>
              <a:t>C</a:t>
            </a:r>
            <a:r>
              <a:rPr lang="en-US" altLang="zh-CN" b="1" dirty="0">
                <a:solidFill>
                  <a:srgbClr val="000000"/>
                </a:solidFill>
                <a:effectLst/>
                <a:latin typeface="Courier New" panose="02070309020205020404" pitchFamily="49" charset="0"/>
                <a:cs typeface="Courier New" panose="02070309020205020404" pitchFamily="49" charset="0"/>
              </a:rPr>
              <a:t> = </a:t>
            </a:r>
            <a:r>
              <a:rPr lang="en-US" altLang="zh-CN" b="1" dirty="0" err="1">
                <a:solidFill>
                  <a:srgbClr val="000000"/>
                </a:solidFill>
                <a:effectLst/>
                <a:latin typeface="Courier New" panose="02070309020205020404" pitchFamily="49" charset="0"/>
                <a:cs typeface="Courier New" panose="02070309020205020404" pitchFamily="49" charset="0"/>
              </a:rPr>
              <a:t>tvm.compute</a:t>
            </a:r>
            <a:r>
              <a:rPr lang="en-US" altLang="zh-CN" b="1" dirty="0">
                <a:solidFill>
                  <a:srgbClr val="000000"/>
                </a:solidFill>
                <a:effectLst/>
                <a:latin typeface="Courier New" panose="02070309020205020404" pitchFamily="49" charset="0"/>
                <a:cs typeface="Courier New" panose="02070309020205020404" pitchFamily="49" charset="0"/>
              </a:rPr>
              <a:t>((n, ), </a:t>
            </a:r>
            <a:r>
              <a:rPr lang="en-US" altLang="zh-CN" b="1" dirty="0">
                <a:solidFill>
                  <a:srgbClr val="0000FF"/>
                </a:solidFill>
                <a:effectLst/>
                <a:latin typeface="Courier New" panose="02070309020205020404" pitchFamily="49" charset="0"/>
                <a:cs typeface="Courier New" panose="02070309020205020404" pitchFamily="49" charset="0"/>
              </a:rPr>
              <a:t>lambda</a:t>
            </a:r>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a:solidFill>
                  <a:srgbClr val="00108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 A[</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 + B[</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a:t>
            </a:r>
          </a:p>
          <a:p>
            <a:r>
              <a:rPr lang="en-US" altLang="zh-CN" b="1" dirty="0">
                <a:solidFill>
                  <a:srgbClr val="001080"/>
                </a:solidFill>
                <a:effectLst/>
                <a:latin typeface="Courier New" panose="02070309020205020404" pitchFamily="49" charset="0"/>
                <a:cs typeface="Courier New" panose="02070309020205020404" pitchFamily="49" charset="0"/>
              </a:rPr>
              <a:t>s</a:t>
            </a:r>
            <a:r>
              <a:rPr lang="en-US" altLang="zh-CN" b="1" dirty="0">
                <a:solidFill>
                  <a:srgbClr val="000000"/>
                </a:solidFill>
                <a:effectLst/>
                <a:latin typeface="Courier New" panose="02070309020205020404" pitchFamily="49" charset="0"/>
                <a:cs typeface="Courier New" panose="02070309020205020404" pitchFamily="49" charset="0"/>
              </a:rPr>
              <a:t> = </a:t>
            </a:r>
            <a:r>
              <a:rPr lang="en-US" altLang="zh-CN" b="1" dirty="0" err="1">
                <a:solidFill>
                  <a:srgbClr val="000000"/>
                </a:solidFill>
                <a:effectLst/>
                <a:latin typeface="Courier New" panose="02070309020205020404" pitchFamily="49" charset="0"/>
                <a:cs typeface="Courier New" panose="02070309020205020404" pitchFamily="49" charset="0"/>
              </a:rPr>
              <a:t>tvm.create_schedule</a:t>
            </a:r>
            <a:r>
              <a:rPr lang="en-US" altLang="zh-CN" b="1" dirty="0">
                <a:solidFill>
                  <a:srgbClr val="000000"/>
                </a:solidFill>
                <a:effectLst/>
                <a:latin typeface="Courier New" panose="02070309020205020404" pitchFamily="49" charset="0"/>
                <a:cs typeface="Courier New" panose="02070309020205020404" pitchFamily="49" charset="0"/>
              </a:rPr>
              <a:t>(</a:t>
            </a:r>
            <a:r>
              <a:rPr lang="en-US" altLang="zh-CN" b="1" dirty="0" err="1">
                <a:solidFill>
                  <a:srgbClr val="000000"/>
                </a:solidFill>
                <a:effectLst/>
                <a:latin typeface="Courier New" panose="02070309020205020404" pitchFamily="49" charset="0"/>
                <a:cs typeface="Courier New" panose="02070309020205020404" pitchFamily="49" charset="0"/>
              </a:rPr>
              <a:t>C.op</a:t>
            </a:r>
            <a:r>
              <a:rPr lang="en-US" altLang="zh-CN" b="1" dirty="0">
                <a:solidFill>
                  <a:srgbClr val="000000"/>
                </a:solidFill>
                <a:effectLst/>
                <a:latin typeface="Courier New" panose="02070309020205020404" pitchFamily="49" charset="0"/>
                <a:cs typeface="Courier New" panose="02070309020205020404" pitchFamily="49" charset="0"/>
              </a:rPr>
              <a:t>)</a:t>
            </a:r>
          </a:p>
          <a:p>
            <a:r>
              <a:rPr lang="en-US" altLang="zh-CN" b="1" dirty="0">
                <a:solidFill>
                  <a:srgbClr val="000000"/>
                </a:solidFill>
                <a:effectLst/>
                <a:latin typeface="Courier New" panose="02070309020205020404" pitchFamily="49" charset="0"/>
                <a:cs typeface="Courier New" panose="02070309020205020404" pitchFamily="49" charset="0"/>
              </a:rPr>
              <a:t>xo, </a:t>
            </a:r>
            <a:r>
              <a:rPr lang="en-US" altLang="zh-CN" b="1" dirty="0">
                <a:solidFill>
                  <a:srgbClr val="001080"/>
                </a:solidFill>
                <a:effectLst/>
                <a:latin typeface="Courier New" panose="02070309020205020404" pitchFamily="49" charset="0"/>
                <a:cs typeface="Courier New" panose="02070309020205020404" pitchFamily="49" charset="0"/>
              </a:rPr>
              <a:t>xi</a:t>
            </a:r>
            <a:r>
              <a:rPr lang="en-US" altLang="zh-CN" b="1" dirty="0">
                <a:solidFill>
                  <a:srgbClr val="000000"/>
                </a:solidFill>
                <a:effectLst/>
                <a:latin typeface="Courier New" panose="02070309020205020404" pitchFamily="49" charset="0"/>
                <a:cs typeface="Courier New" panose="02070309020205020404" pitchFamily="49" charset="0"/>
              </a:rPr>
              <a:t> = s[C].</a:t>
            </a:r>
            <a:r>
              <a:rPr lang="en-US" altLang="zh-CN" b="1" dirty="0">
                <a:solidFill>
                  <a:srgbClr val="C00000"/>
                </a:solidFill>
                <a:effectLst/>
                <a:latin typeface="Courier New" panose="02070309020205020404" pitchFamily="49" charset="0"/>
                <a:cs typeface="Courier New" panose="02070309020205020404" pitchFamily="49" charset="0"/>
              </a:rPr>
              <a:t>split</a:t>
            </a:r>
            <a:r>
              <a:rPr lang="en-US" altLang="zh-CN" b="1" dirty="0">
                <a:solidFill>
                  <a:srgbClr val="000000"/>
                </a:solidFill>
                <a:effectLst/>
                <a:latin typeface="Courier New" panose="02070309020205020404" pitchFamily="49" charset="0"/>
                <a:cs typeface="Courier New" panose="02070309020205020404" pitchFamily="49" charset="0"/>
              </a:rPr>
              <a:t>(s[C].axis[</a:t>
            </a:r>
            <a:r>
              <a:rPr lang="en-US" altLang="zh-CN" b="1" dirty="0">
                <a:solidFill>
                  <a:srgbClr val="098658"/>
                </a:solidFill>
                <a:effectLst/>
                <a:latin typeface="Courier New" panose="02070309020205020404" pitchFamily="49" charset="0"/>
                <a:cs typeface="Courier New" panose="02070309020205020404" pitchFamily="49" charset="0"/>
              </a:rPr>
              <a:t>0</a:t>
            </a:r>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a:solidFill>
                  <a:srgbClr val="C00000"/>
                </a:solidFill>
                <a:effectLst/>
                <a:latin typeface="Courier New" panose="02070309020205020404" pitchFamily="49" charset="0"/>
                <a:cs typeface="Courier New" panose="02070309020205020404" pitchFamily="49" charset="0"/>
              </a:rPr>
              <a:t>factor=32</a:t>
            </a:r>
            <a:r>
              <a:rPr lang="en-US" altLang="zh-CN" b="1" dirty="0">
                <a:solidFill>
                  <a:srgbClr val="000000"/>
                </a:solidFill>
                <a:effectLst/>
                <a:latin typeface="Courier New" panose="02070309020205020404" pitchFamily="49" charset="0"/>
                <a:cs typeface="Courier New" panose="02070309020205020404" pitchFamily="49" charset="0"/>
              </a:rPr>
              <a:t>)</a:t>
            </a:r>
          </a:p>
          <a:p>
            <a:r>
              <a:rPr lang="en-US" altLang="zh-CN" b="1" dirty="0">
                <a:solidFill>
                  <a:srgbClr val="000000"/>
                </a:solidFill>
                <a:effectLst/>
                <a:latin typeface="Courier New" panose="02070309020205020404" pitchFamily="49" charset="0"/>
                <a:cs typeface="Courier New" panose="02070309020205020404" pitchFamily="49" charset="0"/>
              </a:rPr>
              <a:t>s[C].</a:t>
            </a:r>
            <a:r>
              <a:rPr lang="en-US" altLang="zh-CN" b="1" dirty="0">
                <a:solidFill>
                  <a:srgbClr val="C00000"/>
                </a:solidFill>
                <a:effectLst/>
                <a:latin typeface="Courier New" panose="02070309020205020404" pitchFamily="49" charset="0"/>
                <a:cs typeface="Courier New" panose="02070309020205020404" pitchFamily="49" charset="0"/>
              </a:rPr>
              <a:t>reorder</a:t>
            </a:r>
            <a:r>
              <a:rPr lang="en-US" altLang="zh-CN" b="1" dirty="0">
                <a:solidFill>
                  <a:srgbClr val="000000"/>
                </a:solidFill>
                <a:effectLst/>
                <a:latin typeface="Courier New" panose="02070309020205020404" pitchFamily="49" charset="0"/>
                <a:cs typeface="Courier New" panose="02070309020205020404" pitchFamily="49" charset="0"/>
              </a:rPr>
              <a:t>(xi, xo)</a:t>
            </a:r>
          </a:p>
        </p:txBody>
      </p:sp>
      <p:sp>
        <p:nvSpPr>
          <p:cNvPr id="14" name="文本框 13">
            <a:extLst>
              <a:ext uri="{FF2B5EF4-FFF2-40B4-BE49-F238E27FC236}">
                <a16:creationId xmlns:a16="http://schemas.microsoft.com/office/drawing/2014/main" id="{B4EB430A-F936-438A-8A09-A2B5545A8026}"/>
              </a:ext>
            </a:extLst>
          </p:cNvPr>
          <p:cNvSpPr txBox="1"/>
          <p:nvPr/>
        </p:nvSpPr>
        <p:spPr>
          <a:xfrm>
            <a:off x="932445" y="3633727"/>
            <a:ext cx="6761749" cy="2308324"/>
          </a:xfrm>
          <a:prstGeom prst="rect">
            <a:avLst/>
          </a:prstGeom>
          <a:solidFill>
            <a:schemeClr val="accent6">
              <a:lumMod val="20000"/>
              <a:lumOff val="80000"/>
            </a:schemeClr>
          </a:solidFill>
        </p:spPr>
        <p:txBody>
          <a:bodyPr wrap="square">
            <a:spAutoFit/>
          </a:bodyPr>
          <a:lstStyle/>
          <a:p>
            <a:r>
              <a:rPr lang="en-US" altLang="zh-CN" b="1" dirty="0">
                <a:solidFill>
                  <a:srgbClr val="AF00DB"/>
                </a:solidFill>
                <a:effectLst/>
                <a:latin typeface="Courier New" panose="02070309020205020404" pitchFamily="49" charset="0"/>
                <a:cs typeface="Courier New" panose="02070309020205020404" pitchFamily="49" charset="0"/>
              </a:rPr>
              <a:t>for</a:t>
            </a:r>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a:solidFill>
                  <a:srgbClr val="0000FF"/>
                </a:solidFill>
                <a:effectLst/>
                <a:latin typeface="Courier New" panose="02070309020205020404" pitchFamily="49" charset="0"/>
                <a:cs typeface="Courier New" panose="02070309020205020404" pitchFamily="49" charset="0"/>
              </a:rPr>
              <a:t>int</a:t>
            </a:r>
            <a:r>
              <a:rPr lang="en-US" altLang="zh-CN" b="1" dirty="0">
                <a:solidFill>
                  <a:srgbClr val="000000"/>
                </a:solidFill>
                <a:effectLst/>
                <a:latin typeface="Courier New" panose="02070309020205020404" pitchFamily="49" charset="0"/>
                <a:cs typeface="Courier New" panose="02070309020205020404" pitchFamily="49" charset="0"/>
              </a:rPr>
              <a:t> xi = </a:t>
            </a:r>
            <a:r>
              <a:rPr lang="en-US" altLang="zh-CN" b="1" dirty="0">
                <a:solidFill>
                  <a:srgbClr val="098658"/>
                </a:solidFill>
                <a:effectLst/>
                <a:latin typeface="Courier New" panose="02070309020205020404" pitchFamily="49" charset="0"/>
                <a:cs typeface="Courier New" panose="02070309020205020404" pitchFamily="49" charset="0"/>
              </a:rPr>
              <a:t>0</a:t>
            </a:r>
            <a:r>
              <a:rPr lang="en-US" altLang="zh-CN" b="1" dirty="0">
                <a:solidFill>
                  <a:srgbClr val="000000"/>
                </a:solidFill>
                <a:effectLst/>
                <a:latin typeface="Courier New" panose="02070309020205020404" pitchFamily="49" charset="0"/>
                <a:cs typeface="Courier New" panose="02070309020205020404" pitchFamily="49" charset="0"/>
              </a:rPr>
              <a:t>; xi &lt; </a:t>
            </a:r>
            <a:r>
              <a:rPr lang="en-US" altLang="zh-CN" b="1" dirty="0">
                <a:solidFill>
                  <a:srgbClr val="098658"/>
                </a:solidFill>
                <a:effectLst/>
                <a:latin typeface="Courier New" panose="02070309020205020404" pitchFamily="49" charset="0"/>
                <a:cs typeface="Courier New" panose="02070309020205020404" pitchFamily="49" charset="0"/>
              </a:rPr>
              <a:t>32</a:t>
            </a:r>
            <a:r>
              <a:rPr lang="en-US" altLang="zh-CN" b="1" dirty="0">
                <a:solidFill>
                  <a:srgbClr val="000000"/>
                </a:solidFill>
                <a:effectLst/>
                <a:latin typeface="Courier New" panose="02070309020205020404" pitchFamily="49" charset="0"/>
                <a:cs typeface="Courier New" panose="02070309020205020404" pitchFamily="49" charset="0"/>
              </a:rPr>
              <a:t>; ++xi) {</a:t>
            </a:r>
          </a:p>
          <a:p>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a:solidFill>
                  <a:srgbClr val="AF00DB"/>
                </a:solidFill>
                <a:effectLst/>
                <a:highlight>
                  <a:srgbClr val="FFFF00"/>
                </a:highlight>
                <a:latin typeface="Courier New" panose="02070309020205020404" pitchFamily="49" charset="0"/>
                <a:cs typeface="Courier New" panose="02070309020205020404" pitchFamily="49" charset="0"/>
              </a:rPr>
              <a:t>for</a:t>
            </a:r>
            <a:r>
              <a:rPr lang="en-US" altLang="zh-CN" b="1" dirty="0">
                <a:solidFill>
                  <a:srgbClr val="000000"/>
                </a:solidFill>
                <a:effectLst/>
                <a:highlight>
                  <a:srgbClr val="FFFF00"/>
                </a:highlight>
                <a:latin typeface="Courier New" panose="02070309020205020404" pitchFamily="49" charset="0"/>
                <a:cs typeface="Courier New" panose="02070309020205020404" pitchFamily="49" charset="0"/>
              </a:rPr>
              <a:t> (</a:t>
            </a:r>
            <a:r>
              <a:rPr lang="en-US" altLang="zh-CN" b="1" dirty="0">
                <a:solidFill>
                  <a:srgbClr val="0000FF"/>
                </a:solidFill>
                <a:effectLst/>
                <a:highlight>
                  <a:srgbClr val="FFFF00"/>
                </a:highlight>
                <a:latin typeface="Courier New" panose="02070309020205020404" pitchFamily="49" charset="0"/>
                <a:cs typeface="Courier New" panose="02070309020205020404" pitchFamily="49" charset="0"/>
              </a:rPr>
              <a:t>int</a:t>
            </a:r>
            <a:r>
              <a:rPr lang="en-US" altLang="zh-CN" b="1" dirty="0">
                <a:solidFill>
                  <a:srgbClr val="000000"/>
                </a:solidFill>
                <a:effectLst/>
                <a:highlight>
                  <a:srgbClr val="FFFF00"/>
                </a:highlight>
                <a:latin typeface="Courier New" panose="02070309020205020404" pitchFamily="49" charset="0"/>
                <a:cs typeface="Courier New" panose="02070309020205020404" pitchFamily="49" charset="0"/>
              </a:rPr>
              <a:t> xo = </a:t>
            </a:r>
            <a:r>
              <a:rPr lang="en-US" altLang="zh-CN" b="1" dirty="0">
                <a:solidFill>
                  <a:srgbClr val="098658"/>
                </a:solidFill>
                <a:effectLst/>
                <a:highlight>
                  <a:srgbClr val="FFFF00"/>
                </a:highlight>
                <a:latin typeface="Courier New" panose="02070309020205020404" pitchFamily="49" charset="0"/>
                <a:cs typeface="Courier New" panose="02070309020205020404" pitchFamily="49" charset="0"/>
              </a:rPr>
              <a:t>0</a:t>
            </a:r>
            <a:r>
              <a:rPr lang="en-US" altLang="zh-CN" b="1" dirty="0">
                <a:solidFill>
                  <a:srgbClr val="000000"/>
                </a:solidFill>
                <a:effectLst/>
                <a:highlight>
                  <a:srgbClr val="FFFF00"/>
                </a:highlight>
                <a:latin typeface="Courier New" panose="02070309020205020404" pitchFamily="49" charset="0"/>
                <a:cs typeface="Courier New" panose="02070309020205020404" pitchFamily="49" charset="0"/>
              </a:rPr>
              <a:t>; xo &lt; </a:t>
            </a:r>
            <a:r>
              <a:rPr lang="en-US" altLang="zh-CN" b="1" dirty="0">
                <a:solidFill>
                  <a:srgbClr val="795E26"/>
                </a:solidFill>
                <a:effectLst/>
                <a:highlight>
                  <a:srgbClr val="FFFF00"/>
                </a:highlight>
                <a:latin typeface="Courier New" panose="02070309020205020404" pitchFamily="49" charset="0"/>
                <a:cs typeface="Courier New" panose="02070309020205020404" pitchFamily="49" charset="0"/>
              </a:rPr>
              <a:t>ceil</a:t>
            </a:r>
            <a:r>
              <a:rPr lang="en-US" altLang="zh-CN" b="1" dirty="0">
                <a:solidFill>
                  <a:srgbClr val="000000"/>
                </a:solidFill>
                <a:effectLst/>
                <a:highlight>
                  <a:srgbClr val="FFFF00"/>
                </a:highlight>
                <a:latin typeface="Courier New" panose="02070309020205020404" pitchFamily="49" charset="0"/>
                <a:cs typeface="Courier New" panose="02070309020205020404" pitchFamily="49" charset="0"/>
              </a:rPr>
              <a:t>(n / </a:t>
            </a:r>
            <a:r>
              <a:rPr lang="en-US" altLang="zh-CN" b="1" dirty="0">
                <a:solidFill>
                  <a:srgbClr val="098658"/>
                </a:solidFill>
                <a:effectLst/>
                <a:highlight>
                  <a:srgbClr val="FFFF00"/>
                </a:highlight>
                <a:latin typeface="Courier New" panose="02070309020205020404" pitchFamily="49" charset="0"/>
                <a:cs typeface="Courier New" panose="02070309020205020404" pitchFamily="49" charset="0"/>
              </a:rPr>
              <a:t>32</a:t>
            </a:r>
            <a:r>
              <a:rPr lang="en-US" altLang="zh-CN" b="1" dirty="0">
                <a:solidFill>
                  <a:srgbClr val="000000"/>
                </a:solidFill>
                <a:effectLst/>
                <a:highlight>
                  <a:srgbClr val="FFFF00"/>
                </a:highlight>
                <a:latin typeface="Courier New" panose="02070309020205020404" pitchFamily="49" charset="0"/>
                <a:cs typeface="Courier New" panose="02070309020205020404" pitchFamily="49" charset="0"/>
              </a:rPr>
              <a:t>); ++xo) </a:t>
            </a:r>
            <a:r>
              <a:rPr lang="en-US" altLang="zh-CN" b="1" dirty="0">
                <a:solidFill>
                  <a:srgbClr val="000000"/>
                </a:solidFill>
                <a:effectLst/>
                <a:latin typeface="Courier New" panose="02070309020205020404" pitchFamily="49" charset="0"/>
                <a:cs typeface="Courier New" panose="02070309020205020404" pitchFamily="49" charset="0"/>
              </a:rPr>
              <a:t>{</a:t>
            </a:r>
          </a:p>
          <a:p>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a:solidFill>
                  <a:srgbClr val="0000FF"/>
                </a:solidFill>
                <a:effectLst/>
                <a:latin typeface="Courier New" panose="02070309020205020404" pitchFamily="49" charset="0"/>
                <a:cs typeface="Courier New" panose="02070309020205020404" pitchFamily="49" charset="0"/>
              </a:rPr>
              <a:t>int</a:t>
            </a:r>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 = xo * </a:t>
            </a:r>
            <a:r>
              <a:rPr lang="en-US" altLang="zh-CN" b="1" dirty="0">
                <a:solidFill>
                  <a:srgbClr val="098658"/>
                </a:solidFill>
                <a:effectLst/>
                <a:latin typeface="Courier New" panose="02070309020205020404" pitchFamily="49" charset="0"/>
                <a:cs typeface="Courier New" panose="02070309020205020404" pitchFamily="49" charset="0"/>
              </a:rPr>
              <a:t>32</a:t>
            </a:r>
            <a:r>
              <a:rPr lang="en-US" altLang="zh-CN" b="1" dirty="0">
                <a:solidFill>
                  <a:srgbClr val="000000"/>
                </a:solidFill>
                <a:effectLst/>
                <a:latin typeface="Courier New" panose="02070309020205020404" pitchFamily="49" charset="0"/>
                <a:cs typeface="Courier New" panose="02070309020205020404" pitchFamily="49" charset="0"/>
              </a:rPr>
              <a:t> + xi;</a:t>
            </a:r>
          </a:p>
          <a:p>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a:solidFill>
                  <a:srgbClr val="AF00DB"/>
                </a:solidFill>
                <a:effectLst/>
                <a:latin typeface="Courier New" panose="02070309020205020404" pitchFamily="49" charset="0"/>
                <a:cs typeface="Courier New" panose="02070309020205020404" pitchFamily="49" charset="0"/>
              </a:rPr>
              <a:t>if</a:t>
            </a:r>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 &lt; n) {</a:t>
            </a:r>
          </a:p>
          <a:p>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a:solidFill>
                  <a:srgbClr val="001080"/>
                </a:solidFill>
                <a:effectLst/>
                <a:latin typeface="Courier New" panose="02070309020205020404" pitchFamily="49" charset="0"/>
                <a:cs typeface="Courier New" panose="02070309020205020404" pitchFamily="49" charset="0"/>
              </a:rPr>
              <a:t>C</a:t>
            </a:r>
            <a:r>
              <a:rPr lang="en-US" altLang="zh-CN" b="1" dirty="0">
                <a:solidFill>
                  <a:srgbClr val="000000"/>
                </a:solidFill>
                <a:effectLst/>
                <a:latin typeface="Courier New" panose="02070309020205020404" pitchFamily="49" charset="0"/>
                <a:cs typeface="Courier New" panose="02070309020205020404" pitchFamily="49" charset="0"/>
              </a:rPr>
              <a:t>[</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 = </a:t>
            </a:r>
            <a:r>
              <a:rPr lang="en-US" altLang="zh-CN" b="1" dirty="0">
                <a:solidFill>
                  <a:srgbClr val="001080"/>
                </a:solidFill>
                <a:effectLst/>
                <a:latin typeface="Courier New" panose="02070309020205020404" pitchFamily="49" charset="0"/>
                <a:cs typeface="Courier New" panose="02070309020205020404" pitchFamily="49" charset="0"/>
              </a:rPr>
              <a:t>A</a:t>
            </a:r>
            <a:r>
              <a:rPr lang="en-US" altLang="zh-CN" b="1" dirty="0">
                <a:solidFill>
                  <a:srgbClr val="000000"/>
                </a:solidFill>
                <a:effectLst/>
                <a:latin typeface="Courier New" panose="02070309020205020404" pitchFamily="49" charset="0"/>
                <a:cs typeface="Courier New" panose="02070309020205020404" pitchFamily="49" charset="0"/>
              </a:rPr>
              <a:t>[</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 + </a:t>
            </a:r>
            <a:r>
              <a:rPr lang="en-US" altLang="zh-CN" b="1" dirty="0">
                <a:solidFill>
                  <a:srgbClr val="001080"/>
                </a:solidFill>
                <a:effectLst/>
                <a:latin typeface="Courier New" panose="02070309020205020404" pitchFamily="49" charset="0"/>
                <a:cs typeface="Courier New" panose="02070309020205020404" pitchFamily="49" charset="0"/>
              </a:rPr>
              <a:t>B</a:t>
            </a:r>
            <a:r>
              <a:rPr lang="en-US" altLang="zh-CN" b="1" dirty="0">
                <a:solidFill>
                  <a:srgbClr val="000000"/>
                </a:solidFill>
                <a:effectLst/>
                <a:latin typeface="Courier New" panose="02070309020205020404" pitchFamily="49" charset="0"/>
                <a:cs typeface="Courier New" panose="02070309020205020404" pitchFamily="49" charset="0"/>
              </a:rPr>
              <a:t>[</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a:t>
            </a:r>
          </a:p>
          <a:p>
            <a:r>
              <a:rPr lang="en-US" altLang="zh-CN" b="1" dirty="0">
                <a:solidFill>
                  <a:srgbClr val="000000"/>
                </a:solidFill>
                <a:effectLst/>
                <a:latin typeface="Courier New" panose="02070309020205020404" pitchFamily="49" charset="0"/>
                <a:cs typeface="Courier New" panose="02070309020205020404" pitchFamily="49" charset="0"/>
              </a:rPr>
              <a:t>        }</a:t>
            </a:r>
          </a:p>
          <a:p>
            <a:r>
              <a:rPr lang="en-US" altLang="zh-CN" b="1" dirty="0">
                <a:solidFill>
                  <a:srgbClr val="000000"/>
                </a:solidFill>
                <a:effectLst/>
                <a:latin typeface="Courier New" panose="02070309020205020404" pitchFamily="49" charset="0"/>
                <a:cs typeface="Courier New" panose="02070309020205020404" pitchFamily="49" charset="0"/>
              </a:rPr>
              <a:t>    }</a:t>
            </a:r>
          </a:p>
          <a:p>
            <a:r>
              <a:rPr lang="en-US" altLang="zh-CN" b="1" dirty="0">
                <a:solidFill>
                  <a:srgbClr val="000000"/>
                </a:solidFill>
                <a:effectLst/>
                <a:latin typeface="Courier New" panose="02070309020205020404" pitchFamily="49" charset="0"/>
                <a:cs typeface="Courier New" panose="02070309020205020404" pitchFamily="49" charset="0"/>
              </a:rPr>
              <a:t>}</a:t>
            </a:r>
          </a:p>
        </p:txBody>
      </p:sp>
      <p:sp>
        <p:nvSpPr>
          <p:cNvPr id="7" name="标题 2">
            <a:extLst>
              <a:ext uri="{FF2B5EF4-FFF2-40B4-BE49-F238E27FC236}">
                <a16:creationId xmlns:a16="http://schemas.microsoft.com/office/drawing/2014/main" id="{8EC1EDAC-561C-E3A8-17BC-E6B245748252}"/>
              </a:ext>
            </a:extLst>
          </p:cNvPr>
          <p:cNvSpPr txBox="1">
            <a:spLocks/>
          </p:cNvSpPr>
          <p:nvPr/>
        </p:nvSpPr>
        <p:spPr>
          <a:xfrm>
            <a:off x="457200" y="5016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a:t>Scheduling example</a:t>
            </a:r>
            <a:endParaRPr lang="zh-CN" altLang="en-US" dirty="0"/>
          </a:p>
        </p:txBody>
      </p:sp>
    </p:spTree>
    <p:extLst>
      <p:ext uri="{BB962C8B-B14F-4D97-AF65-F5344CB8AC3E}">
        <p14:creationId xmlns:p14="http://schemas.microsoft.com/office/powerpoint/2010/main" val="2465702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2108605-74DF-4B16-B392-0D0AE8BB1624}"/>
              </a:ext>
            </a:extLst>
          </p:cNvPr>
          <p:cNvSpPr>
            <a:spLocks noGrp="1"/>
          </p:cNvSpPr>
          <p:nvPr>
            <p:ph type="sldNum" sz="quarter" idx="12"/>
          </p:nvPr>
        </p:nvSpPr>
        <p:spPr/>
        <p:txBody>
          <a:bodyPr/>
          <a:lstStyle/>
          <a:p>
            <a:fld id="{977BA8E6-E826-B147-AA17-E3D76A29629C}" type="slidenum">
              <a:rPr kumimoji="1" lang="zh-CN" altLang="en-US" smtClean="0"/>
              <a:pPr/>
              <a:t>44</a:t>
            </a:fld>
            <a:endParaRPr kumimoji="1" lang="zh-CN" altLang="en-US" b="1" dirty="0"/>
          </a:p>
        </p:txBody>
      </p:sp>
      <p:cxnSp>
        <p:nvCxnSpPr>
          <p:cNvPr id="10" name="直接连接符 9">
            <a:extLst>
              <a:ext uri="{FF2B5EF4-FFF2-40B4-BE49-F238E27FC236}">
                <a16:creationId xmlns:a16="http://schemas.microsoft.com/office/drawing/2014/main" id="{00BCB0FD-680D-41F5-AF20-BDB2A7B8390A}"/>
              </a:ext>
            </a:extLst>
          </p:cNvPr>
          <p:cNvCxnSpPr/>
          <p:nvPr/>
        </p:nvCxnSpPr>
        <p:spPr>
          <a:xfrm>
            <a:off x="709863" y="3501189"/>
            <a:ext cx="7754353"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2E3DBF49-393C-4F21-A7B7-F33EE78CD820}"/>
              </a:ext>
            </a:extLst>
          </p:cNvPr>
          <p:cNvSpPr txBox="1"/>
          <p:nvPr/>
        </p:nvSpPr>
        <p:spPr>
          <a:xfrm>
            <a:off x="932446" y="953750"/>
            <a:ext cx="6623385" cy="1754326"/>
          </a:xfrm>
          <a:prstGeom prst="rect">
            <a:avLst/>
          </a:prstGeom>
          <a:solidFill>
            <a:schemeClr val="accent6">
              <a:lumMod val="20000"/>
              <a:lumOff val="80000"/>
            </a:schemeClr>
          </a:solidFill>
        </p:spPr>
        <p:txBody>
          <a:bodyPr wrap="square">
            <a:spAutoFit/>
          </a:bodyPr>
          <a:lstStyle/>
          <a:p>
            <a:r>
              <a:rPr lang="en-US" altLang="zh-CN" b="1" dirty="0">
                <a:solidFill>
                  <a:srgbClr val="001080"/>
                </a:solidFill>
                <a:effectLst/>
                <a:latin typeface="Courier New" panose="02070309020205020404" pitchFamily="49" charset="0"/>
                <a:cs typeface="Courier New" panose="02070309020205020404" pitchFamily="49" charset="0"/>
              </a:rPr>
              <a:t>C</a:t>
            </a:r>
            <a:r>
              <a:rPr lang="en-US" altLang="zh-CN" b="1" dirty="0">
                <a:solidFill>
                  <a:srgbClr val="000000"/>
                </a:solidFill>
                <a:effectLst/>
                <a:latin typeface="Courier New" panose="02070309020205020404" pitchFamily="49" charset="0"/>
                <a:cs typeface="Courier New" panose="02070309020205020404" pitchFamily="49" charset="0"/>
              </a:rPr>
              <a:t> = </a:t>
            </a:r>
            <a:r>
              <a:rPr lang="en-US" altLang="zh-CN" b="1" dirty="0" err="1">
                <a:solidFill>
                  <a:srgbClr val="000000"/>
                </a:solidFill>
                <a:effectLst/>
                <a:latin typeface="Courier New" panose="02070309020205020404" pitchFamily="49" charset="0"/>
                <a:cs typeface="Courier New" panose="02070309020205020404" pitchFamily="49" charset="0"/>
              </a:rPr>
              <a:t>tvm.compute</a:t>
            </a:r>
            <a:r>
              <a:rPr lang="en-US" altLang="zh-CN" b="1" dirty="0">
                <a:solidFill>
                  <a:srgbClr val="000000"/>
                </a:solidFill>
                <a:effectLst/>
                <a:latin typeface="Courier New" panose="02070309020205020404" pitchFamily="49" charset="0"/>
                <a:cs typeface="Courier New" panose="02070309020205020404" pitchFamily="49" charset="0"/>
              </a:rPr>
              <a:t>((n, ), </a:t>
            </a:r>
            <a:r>
              <a:rPr lang="en-US" altLang="zh-CN" b="1" dirty="0">
                <a:solidFill>
                  <a:srgbClr val="0000FF"/>
                </a:solidFill>
                <a:effectLst/>
                <a:latin typeface="Courier New" panose="02070309020205020404" pitchFamily="49" charset="0"/>
                <a:cs typeface="Courier New" panose="02070309020205020404" pitchFamily="49" charset="0"/>
              </a:rPr>
              <a:t>lambda</a:t>
            </a:r>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a:solidFill>
                  <a:srgbClr val="00108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 A[</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 + B[</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a:t>
            </a:r>
          </a:p>
          <a:p>
            <a:r>
              <a:rPr lang="en-US" altLang="zh-CN" b="1" dirty="0">
                <a:solidFill>
                  <a:srgbClr val="001080"/>
                </a:solidFill>
                <a:effectLst/>
                <a:latin typeface="Courier New" panose="02070309020205020404" pitchFamily="49" charset="0"/>
                <a:cs typeface="Courier New" panose="02070309020205020404" pitchFamily="49" charset="0"/>
              </a:rPr>
              <a:t>s</a:t>
            </a:r>
            <a:r>
              <a:rPr lang="en-US" altLang="zh-CN" b="1" dirty="0">
                <a:solidFill>
                  <a:srgbClr val="000000"/>
                </a:solidFill>
                <a:effectLst/>
                <a:latin typeface="Courier New" panose="02070309020205020404" pitchFamily="49" charset="0"/>
                <a:cs typeface="Courier New" panose="02070309020205020404" pitchFamily="49" charset="0"/>
              </a:rPr>
              <a:t> = </a:t>
            </a:r>
            <a:r>
              <a:rPr lang="en-US" altLang="zh-CN" b="1" dirty="0" err="1">
                <a:solidFill>
                  <a:srgbClr val="000000"/>
                </a:solidFill>
                <a:effectLst/>
                <a:latin typeface="Courier New" panose="02070309020205020404" pitchFamily="49" charset="0"/>
                <a:cs typeface="Courier New" panose="02070309020205020404" pitchFamily="49" charset="0"/>
              </a:rPr>
              <a:t>tvm.create_schedule</a:t>
            </a:r>
            <a:r>
              <a:rPr lang="en-US" altLang="zh-CN" b="1" dirty="0">
                <a:solidFill>
                  <a:srgbClr val="000000"/>
                </a:solidFill>
                <a:effectLst/>
                <a:latin typeface="Courier New" panose="02070309020205020404" pitchFamily="49" charset="0"/>
                <a:cs typeface="Courier New" panose="02070309020205020404" pitchFamily="49" charset="0"/>
              </a:rPr>
              <a:t>(</a:t>
            </a:r>
            <a:r>
              <a:rPr lang="en-US" altLang="zh-CN" b="1" dirty="0" err="1">
                <a:solidFill>
                  <a:srgbClr val="000000"/>
                </a:solidFill>
                <a:effectLst/>
                <a:latin typeface="Courier New" panose="02070309020205020404" pitchFamily="49" charset="0"/>
                <a:cs typeface="Courier New" panose="02070309020205020404" pitchFamily="49" charset="0"/>
              </a:rPr>
              <a:t>C.op</a:t>
            </a:r>
            <a:r>
              <a:rPr lang="en-US" altLang="zh-CN" b="1" dirty="0">
                <a:solidFill>
                  <a:srgbClr val="000000"/>
                </a:solidFill>
                <a:effectLst/>
                <a:latin typeface="Courier New" panose="02070309020205020404" pitchFamily="49" charset="0"/>
                <a:cs typeface="Courier New" panose="02070309020205020404" pitchFamily="49" charset="0"/>
              </a:rPr>
              <a:t>)</a:t>
            </a:r>
          </a:p>
          <a:p>
            <a:r>
              <a:rPr lang="en-US" altLang="zh-CN" b="1" dirty="0">
                <a:solidFill>
                  <a:srgbClr val="000000"/>
                </a:solidFill>
                <a:effectLst/>
                <a:latin typeface="Courier New" panose="02070309020205020404" pitchFamily="49" charset="0"/>
                <a:cs typeface="Courier New" panose="02070309020205020404" pitchFamily="49" charset="0"/>
              </a:rPr>
              <a:t>xo, </a:t>
            </a:r>
            <a:r>
              <a:rPr lang="en-US" altLang="zh-CN" b="1" dirty="0">
                <a:solidFill>
                  <a:srgbClr val="001080"/>
                </a:solidFill>
                <a:effectLst/>
                <a:latin typeface="Courier New" panose="02070309020205020404" pitchFamily="49" charset="0"/>
                <a:cs typeface="Courier New" panose="02070309020205020404" pitchFamily="49" charset="0"/>
              </a:rPr>
              <a:t>xi</a:t>
            </a:r>
            <a:r>
              <a:rPr lang="en-US" altLang="zh-CN" b="1" dirty="0">
                <a:solidFill>
                  <a:srgbClr val="000000"/>
                </a:solidFill>
                <a:effectLst/>
                <a:latin typeface="Courier New" panose="02070309020205020404" pitchFamily="49" charset="0"/>
                <a:cs typeface="Courier New" panose="02070309020205020404" pitchFamily="49" charset="0"/>
              </a:rPr>
              <a:t> = s[C].</a:t>
            </a:r>
            <a:r>
              <a:rPr lang="en-US" altLang="zh-CN" b="1" dirty="0">
                <a:solidFill>
                  <a:srgbClr val="C00000"/>
                </a:solidFill>
                <a:effectLst/>
                <a:latin typeface="Courier New" panose="02070309020205020404" pitchFamily="49" charset="0"/>
                <a:cs typeface="Courier New" panose="02070309020205020404" pitchFamily="49" charset="0"/>
              </a:rPr>
              <a:t>split</a:t>
            </a:r>
            <a:r>
              <a:rPr lang="en-US" altLang="zh-CN" b="1" dirty="0">
                <a:solidFill>
                  <a:srgbClr val="000000"/>
                </a:solidFill>
                <a:effectLst/>
                <a:latin typeface="Courier New" panose="02070309020205020404" pitchFamily="49" charset="0"/>
                <a:cs typeface="Courier New" panose="02070309020205020404" pitchFamily="49" charset="0"/>
              </a:rPr>
              <a:t>(s[C].axis[</a:t>
            </a:r>
            <a:r>
              <a:rPr lang="en-US" altLang="zh-CN" b="1" dirty="0">
                <a:solidFill>
                  <a:srgbClr val="098658"/>
                </a:solidFill>
                <a:effectLst/>
                <a:latin typeface="Courier New" panose="02070309020205020404" pitchFamily="49" charset="0"/>
                <a:cs typeface="Courier New" panose="02070309020205020404" pitchFamily="49" charset="0"/>
              </a:rPr>
              <a:t>0</a:t>
            </a:r>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a:solidFill>
                  <a:srgbClr val="001080"/>
                </a:solidFill>
                <a:effectLst/>
                <a:latin typeface="Courier New" panose="02070309020205020404" pitchFamily="49" charset="0"/>
                <a:cs typeface="Courier New" panose="02070309020205020404" pitchFamily="49" charset="0"/>
              </a:rPr>
              <a:t>factor</a:t>
            </a:r>
            <a:r>
              <a:rPr lang="en-US" altLang="zh-CN" b="1" dirty="0">
                <a:solidFill>
                  <a:srgbClr val="000000"/>
                </a:solidFill>
                <a:effectLst/>
                <a:latin typeface="Courier New" panose="02070309020205020404" pitchFamily="49" charset="0"/>
                <a:cs typeface="Courier New" panose="02070309020205020404" pitchFamily="49" charset="0"/>
              </a:rPr>
              <a:t>=</a:t>
            </a:r>
            <a:r>
              <a:rPr lang="en-US" altLang="zh-CN" b="1" dirty="0">
                <a:solidFill>
                  <a:srgbClr val="098658"/>
                </a:solidFill>
                <a:effectLst/>
                <a:latin typeface="Courier New" panose="02070309020205020404" pitchFamily="49" charset="0"/>
                <a:cs typeface="Courier New" panose="02070309020205020404" pitchFamily="49" charset="0"/>
              </a:rPr>
              <a:t>32</a:t>
            </a:r>
            <a:r>
              <a:rPr lang="en-US" altLang="zh-CN" b="1" dirty="0">
                <a:solidFill>
                  <a:srgbClr val="000000"/>
                </a:solidFill>
                <a:effectLst/>
                <a:latin typeface="Courier New" panose="02070309020205020404" pitchFamily="49" charset="0"/>
                <a:cs typeface="Courier New" panose="02070309020205020404" pitchFamily="49" charset="0"/>
              </a:rPr>
              <a:t>)</a:t>
            </a:r>
          </a:p>
          <a:p>
            <a:r>
              <a:rPr lang="en-US" altLang="zh-CN" b="1" dirty="0">
                <a:solidFill>
                  <a:srgbClr val="000000"/>
                </a:solidFill>
                <a:effectLst/>
                <a:latin typeface="Courier New" panose="02070309020205020404" pitchFamily="49" charset="0"/>
                <a:cs typeface="Courier New" panose="02070309020205020404" pitchFamily="49" charset="0"/>
              </a:rPr>
              <a:t>s[C].</a:t>
            </a:r>
            <a:r>
              <a:rPr lang="en-US" altLang="zh-CN" b="1" dirty="0">
                <a:solidFill>
                  <a:srgbClr val="C00000"/>
                </a:solidFill>
                <a:effectLst/>
                <a:latin typeface="Courier New" panose="02070309020205020404" pitchFamily="49" charset="0"/>
                <a:cs typeface="Courier New" panose="02070309020205020404" pitchFamily="49" charset="0"/>
              </a:rPr>
              <a:t>reorder</a:t>
            </a:r>
            <a:r>
              <a:rPr lang="en-US" altLang="zh-CN" b="1" dirty="0">
                <a:solidFill>
                  <a:srgbClr val="000000"/>
                </a:solidFill>
                <a:effectLst/>
                <a:latin typeface="Courier New" panose="02070309020205020404" pitchFamily="49" charset="0"/>
                <a:cs typeface="Courier New" panose="02070309020205020404" pitchFamily="49" charset="0"/>
              </a:rPr>
              <a:t>(xi, xo)</a:t>
            </a:r>
          </a:p>
          <a:p>
            <a:r>
              <a:rPr lang="en-US" altLang="zh-CN" b="1" dirty="0">
                <a:solidFill>
                  <a:srgbClr val="000000"/>
                </a:solidFill>
                <a:effectLst/>
                <a:latin typeface="Courier New" panose="02070309020205020404" pitchFamily="49" charset="0"/>
                <a:cs typeface="Courier New" panose="02070309020205020404" pitchFamily="49" charset="0"/>
              </a:rPr>
              <a:t>s[C].</a:t>
            </a:r>
            <a:r>
              <a:rPr lang="en-US" altLang="zh-CN" b="1" dirty="0">
                <a:solidFill>
                  <a:srgbClr val="C00000"/>
                </a:solidFill>
                <a:effectLst/>
                <a:latin typeface="Courier New" panose="02070309020205020404" pitchFamily="49" charset="0"/>
                <a:cs typeface="Courier New" panose="02070309020205020404" pitchFamily="49" charset="0"/>
              </a:rPr>
              <a:t>bind</a:t>
            </a:r>
            <a:r>
              <a:rPr lang="en-US" altLang="zh-CN" b="1" dirty="0">
                <a:solidFill>
                  <a:srgbClr val="000000"/>
                </a:solidFill>
                <a:effectLst/>
                <a:latin typeface="Courier New" panose="02070309020205020404" pitchFamily="49" charset="0"/>
                <a:cs typeface="Courier New" panose="02070309020205020404" pitchFamily="49" charset="0"/>
              </a:rPr>
              <a:t>(xo, </a:t>
            </a:r>
            <a:r>
              <a:rPr lang="en-US" altLang="zh-CN" b="1" dirty="0" err="1">
                <a:solidFill>
                  <a:srgbClr val="000000"/>
                </a:solidFill>
                <a:effectLst/>
                <a:latin typeface="Courier New" panose="02070309020205020404" pitchFamily="49" charset="0"/>
                <a:cs typeface="Courier New" panose="02070309020205020404" pitchFamily="49" charset="0"/>
              </a:rPr>
              <a:t>tvm.thread_axis</a:t>
            </a:r>
            <a:r>
              <a:rPr lang="en-US" altLang="zh-CN" b="1" dirty="0">
                <a:solidFill>
                  <a:srgbClr val="000000"/>
                </a:solidFill>
                <a:effectLst/>
                <a:latin typeface="Courier New" panose="02070309020205020404" pitchFamily="49" charset="0"/>
                <a:cs typeface="Courier New" panose="02070309020205020404" pitchFamily="49" charset="0"/>
              </a:rPr>
              <a:t>(</a:t>
            </a:r>
            <a:r>
              <a:rPr lang="en-US" altLang="zh-CN" b="1" dirty="0">
                <a:solidFill>
                  <a:srgbClr val="A31515"/>
                </a:solidFill>
                <a:effectLst/>
                <a:latin typeface="Courier New" panose="02070309020205020404" pitchFamily="49" charset="0"/>
                <a:cs typeface="Courier New" panose="02070309020205020404" pitchFamily="49" charset="0"/>
              </a:rPr>
              <a:t>"</a:t>
            </a:r>
            <a:r>
              <a:rPr lang="en-US" altLang="zh-CN" b="1" dirty="0" err="1">
                <a:solidFill>
                  <a:srgbClr val="A31515"/>
                </a:solidFill>
                <a:effectLst/>
                <a:latin typeface="Courier New" panose="02070309020205020404" pitchFamily="49" charset="0"/>
                <a:cs typeface="Courier New" panose="02070309020205020404" pitchFamily="49" charset="0"/>
              </a:rPr>
              <a:t>blockIdx.x</a:t>
            </a:r>
            <a:r>
              <a:rPr lang="en-US" altLang="zh-CN" b="1" dirty="0">
                <a:solidFill>
                  <a:srgbClr val="A31515"/>
                </a:solidFill>
                <a:effectLst/>
                <a:latin typeface="Courier New" panose="02070309020205020404" pitchFamily="49" charset="0"/>
                <a:cs typeface="Courier New" panose="02070309020205020404" pitchFamily="49" charset="0"/>
              </a:rPr>
              <a:t>"</a:t>
            </a:r>
            <a:r>
              <a:rPr lang="en-US" altLang="zh-CN" b="1" dirty="0">
                <a:solidFill>
                  <a:srgbClr val="000000"/>
                </a:solidFill>
                <a:effectLst/>
                <a:latin typeface="Courier New" panose="02070309020205020404" pitchFamily="49" charset="0"/>
                <a:cs typeface="Courier New" panose="02070309020205020404" pitchFamily="49" charset="0"/>
              </a:rPr>
              <a:t>))</a:t>
            </a:r>
          </a:p>
          <a:p>
            <a:r>
              <a:rPr lang="en-US" altLang="zh-CN" b="1" dirty="0">
                <a:solidFill>
                  <a:srgbClr val="000000"/>
                </a:solidFill>
                <a:effectLst/>
                <a:latin typeface="Courier New" panose="02070309020205020404" pitchFamily="49" charset="0"/>
                <a:cs typeface="Courier New" panose="02070309020205020404" pitchFamily="49" charset="0"/>
              </a:rPr>
              <a:t>s[C].</a:t>
            </a:r>
            <a:r>
              <a:rPr lang="en-US" altLang="zh-CN" b="1" dirty="0">
                <a:solidFill>
                  <a:srgbClr val="C00000"/>
                </a:solidFill>
                <a:effectLst/>
                <a:latin typeface="Courier New" panose="02070309020205020404" pitchFamily="49" charset="0"/>
                <a:cs typeface="Courier New" panose="02070309020205020404" pitchFamily="49" charset="0"/>
              </a:rPr>
              <a:t>bind</a:t>
            </a:r>
            <a:r>
              <a:rPr lang="en-US" altLang="zh-CN" b="1" dirty="0">
                <a:solidFill>
                  <a:srgbClr val="000000"/>
                </a:solidFill>
                <a:effectLst/>
                <a:latin typeface="Courier New" panose="02070309020205020404" pitchFamily="49" charset="0"/>
                <a:cs typeface="Courier New" panose="02070309020205020404" pitchFamily="49" charset="0"/>
              </a:rPr>
              <a:t>(xi, </a:t>
            </a:r>
            <a:r>
              <a:rPr lang="en-US" altLang="zh-CN" b="1" dirty="0" err="1">
                <a:solidFill>
                  <a:srgbClr val="000000"/>
                </a:solidFill>
                <a:effectLst/>
                <a:latin typeface="Courier New" panose="02070309020205020404" pitchFamily="49" charset="0"/>
                <a:cs typeface="Courier New" panose="02070309020205020404" pitchFamily="49" charset="0"/>
              </a:rPr>
              <a:t>tvm.thread_axis</a:t>
            </a:r>
            <a:r>
              <a:rPr lang="en-US" altLang="zh-CN" b="1" dirty="0">
                <a:solidFill>
                  <a:srgbClr val="000000"/>
                </a:solidFill>
                <a:effectLst/>
                <a:latin typeface="Courier New" panose="02070309020205020404" pitchFamily="49" charset="0"/>
                <a:cs typeface="Courier New" panose="02070309020205020404" pitchFamily="49" charset="0"/>
              </a:rPr>
              <a:t>(</a:t>
            </a:r>
            <a:r>
              <a:rPr lang="en-US" altLang="zh-CN" b="1" dirty="0">
                <a:solidFill>
                  <a:srgbClr val="A31515"/>
                </a:solidFill>
                <a:effectLst/>
                <a:latin typeface="Courier New" panose="02070309020205020404" pitchFamily="49" charset="0"/>
                <a:cs typeface="Courier New" panose="02070309020205020404" pitchFamily="49" charset="0"/>
              </a:rPr>
              <a:t>"</a:t>
            </a:r>
            <a:r>
              <a:rPr lang="en-US" altLang="zh-CN" b="1" dirty="0" err="1">
                <a:solidFill>
                  <a:srgbClr val="A31515"/>
                </a:solidFill>
                <a:effectLst/>
                <a:latin typeface="Courier New" panose="02070309020205020404" pitchFamily="49" charset="0"/>
                <a:cs typeface="Courier New" panose="02070309020205020404" pitchFamily="49" charset="0"/>
              </a:rPr>
              <a:t>threadIdx.x</a:t>
            </a:r>
            <a:r>
              <a:rPr lang="en-US" altLang="zh-CN" b="1" dirty="0">
                <a:solidFill>
                  <a:srgbClr val="A31515"/>
                </a:solidFill>
                <a:effectLst/>
                <a:latin typeface="Courier New" panose="02070309020205020404" pitchFamily="49" charset="0"/>
                <a:cs typeface="Courier New" panose="02070309020205020404" pitchFamily="49" charset="0"/>
              </a:rPr>
              <a:t>"</a:t>
            </a:r>
            <a:r>
              <a:rPr lang="en-US" altLang="zh-CN" b="1" dirty="0">
                <a:solidFill>
                  <a:srgbClr val="000000"/>
                </a:solidFill>
                <a:effectLst/>
                <a:latin typeface="Courier New" panose="02070309020205020404" pitchFamily="49" charset="0"/>
                <a:cs typeface="Courier New" panose="02070309020205020404" pitchFamily="49" charset="0"/>
              </a:rPr>
              <a:t>))</a:t>
            </a:r>
          </a:p>
        </p:txBody>
      </p:sp>
      <p:sp>
        <p:nvSpPr>
          <p:cNvPr id="14" name="文本框 13">
            <a:extLst>
              <a:ext uri="{FF2B5EF4-FFF2-40B4-BE49-F238E27FC236}">
                <a16:creationId xmlns:a16="http://schemas.microsoft.com/office/drawing/2014/main" id="{B4EB430A-F936-438A-8A09-A2B5545A8026}"/>
              </a:ext>
            </a:extLst>
          </p:cNvPr>
          <p:cNvSpPr txBox="1"/>
          <p:nvPr/>
        </p:nvSpPr>
        <p:spPr>
          <a:xfrm>
            <a:off x="932445" y="3633727"/>
            <a:ext cx="6761749" cy="1200329"/>
          </a:xfrm>
          <a:prstGeom prst="rect">
            <a:avLst/>
          </a:prstGeom>
          <a:solidFill>
            <a:schemeClr val="accent6">
              <a:lumMod val="20000"/>
              <a:lumOff val="80000"/>
            </a:schemeClr>
          </a:solidFill>
        </p:spPr>
        <p:txBody>
          <a:bodyPr wrap="square">
            <a:spAutoFit/>
          </a:bodyPr>
          <a:lstStyle/>
          <a:p>
            <a:r>
              <a:rPr lang="en-US" altLang="zh-CN" b="1" dirty="0">
                <a:solidFill>
                  <a:srgbClr val="0000FF"/>
                </a:solidFill>
                <a:effectLst/>
                <a:latin typeface="Courier New" panose="02070309020205020404" pitchFamily="49" charset="0"/>
                <a:cs typeface="Courier New" panose="02070309020205020404" pitchFamily="49" charset="0"/>
              </a:rPr>
              <a:t>int</a:t>
            </a:r>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 = </a:t>
            </a:r>
            <a:r>
              <a:rPr lang="en-US" altLang="zh-CN" b="1" dirty="0" err="1">
                <a:solidFill>
                  <a:srgbClr val="001080"/>
                </a:solidFill>
                <a:effectLst/>
                <a:latin typeface="Courier New" panose="02070309020205020404" pitchFamily="49" charset="0"/>
                <a:cs typeface="Courier New" panose="02070309020205020404" pitchFamily="49" charset="0"/>
              </a:rPr>
              <a:t>threadIdx</a:t>
            </a:r>
            <a:r>
              <a:rPr lang="en-US" altLang="zh-CN" b="1" dirty="0" err="1">
                <a:solidFill>
                  <a:srgbClr val="000000"/>
                </a:solidFill>
                <a:effectLst/>
                <a:latin typeface="Courier New" panose="02070309020205020404" pitchFamily="49" charset="0"/>
                <a:cs typeface="Courier New" panose="02070309020205020404" pitchFamily="49" charset="0"/>
              </a:rPr>
              <a:t>.</a:t>
            </a:r>
            <a:r>
              <a:rPr lang="en-US" altLang="zh-CN" b="1" dirty="0" err="1">
                <a:solidFill>
                  <a:srgbClr val="001080"/>
                </a:solidFill>
                <a:effectLst/>
                <a:latin typeface="Courier New" panose="02070309020205020404" pitchFamily="49" charset="0"/>
                <a:cs typeface="Courier New" panose="02070309020205020404" pitchFamily="49" charset="0"/>
              </a:rPr>
              <a:t>x</a:t>
            </a:r>
            <a:r>
              <a:rPr lang="en-US" altLang="zh-CN" b="1" dirty="0">
                <a:solidFill>
                  <a:srgbClr val="000000"/>
                </a:solidFill>
                <a:effectLst/>
                <a:latin typeface="Courier New" panose="02070309020205020404" pitchFamily="49" charset="0"/>
                <a:cs typeface="Courier New" panose="02070309020205020404" pitchFamily="49" charset="0"/>
              </a:rPr>
              <a:t> * </a:t>
            </a:r>
            <a:r>
              <a:rPr lang="en-US" altLang="zh-CN" b="1" dirty="0">
                <a:solidFill>
                  <a:srgbClr val="098658"/>
                </a:solidFill>
                <a:effectLst/>
                <a:latin typeface="Courier New" panose="02070309020205020404" pitchFamily="49" charset="0"/>
                <a:cs typeface="Courier New" panose="02070309020205020404" pitchFamily="49" charset="0"/>
              </a:rPr>
              <a:t>32</a:t>
            </a:r>
            <a:r>
              <a:rPr lang="en-US" altLang="zh-CN" b="1" dirty="0">
                <a:solidFill>
                  <a:srgbClr val="000000"/>
                </a:solidFill>
                <a:effectLst/>
                <a:latin typeface="Courier New" panose="02070309020205020404" pitchFamily="49" charset="0"/>
                <a:cs typeface="Courier New" panose="02070309020205020404" pitchFamily="49" charset="0"/>
              </a:rPr>
              <a:t> + </a:t>
            </a:r>
            <a:r>
              <a:rPr lang="en-US" altLang="zh-CN" b="1" dirty="0" err="1">
                <a:solidFill>
                  <a:srgbClr val="001080"/>
                </a:solidFill>
                <a:effectLst/>
                <a:latin typeface="Courier New" panose="02070309020205020404" pitchFamily="49" charset="0"/>
                <a:cs typeface="Courier New" panose="02070309020205020404" pitchFamily="49" charset="0"/>
              </a:rPr>
              <a:t>blockIdx</a:t>
            </a:r>
            <a:r>
              <a:rPr lang="en-US" altLang="zh-CN" b="1" dirty="0" err="1">
                <a:solidFill>
                  <a:srgbClr val="000000"/>
                </a:solidFill>
                <a:effectLst/>
                <a:latin typeface="Courier New" panose="02070309020205020404" pitchFamily="49" charset="0"/>
                <a:cs typeface="Courier New" panose="02070309020205020404" pitchFamily="49" charset="0"/>
              </a:rPr>
              <a:t>.</a:t>
            </a:r>
            <a:r>
              <a:rPr lang="en-US" altLang="zh-CN" b="1" dirty="0" err="1">
                <a:solidFill>
                  <a:srgbClr val="001080"/>
                </a:solidFill>
                <a:effectLst/>
                <a:latin typeface="Courier New" panose="02070309020205020404" pitchFamily="49" charset="0"/>
                <a:cs typeface="Courier New" panose="02070309020205020404" pitchFamily="49" charset="0"/>
              </a:rPr>
              <a:t>x</a:t>
            </a:r>
            <a:r>
              <a:rPr lang="en-US" altLang="zh-CN" b="1" dirty="0">
                <a:solidFill>
                  <a:srgbClr val="000000"/>
                </a:solidFill>
                <a:effectLst/>
                <a:latin typeface="Courier New" panose="02070309020205020404" pitchFamily="49" charset="0"/>
                <a:cs typeface="Courier New" panose="02070309020205020404" pitchFamily="49" charset="0"/>
              </a:rPr>
              <a:t>;</a:t>
            </a:r>
          </a:p>
          <a:p>
            <a:r>
              <a:rPr lang="en-US" altLang="zh-CN" b="1" dirty="0">
                <a:solidFill>
                  <a:srgbClr val="AF00DB"/>
                </a:solidFill>
                <a:effectLst/>
                <a:latin typeface="Courier New" panose="02070309020205020404" pitchFamily="49" charset="0"/>
                <a:cs typeface="Courier New" panose="02070309020205020404" pitchFamily="49" charset="0"/>
              </a:rPr>
              <a:t>if</a:t>
            </a:r>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 &lt; n) {</a:t>
            </a:r>
          </a:p>
          <a:p>
            <a:r>
              <a:rPr lang="en-US" altLang="zh-CN" b="1" dirty="0">
                <a:solidFill>
                  <a:srgbClr val="000000"/>
                </a:solidFill>
                <a:effectLst/>
                <a:latin typeface="Courier New" panose="02070309020205020404" pitchFamily="49" charset="0"/>
                <a:cs typeface="Courier New" panose="02070309020205020404" pitchFamily="49" charset="0"/>
              </a:rPr>
              <a:t>    </a:t>
            </a:r>
            <a:r>
              <a:rPr lang="en-US" altLang="zh-CN" b="1" dirty="0">
                <a:solidFill>
                  <a:srgbClr val="001080"/>
                </a:solidFill>
                <a:effectLst/>
                <a:latin typeface="Courier New" panose="02070309020205020404" pitchFamily="49" charset="0"/>
                <a:cs typeface="Courier New" panose="02070309020205020404" pitchFamily="49" charset="0"/>
              </a:rPr>
              <a:t>C</a:t>
            </a:r>
            <a:r>
              <a:rPr lang="en-US" altLang="zh-CN" b="1" dirty="0">
                <a:solidFill>
                  <a:srgbClr val="000000"/>
                </a:solidFill>
                <a:effectLst/>
                <a:latin typeface="Courier New" panose="02070309020205020404" pitchFamily="49" charset="0"/>
                <a:cs typeface="Courier New" panose="02070309020205020404" pitchFamily="49" charset="0"/>
              </a:rPr>
              <a:t>[</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 = </a:t>
            </a:r>
            <a:r>
              <a:rPr lang="en-US" altLang="zh-CN" b="1" dirty="0">
                <a:solidFill>
                  <a:srgbClr val="001080"/>
                </a:solidFill>
                <a:effectLst/>
                <a:latin typeface="Courier New" panose="02070309020205020404" pitchFamily="49" charset="0"/>
                <a:cs typeface="Courier New" panose="02070309020205020404" pitchFamily="49" charset="0"/>
              </a:rPr>
              <a:t>A</a:t>
            </a:r>
            <a:r>
              <a:rPr lang="en-US" altLang="zh-CN" b="1" dirty="0">
                <a:solidFill>
                  <a:srgbClr val="000000"/>
                </a:solidFill>
                <a:effectLst/>
                <a:latin typeface="Courier New" panose="02070309020205020404" pitchFamily="49" charset="0"/>
                <a:cs typeface="Courier New" panose="02070309020205020404" pitchFamily="49" charset="0"/>
              </a:rPr>
              <a:t>[</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 + </a:t>
            </a:r>
            <a:r>
              <a:rPr lang="en-US" altLang="zh-CN" b="1" dirty="0">
                <a:solidFill>
                  <a:srgbClr val="001080"/>
                </a:solidFill>
                <a:effectLst/>
                <a:latin typeface="Courier New" panose="02070309020205020404" pitchFamily="49" charset="0"/>
                <a:cs typeface="Courier New" panose="02070309020205020404" pitchFamily="49" charset="0"/>
              </a:rPr>
              <a:t>B</a:t>
            </a:r>
            <a:r>
              <a:rPr lang="en-US" altLang="zh-CN" b="1" dirty="0">
                <a:solidFill>
                  <a:srgbClr val="000000"/>
                </a:solidFill>
                <a:effectLst/>
                <a:latin typeface="Courier New" panose="02070309020205020404" pitchFamily="49" charset="0"/>
                <a:cs typeface="Courier New" panose="02070309020205020404" pitchFamily="49" charset="0"/>
              </a:rPr>
              <a:t>[</a:t>
            </a:r>
            <a:r>
              <a:rPr lang="en-US" altLang="zh-CN" b="1" dirty="0" err="1">
                <a:solidFill>
                  <a:srgbClr val="000000"/>
                </a:solidFill>
                <a:effectLst/>
                <a:latin typeface="Courier New" panose="02070309020205020404" pitchFamily="49" charset="0"/>
                <a:cs typeface="Courier New" panose="02070309020205020404" pitchFamily="49" charset="0"/>
              </a:rPr>
              <a:t>i</a:t>
            </a:r>
            <a:r>
              <a:rPr lang="en-US" altLang="zh-CN" b="1" dirty="0">
                <a:solidFill>
                  <a:srgbClr val="000000"/>
                </a:solidFill>
                <a:effectLst/>
                <a:latin typeface="Courier New" panose="02070309020205020404" pitchFamily="49" charset="0"/>
                <a:cs typeface="Courier New" panose="02070309020205020404" pitchFamily="49" charset="0"/>
              </a:rPr>
              <a:t>];</a:t>
            </a:r>
          </a:p>
          <a:p>
            <a:r>
              <a:rPr lang="en-US" altLang="zh-CN" b="1" dirty="0">
                <a:solidFill>
                  <a:srgbClr val="000000"/>
                </a:solidFill>
                <a:effectLst/>
                <a:latin typeface="Courier New" panose="02070309020205020404" pitchFamily="49" charset="0"/>
                <a:cs typeface="Courier New" panose="02070309020205020404" pitchFamily="49" charset="0"/>
              </a:rPr>
              <a:t>}</a:t>
            </a:r>
          </a:p>
        </p:txBody>
      </p:sp>
      <p:sp>
        <p:nvSpPr>
          <p:cNvPr id="2" name="文本框 1">
            <a:extLst>
              <a:ext uri="{FF2B5EF4-FFF2-40B4-BE49-F238E27FC236}">
                <a16:creationId xmlns:a16="http://schemas.microsoft.com/office/drawing/2014/main" id="{72B8B9AE-CBAB-CD4B-BCD5-337A5C66E046}"/>
              </a:ext>
            </a:extLst>
          </p:cNvPr>
          <p:cNvSpPr txBox="1"/>
          <p:nvPr/>
        </p:nvSpPr>
        <p:spPr>
          <a:xfrm>
            <a:off x="3217334" y="4966593"/>
            <a:ext cx="2160913" cy="369332"/>
          </a:xfrm>
          <a:prstGeom prst="rect">
            <a:avLst/>
          </a:prstGeom>
          <a:noFill/>
        </p:spPr>
        <p:txBody>
          <a:bodyPr wrap="none" rtlCol="0">
            <a:spAutoFit/>
          </a:bodyPr>
          <a:lstStyle/>
          <a:p>
            <a:r>
              <a:rPr kumimoji="1" lang="en-US" altLang="zh-CN" dirty="0"/>
              <a:t>Generate CUDA code</a:t>
            </a:r>
            <a:endParaRPr kumimoji="1" lang="zh-CN" altLang="en-US" dirty="0"/>
          </a:p>
        </p:txBody>
      </p:sp>
      <p:sp>
        <p:nvSpPr>
          <p:cNvPr id="6" name="标题 2">
            <a:extLst>
              <a:ext uri="{FF2B5EF4-FFF2-40B4-BE49-F238E27FC236}">
                <a16:creationId xmlns:a16="http://schemas.microsoft.com/office/drawing/2014/main" id="{EF2C37DA-6EEB-F6D4-3D03-04A8E5610531}"/>
              </a:ext>
            </a:extLst>
          </p:cNvPr>
          <p:cNvSpPr txBox="1">
            <a:spLocks/>
          </p:cNvSpPr>
          <p:nvPr/>
        </p:nvSpPr>
        <p:spPr>
          <a:xfrm>
            <a:off x="457200" y="5016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a:t>Scheduling example</a:t>
            </a:r>
            <a:endParaRPr lang="zh-CN" altLang="en-US" dirty="0"/>
          </a:p>
        </p:txBody>
      </p:sp>
    </p:spTree>
    <p:extLst>
      <p:ext uri="{BB962C8B-B14F-4D97-AF65-F5344CB8AC3E}">
        <p14:creationId xmlns:p14="http://schemas.microsoft.com/office/powerpoint/2010/main" val="2710911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4FD6C85-5835-41DA-975C-B8031D092AD2}"/>
              </a:ext>
            </a:extLst>
          </p:cNvPr>
          <p:cNvSpPr>
            <a:spLocks noGrp="1"/>
          </p:cNvSpPr>
          <p:nvPr>
            <p:ph type="title"/>
          </p:nvPr>
        </p:nvSpPr>
        <p:spPr/>
        <p:txBody>
          <a:bodyPr/>
          <a:lstStyle/>
          <a:p>
            <a:r>
              <a:rPr lang="en-US" altLang="zh-CN" dirty="0"/>
              <a:t>Scheduling Primitives in TVM </a:t>
            </a:r>
            <a:endParaRPr lang="zh-CN" altLang="en-US" dirty="0"/>
          </a:p>
        </p:txBody>
      </p:sp>
      <p:sp>
        <p:nvSpPr>
          <p:cNvPr id="4" name="灯片编号占位符 3">
            <a:extLst>
              <a:ext uri="{FF2B5EF4-FFF2-40B4-BE49-F238E27FC236}">
                <a16:creationId xmlns:a16="http://schemas.microsoft.com/office/drawing/2014/main" id="{5B8CA5B5-EC83-4FE7-82B2-A39B527C1FD4}"/>
              </a:ext>
            </a:extLst>
          </p:cNvPr>
          <p:cNvSpPr>
            <a:spLocks noGrp="1"/>
          </p:cNvSpPr>
          <p:nvPr>
            <p:ph type="sldNum" sz="quarter" idx="12"/>
          </p:nvPr>
        </p:nvSpPr>
        <p:spPr/>
        <p:txBody>
          <a:bodyPr/>
          <a:lstStyle/>
          <a:p>
            <a:fld id="{977BA8E6-E826-B147-AA17-E3D76A29629C}" type="slidenum">
              <a:rPr kumimoji="1" lang="zh-CN" altLang="en-US" smtClean="0"/>
              <a:pPr/>
              <a:t>45</a:t>
            </a:fld>
            <a:endParaRPr kumimoji="1" lang="zh-CN" altLang="en-US" b="1" dirty="0"/>
          </a:p>
        </p:txBody>
      </p:sp>
      <p:sp>
        <p:nvSpPr>
          <p:cNvPr id="8" name="object 3">
            <a:extLst>
              <a:ext uri="{FF2B5EF4-FFF2-40B4-BE49-F238E27FC236}">
                <a16:creationId xmlns:a16="http://schemas.microsoft.com/office/drawing/2014/main" id="{41B77CAF-FB46-49DC-B77A-79013517D164}"/>
              </a:ext>
            </a:extLst>
          </p:cNvPr>
          <p:cNvSpPr/>
          <p:nvPr/>
        </p:nvSpPr>
        <p:spPr>
          <a:xfrm>
            <a:off x="758974" y="5262454"/>
            <a:ext cx="8050871" cy="566846"/>
          </a:xfrm>
          <a:custGeom>
            <a:avLst/>
            <a:gdLst/>
            <a:ahLst/>
            <a:cxnLst/>
            <a:rect l="l" t="t" r="r" b="b"/>
            <a:pathLst>
              <a:path w="15862300" h="1071245">
                <a:moveTo>
                  <a:pt x="240097" y="0"/>
                </a:moveTo>
                <a:lnTo>
                  <a:pt x="15621964" y="0"/>
                </a:lnTo>
                <a:lnTo>
                  <a:pt x="15667800" y="183"/>
                </a:lnTo>
                <a:lnTo>
                  <a:pt x="15734874" y="4963"/>
                </a:lnTo>
                <a:lnTo>
                  <a:pt x="15791590" y="25950"/>
                </a:lnTo>
                <a:lnTo>
                  <a:pt x="15836108" y="70465"/>
                </a:lnTo>
                <a:lnTo>
                  <a:pt x="15857096" y="127201"/>
                </a:lnTo>
                <a:lnTo>
                  <a:pt x="15861877" y="194710"/>
                </a:lnTo>
                <a:lnTo>
                  <a:pt x="15862061" y="241164"/>
                </a:lnTo>
                <a:lnTo>
                  <a:pt x="15862061" y="830667"/>
                </a:lnTo>
                <a:lnTo>
                  <a:pt x="15861877" y="876504"/>
                </a:lnTo>
                <a:lnTo>
                  <a:pt x="15857096" y="943580"/>
                </a:lnTo>
                <a:lnTo>
                  <a:pt x="15836108" y="1000299"/>
                </a:lnTo>
                <a:lnTo>
                  <a:pt x="15791590" y="1044814"/>
                </a:lnTo>
                <a:lnTo>
                  <a:pt x="15734857" y="1065800"/>
                </a:lnTo>
                <a:lnTo>
                  <a:pt x="15667350" y="1070580"/>
                </a:lnTo>
                <a:lnTo>
                  <a:pt x="15620896" y="1070764"/>
                </a:lnTo>
                <a:lnTo>
                  <a:pt x="240097" y="1070764"/>
                </a:lnTo>
                <a:lnTo>
                  <a:pt x="194260" y="1070580"/>
                </a:lnTo>
                <a:lnTo>
                  <a:pt x="127184" y="1065800"/>
                </a:lnTo>
                <a:lnTo>
                  <a:pt x="70465" y="1044814"/>
                </a:lnTo>
                <a:lnTo>
                  <a:pt x="25950" y="1000299"/>
                </a:lnTo>
                <a:lnTo>
                  <a:pt x="4963" y="943563"/>
                </a:lnTo>
                <a:lnTo>
                  <a:pt x="183" y="876053"/>
                </a:lnTo>
                <a:lnTo>
                  <a:pt x="0" y="829600"/>
                </a:lnTo>
                <a:lnTo>
                  <a:pt x="0" y="240097"/>
                </a:lnTo>
                <a:lnTo>
                  <a:pt x="183" y="194260"/>
                </a:lnTo>
                <a:lnTo>
                  <a:pt x="4963" y="127184"/>
                </a:lnTo>
                <a:lnTo>
                  <a:pt x="25950" y="70465"/>
                </a:lnTo>
                <a:lnTo>
                  <a:pt x="70465" y="25950"/>
                </a:lnTo>
                <a:lnTo>
                  <a:pt x="127201" y="4963"/>
                </a:lnTo>
                <a:lnTo>
                  <a:pt x="194710" y="183"/>
                </a:lnTo>
                <a:lnTo>
                  <a:pt x="241164" y="0"/>
                </a:lnTo>
                <a:lnTo>
                  <a:pt x="240097" y="0"/>
                </a:lnTo>
                <a:close/>
              </a:path>
            </a:pathLst>
          </a:custGeom>
          <a:ln w="31412">
            <a:solidFill>
              <a:srgbClr val="000000"/>
            </a:solidFill>
            <a:prstDash val="lgDash"/>
          </a:ln>
        </p:spPr>
        <p:txBody>
          <a:bodyPr wrap="square" lIns="0" tIns="0" rIns="0" bIns="0" rtlCol="0"/>
          <a:lstStyle/>
          <a:p>
            <a:endParaRPr sz="417"/>
          </a:p>
        </p:txBody>
      </p:sp>
      <p:sp>
        <p:nvSpPr>
          <p:cNvPr id="9" name="object 4">
            <a:extLst>
              <a:ext uri="{FF2B5EF4-FFF2-40B4-BE49-F238E27FC236}">
                <a16:creationId xmlns:a16="http://schemas.microsoft.com/office/drawing/2014/main" id="{E5580061-C253-4B31-9590-C1113C8F6AD3}"/>
              </a:ext>
            </a:extLst>
          </p:cNvPr>
          <p:cNvSpPr txBox="1"/>
          <p:nvPr/>
        </p:nvSpPr>
        <p:spPr>
          <a:xfrm>
            <a:off x="983279" y="5369987"/>
            <a:ext cx="1121256" cy="294001"/>
          </a:xfrm>
          <a:prstGeom prst="rect">
            <a:avLst/>
          </a:prstGeom>
        </p:spPr>
        <p:txBody>
          <a:bodyPr vert="horz" wrap="square" lIns="0" tIns="6932" rIns="0" bIns="0" rtlCol="0">
            <a:spAutoFit/>
          </a:bodyPr>
          <a:lstStyle/>
          <a:p>
            <a:pPr marL="5776">
              <a:spcBef>
                <a:spcPts val="55"/>
              </a:spcBef>
            </a:pPr>
            <a:r>
              <a:rPr lang="en-US" altLang="zh-CN" sz="1865" spc="-50" dirty="0">
                <a:latin typeface="Arial"/>
                <a:cs typeface="Arial"/>
              </a:rPr>
              <a:t>Hardware</a:t>
            </a:r>
            <a:endParaRPr sz="1865" dirty="0">
              <a:latin typeface="Arial"/>
              <a:cs typeface="Arial"/>
            </a:endParaRPr>
          </a:p>
        </p:txBody>
      </p:sp>
      <p:sp>
        <p:nvSpPr>
          <p:cNvPr id="10" name="object 5">
            <a:extLst>
              <a:ext uri="{FF2B5EF4-FFF2-40B4-BE49-F238E27FC236}">
                <a16:creationId xmlns:a16="http://schemas.microsoft.com/office/drawing/2014/main" id="{2D79ECE5-B299-48D6-BE15-FEA9D235FB52}"/>
              </a:ext>
            </a:extLst>
          </p:cNvPr>
          <p:cNvSpPr/>
          <p:nvPr/>
        </p:nvSpPr>
        <p:spPr>
          <a:xfrm>
            <a:off x="3330362" y="5317253"/>
            <a:ext cx="378483" cy="455717"/>
          </a:xfrm>
          <a:prstGeom prst="rect">
            <a:avLst/>
          </a:prstGeom>
          <a:blipFill>
            <a:blip r:embed="rId3" cstate="print"/>
            <a:stretch>
              <a:fillRect/>
            </a:stretch>
          </a:blipFill>
        </p:spPr>
        <p:txBody>
          <a:bodyPr wrap="square" lIns="0" tIns="0" rIns="0" bIns="0" rtlCol="0"/>
          <a:lstStyle/>
          <a:p>
            <a:endParaRPr sz="417"/>
          </a:p>
        </p:txBody>
      </p:sp>
      <p:sp>
        <p:nvSpPr>
          <p:cNvPr id="11" name="object 6">
            <a:extLst>
              <a:ext uri="{FF2B5EF4-FFF2-40B4-BE49-F238E27FC236}">
                <a16:creationId xmlns:a16="http://schemas.microsoft.com/office/drawing/2014/main" id="{2C9E3036-5FB8-4483-AE42-5ECA6390C591}"/>
              </a:ext>
            </a:extLst>
          </p:cNvPr>
          <p:cNvSpPr/>
          <p:nvPr/>
        </p:nvSpPr>
        <p:spPr>
          <a:xfrm>
            <a:off x="2420911" y="5366343"/>
            <a:ext cx="546320" cy="314734"/>
          </a:xfrm>
          <a:prstGeom prst="rect">
            <a:avLst/>
          </a:prstGeom>
          <a:blipFill>
            <a:blip r:embed="rId4" cstate="print"/>
            <a:stretch>
              <a:fillRect/>
            </a:stretch>
          </a:blipFill>
        </p:spPr>
        <p:txBody>
          <a:bodyPr wrap="square" lIns="0" tIns="0" rIns="0" bIns="0" rtlCol="0"/>
          <a:lstStyle/>
          <a:p>
            <a:endParaRPr sz="417"/>
          </a:p>
        </p:txBody>
      </p:sp>
      <p:sp>
        <p:nvSpPr>
          <p:cNvPr id="12" name="object 7">
            <a:extLst>
              <a:ext uri="{FF2B5EF4-FFF2-40B4-BE49-F238E27FC236}">
                <a16:creationId xmlns:a16="http://schemas.microsoft.com/office/drawing/2014/main" id="{441AD641-161E-423F-A533-52B1BF7886EF}"/>
              </a:ext>
            </a:extLst>
          </p:cNvPr>
          <p:cNvSpPr/>
          <p:nvPr/>
        </p:nvSpPr>
        <p:spPr>
          <a:xfrm>
            <a:off x="6943526" y="5372570"/>
            <a:ext cx="361384" cy="337979"/>
          </a:xfrm>
          <a:prstGeom prst="rect">
            <a:avLst/>
          </a:prstGeom>
          <a:blipFill>
            <a:blip r:embed="rId5" cstate="print"/>
            <a:stretch>
              <a:fillRect/>
            </a:stretch>
          </a:blipFill>
        </p:spPr>
        <p:txBody>
          <a:bodyPr wrap="square" lIns="0" tIns="0" rIns="0" bIns="0" rtlCol="0"/>
          <a:lstStyle/>
          <a:p>
            <a:endParaRPr sz="417"/>
          </a:p>
        </p:txBody>
      </p:sp>
      <p:sp>
        <p:nvSpPr>
          <p:cNvPr id="13" name="object 8">
            <a:extLst>
              <a:ext uri="{FF2B5EF4-FFF2-40B4-BE49-F238E27FC236}">
                <a16:creationId xmlns:a16="http://schemas.microsoft.com/office/drawing/2014/main" id="{1F3641F7-69E4-4A11-AB2A-B075317E8899}"/>
              </a:ext>
            </a:extLst>
          </p:cNvPr>
          <p:cNvSpPr/>
          <p:nvPr/>
        </p:nvSpPr>
        <p:spPr>
          <a:xfrm>
            <a:off x="4710261" y="5395795"/>
            <a:ext cx="404337" cy="237928"/>
          </a:xfrm>
          <a:prstGeom prst="rect">
            <a:avLst/>
          </a:prstGeom>
          <a:blipFill>
            <a:blip r:embed="rId6" cstate="print"/>
            <a:stretch>
              <a:fillRect/>
            </a:stretch>
          </a:blipFill>
        </p:spPr>
        <p:txBody>
          <a:bodyPr wrap="square" lIns="0" tIns="0" rIns="0" bIns="0" rtlCol="0"/>
          <a:lstStyle/>
          <a:p>
            <a:endParaRPr sz="417"/>
          </a:p>
        </p:txBody>
      </p:sp>
      <p:sp>
        <p:nvSpPr>
          <p:cNvPr id="14" name="object 9">
            <a:extLst>
              <a:ext uri="{FF2B5EF4-FFF2-40B4-BE49-F238E27FC236}">
                <a16:creationId xmlns:a16="http://schemas.microsoft.com/office/drawing/2014/main" id="{94B5B938-6861-4FCE-A796-45F24395D456}"/>
              </a:ext>
            </a:extLst>
          </p:cNvPr>
          <p:cNvSpPr/>
          <p:nvPr/>
        </p:nvSpPr>
        <p:spPr>
          <a:xfrm>
            <a:off x="3940850" y="5310260"/>
            <a:ext cx="425158" cy="446540"/>
          </a:xfrm>
          <a:prstGeom prst="rect">
            <a:avLst/>
          </a:prstGeom>
          <a:blipFill>
            <a:blip r:embed="rId7" cstate="print"/>
            <a:stretch>
              <a:fillRect/>
            </a:stretch>
          </a:blipFill>
        </p:spPr>
        <p:txBody>
          <a:bodyPr wrap="square" lIns="0" tIns="0" rIns="0" bIns="0" rtlCol="0"/>
          <a:lstStyle/>
          <a:p>
            <a:endParaRPr sz="417"/>
          </a:p>
        </p:txBody>
      </p:sp>
      <p:sp>
        <p:nvSpPr>
          <p:cNvPr id="15" name="object 10">
            <a:extLst>
              <a:ext uri="{FF2B5EF4-FFF2-40B4-BE49-F238E27FC236}">
                <a16:creationId xmlns:a16="http://schemas.microsoft.com/office/drawing/2014/main" id="{B6D0E1D3-184F-436B-BB4A-19D854593AE1}"/>
              </a:ext>
            </a:extLst>
          </p:cNvPr>
          <p:cNvSpPr/>
          <p:nvPr/>
        </p:nvSpPr>
        <p:spPr>
          <a:xfrm>
            <a:off x="3934072" y="5232265"/>
            <a:ext cx="100877" cy="104163"/>
          </a:xfrm>
          <a:custGeom>
            <a:avLst/>
            <a:gdLst/>
            <a:ahLst/>
            <a:cxnLst/>
            <a:rect l="l" t="t" r="r" b="b"/>
            <a:pathLst>
              <a:path w="198754" h="196850">
                <a:moveTo>
                  <a:pt x="0" y="0"/>
                </a:moveTo>
                <a:lnTo>
                  <a:pt x="198459" y="0"/>
                </a:lnTo>
                <a:lnTo>
                  <a:pt x="198459" y="196753"/>
                </a:lnTo>
                <a:lnTo>
                  <a:pt x="0" y="196753"/>
                </a:lnTo>
                <a:lnTo>
                  <a:pt x="0" y="0"/>
                </a:lnTo>
                <a:close/>
              </a:path>
            </a:pathLst>
          </a:custGeom>
          <a:solidFill>
            <a:srgbClr val="FFFFFF"/>
          </a:solidFill>
        </p:spPr>
        <p:txBody>
          <a:bodyPr wrap="square" lIns="0" tIns="0" rIns="0" bIns="0" rtlCol="0"/>
          <a:lstStyle/>
          <a:p>
            <a:endParaRPr sz="417"/>
          </a:p>
        </p:txBody>
      </p:sp>
      <p:sp>
        <p:nvSpPr>
          <p:cNvPr id="16" name="object 11">
            <a:extLst>
              <a:ext uri="{FF2B5EF4-FFF2-40B4-BE49-F238E27FC236}">
                <a16:creationId xmlns:a16="http://schemas.microsoft.com/office/drawing/2014/main" id="{35122C07-42C3-4AC6-A94B-4ECD01E97629}"/>
              </a:ext>
            </a:extLst>
          </p:cNvPr>
          <p:cNvSpPr/>
          <p:nvPr/>
        </p:nvSpPr>
        <p:spPr>
          <a:xfrm>
            <a:off x="3934072" y="5232265"/>
            <a:ext cx="100877" cy="104163"/>
          </a:xfrm>
          <a:custGeom>
            <a:avLst/>
            <a:gdLst/>
            <a:ahLst/>
            <a:cxnLst/>
            <a:rect l="l" t="t" r="r" b="b"/>
            <a:pathLst>
              <a:path w="198754" h="196850">
                <a:moveTo>
                  <a:pt x="0" y="0"/>
                </a:moveTo>
                <a:lnTo>
                  <a:pt x="198460" y="0"/>
                </a:lnTo>
                <a:lnTo>
                  <a:pt x="198460" y="196753"/>
                </a:lnTo>
                <a:lnTo>
                  <a:pt x="0" y="196753"/>
                </a:lnTo>
                <a:lnTo>
                  <a:pt x="0" y="0"/>
                </a:lnTo>
                <a:close/>
              </a:path>
            </a:pathLst>
          </a:custGeom>
          <a:ln w="20941">
            <a:solidFill>
              <a:srgbClr val="FFFFFF"/>
            </a:solidFill>
          </a:ln>
        </p:spPr>
        <p:txBody>
          <a:bodyPr wrap="square" lIns="0" tIns="0" rIns="0" bIns="0" rtlCol="0"/>
          <a:lstStyle/>
          <a:p>
            <a:endParaRPr sz="417"/>
          </a:p>
        </p:txBody>
      </p:sp>
      <p:sp>
        <p:nvSpPr>
          <p:cNvPr id="17" name="object 12">
            <a:extLst>
              <a:ext uri="{FF2B5EF4-FFF2-40B4-BE49-F238E27FC236}">
                <a16:creationId xmlns:a16="http://schemas.microsoft.com/office/drawing/2014/main" id="{50640D1F-EC22-40D3-9705-3F522FA3B23B}"/>
              </a:ext>
            </a:extLst>
          </p:cNvPr>
          <p:cNvSpPr/>
          <p:nvPr/>
        </p:nvSpPr>
        <p:spPr>
          <a:xfrm>
            <a:off x="5476867" y="5363982"/>
            <a:ext cx="499425" cy="299195"/>
          </a:xfrm>
          <a:prstGeom prst="rect">
            <a:avLst/>
          </a:prstGeom>
          <a:blipFill>
            <a:blip r:embed="rId8" cstate="print"/>
            <a:stretch>
              <a:fillRect/>
            </a:stretch>
          </a:blipFill>
        </p:spPr>
        <p:txBody>
          <a:bodyPr wrap="square" lIns="0" tIns="0" rIns="0" bIns="0" rtlCol="0"/>
          <a:lstStyle/>
          <a:p>
            <a:endParaRPr sz="417"/>
          </a:p>
        </p:txBody>
      </p:sp>
      <p:sp>
        <p:nvSpPr>
          <p:cNvPr id="18" name="object 13">
            <a:extLst>
              <a:ext uri="{FF2B5EF4-FFF2-40B4-BE49-F238E27FC236}">
                <a16:creationId xmlns:a16="http://schemas.microsoft.com/office/drawing/2014/main" id="{E3EEFAF1-1B82-4901-A632-BDA057F840E8}"/>
              </a:ext>
            </a:extLst>
          </p:cNvPr>
          <p:cNvSpPr/>
          <p:nvPr/>
        </p:nvSpPr>
        <p:spPr>
          <a:xfrm>
            <a:off x="6199501" y="5359721"/>
            <a:ext cx="435787" cy="383783"/>
          </a:xfrm>
          <a:prstGeom prst="rect">
            <a:avLst/>
          </a:prstGeom>
          <a:blipFill>
            <a:blip r:embed="rId9" cstate="print"/>
            <a:stretch>
              <a:fillRect/>
            </a:stretch>
          </a:blipFill>
        </p:spPr>
        <p:txBody>
          <a:bodyPr wrap="square" lIns="0" tIns="0" rIns="0" bIns="0" rtlCol="0"/>
          <a:lstStyle/>
          <a:p>
            <a:endParaRPr sz="417"/>
          </a:p>
        </p:txBody>
      </p:sp>
      <p:sp>
        <p:nvSpPr>
          <p:cNvPr id="19" name="object 14">
            <a:extLst>
              <a:ext uri="{FF2B5EF4-FFF2-40B4-BE49-F238E27FC236}">
                <a16:creationId xmlns:a16="http://schemas.microsoft.com/office/drawing/2014/main" id="{341CA047-E756-49D6-A478-7DCC773A6AB9}"/>
              </a:ext>
            </a:extLst>
          </p:cNvPr>
          <p:cNvSpPr/>
          <p:nvPr/>
        </p:nvSpPr>
        <p:spPr>
          <a:xfrm>
            <a:off x="7687552" y="5309131"/>
            <a:ext cx="733397" cy="448791"/>
          </a:xfrm>
          <a:prstGeom prst="rect">
            <a:avLst/>
          </a:prstGeom>
          <a:blipFill>
            <a:blip r:embed="rId10" cstate="print"/>
            <a:stretch>
              <a:fillRect/>
            </a:stretch>
          </a:blipFill>
        </p:spPr>
        <p:txBody>
          <a:bodyPr wrap="square" lIns="0" tIns="0" rIns="0" bIns="0" rtlCol="0"/>
          <a:lstStyle/>
          <a:p>
            <a:endParaRPr sz="417"/>
          </a:p>
        </p:txBody>
      </p:sp>
      <p:sp>
        <p:nvSpPr>
          <p:cNvPr id="20" name="object 15">
            <a:extLst>
              <a:ext uri="{FF2B5EF4-FFF2-40B4-BE49-F238E27FC236}">
                <a16:creationId xmlns:a16="http://schemas.microsoft.com/office/drawing/2014/main" id="{1354053E-B0B8-4F0B-BFFC-D3B710061333}"/>
              </a:ext>
            </a:extLst>
          </p:cNvPr>
          <p:cNvSpPr/>
          <p:nvPr/>
        </p:nvSpPr>
        <p:spPr>
          <a:xfrm>
            <a:off x="3420310" y="2083318"/>
            <a:ext cx="5000637" cy="434626"/>
          </a:xfrm>
          <a:custGeom>
            <a:avLst/>
            <a:gdLst/>
            <a:ahLst/>
            <a:cxnLst/>
            <a:rect l="l" t="t" r="r" b="b"/>
            <a:pathLst>
              <a:path w="10754360" h="672464">
                <a:moveTo>
                  <a:pt x="10417929" y="0"/>
                </a:moveTo>
                <a:lnTo>
                  <a:pt x="336120" y="0"/>
                </a:lnTo>
                <a:lnTo>
                  <a:pt x="281776" y="221"/>
                </a:lnTo>
                <a:lnTo>
                  <a:pt x="235311" y="1775"/>
                </a:lnTo>
                <a:lnTo>
                  <a:pt x="194416" y="5993"/>
                </a:lnTo>
                <a:lnTo>
                  <a:pt x="156784" y="14206"/>
                </a:lnTo>
                <a:lnTo>
                  <a:pt x="108918" y="36047"/>
                </a:lnTo>
                <a:lnTo>
                  <a:pt x="68144" y="68145"/>
                </a:lnTo>
                <a:lnTo>
                  <a:pt x="36046" y="108920"/>
                </a:lnTo>
                <a:lnTo>
                  <a:pt x="14205" y="156785"/>
                </a:lnTo>
                <a:lnTo>
                  <a:pt x="5993" y="194417"/>
                </a:lnTo>
                <a:lnTo>
                  <a:pt x="1775" y="235312"/>
                </a:lnTo>
                <a:lnTo>
                  <a:pt x="221" y="281777"/>
                </a:lnTo>
                <a:lnTo>
                  <a:pt x="0" y="336120"/>
                </a:lnTo>
                <a:lnTo>
                  <a:pt x="221" y="390464"/>
                </a:lnTo>
                <a:lnTo>
                  <a:pt x="1775" y="436929"/>
                </a:lnTo>
                <a:lnTo>
                  <a:pt x="5993" y="477824"/>
                </a:lnTo>
                <a:lnTo>
                  <a:pt x="14205" y="515456"/>
                </a:lnTo>
                <a:lnTo>
                  <a:pt x="36046" y="563322"/>
                </a:lnTo>
                <a:lnTo>
                  <a:pt x="68144" y="604096"/>
                </a:lnTo>
                <a:lnTo>
                  <a:pt x="108918" y="636195"/>
                </a:lnTo>
                <a:lnTo>
                  <a:pt x="156784" y="658035"/>
                </a:lnTo>
                <a:lnTo>
                  <a:pt x="194416" y="666248"/>
                </a:lnTo>
                <a:lnTo>
                  <a:pt x="235311" y="670466"/>
                </a:lnTo>
                <a:lnTo>
                  <a:pt x="281776" y="672020"/>
                </a:lnTo>
                <a:lnTo>
                  <a:pt x="336120" y="672242"/>
                </a:lnTo>
                <a:lnTo>
                  <a:pt x="10417929" y="672242"/>
                </a:lnTo>
                <a:lnTo>
                  <a:pt x="10472271" y="672020"/>
                </a:lnTo>
                <a:lnTo>
                  <a:pt x="10518737" y="670466"/>
                </a:lnTo>
                <a:lnTo>
                  <a:pt x="10559632" y="666248"/>
                </a:lnTo>
                <a:lnTo>
                  <a:pt x="10597264" y="658035"/>
                </a:lnTo>
                <a:lnTo>
                  <a:pt x="10645128" y="636195"/>
                </a:lnTo>
                <a:lnTo>
                  <a:pt x="10685903" y="604096"/>
                </a:lnTo>
                <a:lnTo>
                  <a:pt x="10718004" y="563322"/>
                </a:lnTo>
                <a:lnTo>
                  <a:pt x="10739846" y="515456"/>
                </a:lnTo>
                <a:lnTo>
                  <a:pt x="10748055" y="477824"/>
                </a:lnTo>
                <a:lnTo>
                  <a:pt x="10752270" y="436929"/>
                </a:lnTo>
                <a:lnTo>
                  <a:pt x="10753823" y="390464"/>
                </a:lnTo>
                <a:lnTo>
                  <a:pt x="10754045" y="336120"/>
                </a:lnTo>
                <a:lnTo>
                  <a:pt x="10753823" y="281777"/>
                </a:lnTo>
                <a:lnTo>
                  <a:pt x="10752270" y="235312"/>
                </a:lnTo>
                <a:lnTo>
                  <a:pt x="10748055" y="194417"/>
                </a:lnTo>
                <a:lnTo>
                  <a:pt x="10739846" y="156785"/>
                </a:lnTo>
                <a:lnTo>
                  <a:pt x="10718004" y="108920"/>
                </a:lnTo>
                <a:lnTo>
                  <a:pt x="10685903" y="68145"/>
                </a:lnTo>
                <a:lnTo>
                  <a:pt x="10645128" y="36047"/>
                </a:lnTo>
                <a:lnTo>
                  <a:pt x="10597264" y="14206"/>
                </a:lnTo>
                <a:lnTo>
                  <a:pt x="10559632" y="5993"/>
                </a:lnTo>
                <a:lnTo>
                  <a:pt x="10518737" y="1775"/>
                </a:lnTo>
                <a:lnTo>
                  <a:pt x="10472271" y="221"/>
                </a:lnTo>
                <a:lnTo>
                  <a:pt x="10417929" y="0"/>
                </a:lnTo>
                <a:close/>
              </a:path>
            </a:pathLst>
          </a:custGeom>
          <a:solidFill>
            <a:srgbClr val="00A2FF"/>
          </a:solidFill>
        </p:spPr>
        <p:txBody>
          <a:bodyPr wrap="square" lIns="0" tIns="0" rIns="0" bIns="0" rtlCol="0"/>
          <a:lstStyle/>
          <a:p>
            <a:endParaRPr sz="417"/>
          </a:p>
        </p:txBody>
      </p:sp>
      <p:sp>
        <p:nvSpPr>
          <p:cNvPr id="21" name="object 16">
            <a:extLst>
              <a:ext uri="{FF2B5EF4-FFF2-40B4-BE49-F238E27FC236}">
                <a16:creationId xmlns:a16="http://schemas.microsoft.com/office/drawing/2014/main" id="{DCCCE8FD-9C57-49EE-B380-53BEBD0CAA24}"/>
              </a:ext>
            </a:extLst>
          </p:cNvPr>
          <p:cNvSpPr txBox="1"/>
          <p:nvPr/>
        </p:nvSpPr>
        <p:spPr>
          <a:xfrm>
            <a:off x="5031949" y="2158631"/>
            <a:ext cx="1888685" cy="283999"/>
          </a:xfrm>
          <a:prstGeom prst="rect">
            <a:avLst/>
          </a:prstGeom>
        </p:spPr>
        <p:txBody>
          <a:bodyPr vert="horz" wrap="square" lIns="0" tIns="6932" rIns="0" bIns="0" rtlCol="0">
            <a:spAutoFit/>
          </a:bodyPr>
          <a:lstStyle/>
          <a:p>
            <a:pPr marL="5776">
              <a:spcBef>
                <a:spcPts val="55"/>
              </a:spcBef>
            </a:pPr>
            <a:r>
              <a:rPr lang="en-US" altLang="zh-CN" spc="-77" dirty="0">
                <a:solidFill>
                  <a:srgbClr val="FFFFFF"/>
                </a:solidFill>
                <a:latin typeface="Arial"/>
                <a:cs typeface="Arial"/>
              </a:rPr>
              <a:t>Tensor expressions</a:t>
            </a:r>
            <a:endParaRPr dirty="0">
              <a:latin typeface="Arial"/>
              <a:cs typeface="Arial"/>
            </a:endParaRPr>
          </a:p>
        </p:txBody>
      </p:sp>
      <p:sp>
        <p:nvSpPr>
          <p:cNvPr id="22" name="object 17">
            <a:extLst>
              <a:ext uri="{FF2B5EF4-FFF2-40B4-BE49-F238E27FC236}">
                <a16:creationId xmlns:a16="http://schemas.microsoft.com/office/drawing/2014/main" id="{A65D5CE8-F134-458C-A36E-E3E9B909AA11}"/>
              </a:ext>
            </a:extLst>
          </p:cNvPr>
          <p:cNvSpPr/>
          <p:nvPr/>
        </p:nvSpPr>
        <p:spPr>
          <a:xfrm>
            <a:off x="3439296" y="2748580"/>
            <a:ext cx="1709792" cy="893465"/>
          </a:xfrm>
          <a:custGeom>
            <a:avLst/>
            <a:gdLst/>
            <a:ahLst/>
            <a:cxnLst/>
            <a:rect l="l" t="t" r="r" b="b"/>
            <a:pathLst>
              <a:path w="3532504" h="1382395">
                <a:moveTo>
                  <a:pt x="3224967" y="0"/>
                </a:moveTo>
                <a:lnTo>
                  <a:pt x="305564" y="0"/>
                </a:lnTo>
                <a:lnTo>
                  <a:pt x="247229" y="233"/>
                </a:lnTo>
                <a:lnTo>
                  <a:pt x="200763" y="1871"/>
                </a:lnTo>
                <a:lnTo>
                  <a:pt x="161864" y="6317"/>
                </a:lnTo>
                <a:lnTo>
                  <a:pt x="126229" y="14974"/>
                </a:lnTo>
                <a:lnTo>
                  <a:pt x="89678" y="33026"/>
                </a:lnTo>
                <a:lnTo>
                  <a:pt x="58269" y="58269"/>
                </a:lnTo>
                <a:lnTo>
                  <a:pt x="33026" y="89678"/>
                </a:lnTo>
                <a:lnTo>
                  <a:pt x="14974" y="126229"/>
                </a:lnTo>
                <a:lnTo>
                  <a:pt x="1871" y="200933"/>
                </a:lnTo>
                <a:lnTo>
                  <a:pt x="233" y="247802"/>
                </a:lnTo>
                <a:lnTo>
                  <a:pt x="5" y="305564"/>
                </a:lnTo>
                <a:lnTo>
                  <a:pt x="0" y="1076774"/>
                </a:lnTo>
                <a:lnTo>
                  <a:pt x="233" y="1135109"/>
                </a:lnTo>
                <a:lnTo>
                  <a:pt x="1871" y="1181575"/>
                </a:lnTo>
                <a:lnTo>
                  <a:pt x="6317" y="1220474"/>
                </a:lnTo>
                <a:lnTo>
                  <a:pt x="33026" y="1292659"/>
                </a:lnTo>
                <a:lnTo>
                  <a:pt x="58269" y="1324069"/>
                </a:lnTo>
                <a:lnTo>
                  <a:pt x="89678" y="1349312"/>
                </a:lnTo>
                <a:lnTo>
                  <a:pt x="126229" y="1367364"/>
                </a:lnTo>
                <a:lnTo>
                  <a:pt x="200933" y="1380467"/>
                </a:lnTo>
                <a:lnTo>
                  <a:pt x="247802" y="1382105"/>
                </a:lnTo>
                <a:lnTo>
                  <a:pt x="306922" y="1382339"/>
                </a:lnTo>
                <a:lnTo>
                  <a:pt x="3226326" y="1382339"/>
                </a:lnTo>
                <a:lnTo>
                  <a:pt x="3284661" y="1382105"/>
                </a:lnTo>
                <a:lnTo>
                  <a:pt x="3331127" y="1380467"/>
                </a:lnTo>
                <a:lnTo>
                  <a:pt x="3370026" y="1376021"/>
                </a:lnTo>
                <a:lnTo>
                  <a:pt x="3442212" y="1349312"/>
                </a:lnTo>
                <a:lnTo>
                  <a:pt x="3473621" y="1324069"/>
                </a:lnTo>
                <a:lnTo>
                  <a:pt x="3498865" y="1292659"/>
                </a:lnTo>
                <a:lnTo>
                  <a:pt x="3516916" y="1256109"/>
                </a:lnTo>
                <a:lnTo>
                  <a:pt x="3530018" y="1181405"/>
                </a:lnTo>
                <a:lnTo>
                  <a:pt x="3531656" y="1134536"/>
                </a:lnTo>
                <a:lnTo>
                  <a:pt x="3531884" y="1076774"/>
                </a:lnTo>
                <a:lnTo>
                  <a:pt x="3531890" y="305564"/>
                </a:lnTo>
                <a:lnTo>
                  <a:pt x="3531656" y="247229"/>
                </a:lnTo>
                <a:lnTo>
                  <a:pt x="3530018" y="200763"/>
                </a:lnTo>
                <a:lnTo>
                  <a:pt x="3525573" y="161864"/>
                </a:lnTo>
                <a:lnTo>
                  <a:pt x="3498865" y="89678"/>
                </a:lnTo>
                <a:lnTo>
                  <a:pt x="3473621" y="58269"/>
                </a:lnTo>
                <a:lnTo>
                  <a:pt x="3442212" y="33026"/>
                </a:lnTo>
                <a:lnTo>
                  <a:pt x="3405661" y="14974"/>
                </a:lnTo>
                <a:lnTo>
                  <a:pt x="3330957" y="1871"/>
                </a:lnTo>
                <a:lnTo>
                  <a:pt x="3284088" y="233"/>
                </a:lnTo>
                <a:lnTo>
                  <a:pt x="3224967" y="0"/>
                </a:lnTo>
                <a:close/>
              </a:path>
            </a:pathLst>
          </a:custGeom>
          <a:solidFill>
            <a:srgbClr val="40B9FF"/>
          </a:solidFill>
        </p:spPr>
        <p:txBody>
          <a:bodyPr wrap="square" lIns="0" tIns="0" rIns="0" bIns="0" rtlCol="0"/>
          <a:lstStyle/>
          <a:p>
            <a:endParaRPr/>
          </a:p>
        </p:txBody>
      </p:sp>
      <p:sp>
        <p:nvSpPr>
          <p:cNvPr id="23" name="object 18">
            <a:extLst>
              <a:ext uri="{FF2B5EF4-FFF2-40B4-BE49-F238E27FC236}">
                <a16:creationId xmlns:a16="http://schemas.microsoft.com/office/drawing/2014/main" id="{56BB574D-E79F-4265-B95B-94F6059D31F1}"/>
              </a:ext>
            </a:extLst>
          </p:cNvPr>
          <p:cNvSpPr txBox="1"/>
          <p:nvPr/>
        </p:nvSpPr>
        <p:spPr>
          <a:xfrm>
            <a:off x="3546923" y="2880205"/>
            <a:ext cx="1596316" cy="547819"/>
          </a:xfrm>
          <a:prstGeom prst="rect">
            <a:avLst/>
          </a:prstGeom>
        </p:spPr>
        <p:txBody>
          <a:bodyPr vert="horz" wrap="square" lIns="0" tIns="866" rIns="0" bIns="0" rtlCol="0">
            <a:spAutoFit/>
          </a:bodyPr>
          <a:lstStyle/>
          <a:p>
            <a:pPr marL="5776" marR="2310" indent="485432">
              <a:lnSpc>
                <a:spcPct val="102000"/>
              </a:lnSpc>
              <a:spcBef>
                <a:spcPts val="7"/>
              </a:spcBef>
            </a:pPr>
            <a:r>
              <a:rPr lang="en-US" altLang="zh-CN" spc="50" dirty="0">
                <a:solidFill>
                  <a:srgbClr val="FFFFFF"/>
                </a:solidFill>
                <a:latin typeface="Arial"/>
                <a:cs typeface="Arial"/>
              </a:rPr>
              <a:t>Loop transformation</a:t>
            </a:r>
            <a:endParaRPr dirty="0">
              <a:latin typeface="Arial"/>
              <a:cs typeface="Arial"/>
            </a:endParaRPr>
          </a:p>
        </p:txBody>
      </p:sp>
      <p:sp>
        <p:nvSpPr>
          <p:cNvPr id="24" name="object 19">
            <a:extLst>
              <a:ext uri="{FF2B5EF4-FFF2-40B4-BE49-F238E27FC236}">
                <a16:creationId xmlns:a16="http://schemas.microsoft.com/office/drawing/2014/main" id="{83A70625-7E35-481B-899A-75F82CDFB5E7}"/>
              </a:ext>
            </a:extLst>
          </p:cNvPr>
          <p:cNvSpPr/>
          <p:nvPr/>
        </p:nvSpPr>
        <p:spPr>
          <a:xfrm>
            <a:off x="5237634" y="2748580"/>
            <a:ext cx="1508974" cy="893465"/>
          </a:xfrm>
          <a:custGeom>
            <a:avLst/>
            <a:gdLst/>
            <a:ahLst/>
            <a:cxnLst/>
            <a:rect l="l" t="t" r="r" b="b"/>
            <a:pathLst>
              <a:path w="2973069" h="1382395">
                <a:moveTo>
                  <a:pt x="2665688" y="0"/>
                </a:moveTo>
                <a:lnTo>
                  <a:pt x="305561" y="0"/>
                </a:lnTo>
                <a:lnTo>
                  <a:pt x="247229" y="233"/>
                </a:lnTo>
                <a:lnTo>
                  <a:pt x="200764" y="1871"/>
                </a:lnTo>
                <a:lnTo>
                  <a:pt x="161864" y="6317"/>
                </a:lnTo>
                <a:lnTo>
                  <a:pt x="126226" y="14974"/>
                </a:lnTo>
                <a:lnTo>
                  <a:pt x="89676" y="33026"/>
                </a:lnTo>
                <a:lnTo>
                  <a:pt x="58266" y="58269"/>
                </a:lnTo>
                <a:lnTo>
                  <a:pt x="33023" y="89678"/>
                </a:lnTo>
                <a:lnTo>
                  <a:pt x="14973" y="126229"/>
                </a:lnTo>
                <a:lnTo>
                  <a:pt x="1871" y="200933"/>
                </a:lnTo>
                <a:lnTo>
                  <a:pt x="233" y="247802"/>
                </a:lnTo>
                <a:lnTo>
                  <a:pt x="5" y="305564"/>
                </a:lnTo>
                <a:lnTo>
                  <a:pt x="0" y="1076774"/>
                </a:lnTo>
                <a:lnTo>
                  <a:pt x="233" y="1135109"/>
                </a:lnTo>
                <a:lnTo>
                  <a:pt x="1871" y="1181575"/>
                </a:lnTo>
                <a:lnTo>
                  <a:pt x="6316" y="1220474"/>
                </a:lnTo>
                <a:lnTo>
                  <a:pt x="33023" y="1292659"/>
                </a:lnTo>
                <a:lnTo>
                  <a:pt x="58266" y="1324069"/>
                </a:lnTo>
                <a:lnTo>
                  <a:pt x="89676" y="1349312"/>
                </a:lnTo>
                <a:lnTo>
                  <a:pt x="126226" y="1367364"/>
                </a:lnTo>
                <a:lnTo>
                  <a:pt x="200934" y="1380467"/>
                </a:lnTo>
                <a:lnTo>
                  <a:pt x="247803" y="1382105"/>
                </a:lnTo>
                <a:lnTo>
                  <a:pt x="306922" y="1382339"/>
                </a:lnTo>
                <a:lnTo>
                  <a:pt x="2667049" y="1382339"/>
                </a:lnTo>
                <a:lnTo>
                  <a:pt x="2725381" y="1382105"/>
                </a:lnTo>
                <a:lnTo>
                  <a:pt x="2771846" y="1380467"/>
                </a:lnTo>
                <a:lnTo>
                  <a:pt x="2810746" y="1376021"/>
                </a:lnTo>
                <a:lnTo>
                  <a:pt x="2882934" y="1349312"/>
                </a:lnTo>
                <a:lnTo>
                  <a:pt x="2914344" y="1324069"/>
                </a:lnTo>
                <a:lnTo>
                  <a:pt x="2939587" y="1292659"/>
                </a:lnTo>
                <a:lnTo>
                  <a:pt x="2957637" y="1256109"/>
                </a:lnTo>
                <a:lnTo>
                  <a:pt x="2970739" y="1181405"/>
                </a:lnTo>
                <a:lnTo>
                  <a:pt x="2972377" y="1134536"/>
                </a:lnTo>
                <a:lnTo>
                  <a:pt x="2972605" y="1076774"/>
                </a:lnTo>
                <a:lnTo>
                  <a:pt x="2972611" y="305564"/>
                </a:lnTo>
                <a:lnTo>
                  <a:pt x="2972377" y="247229"/>
                </a:lnTo>
                <a:lnTo>
                  <a:pt x="2970739" y="200763"/>
                </a:lnTo>
                <a:lnTo>
                  <a:pt x="2966294" y="161864"/>
                </a:lnTo>
                <a:lnTo>
                  <a:pt x="2939587" y="89678"/>
                </a:lnTo>
                <a:lnTo>
                  <a:pt x="2914344" y="58269"/>
                </a:lnTo>
                <a:lnTo>
                  <a:pt x="2882934" y="33026"/>
                </a:lnTo>
                <a:lnTo>
                  <a:pt x="2846384" y="14974"/>
                </a:lnTo>
                <a:lnTo>
                  <a:pt x="2771676" y="1871"/>
                </a:lnTo>
                <a:lnTo>
                  <a:pt x="2724807" y="233"/>
                </a:lnTo>
                <a:lnTo>
                  <a:pt x="2665688" y="0"/>
                </a:lnTo>
                <a:close/>
              </a:path>
            </a:pathLst>
          </a:custGeom>
          <a:solidFill>
            <a:srgbClr val="40B9FF"/>
          </a:solidFill>
        </p:spPr>
        <p:txBody>
          <a:bodyPr wrap="square" lIns="0" tIns="0" rIns="0" bIns="0" rtlCol="0"/>
          <a:lstStyle/>
          <a:p>
            <a:endParaRPr sz="417"/>
          </a:p>
        </p:txBody>
      </p:sp>
      <p:sp>
        <p:nvSpPr>
          <p:cNvPr id="25" name="object 20">
            <a:extLst>
              <a:ext uri="{FF2B5EF4-FFF2-40B4-BE49-F238E27FC236}">
                <a16:creationId xmlns:a16="http://schemas.microsoft.com/office/drawing/2014/main" id="{217CDB3B-5E16-4630-AF98-6F37FE902277}"/>
              </a:ext>
            </a:extLst>
          </p:cNvPr>
          <p:cNvSpPr txBox="1"/>
          <p:nvPr/>
        </p:nvSpPr>
        <p:spPr>
          <a:xfrm>
            <a:off x="5295384" y="2895527"/>
            <a:ext cx="1250487" cy="547819"/>
          </a:xfrm>
          <a:prstGeom prst="rect">
            <a:avLst/>
          </a:prstGeom>
        </p:spPr>
        <p:txBody>
          <a:bodyPr vert="horz" wrap="square" lIns="0" tIns="866" rIns="0" bIns="0" rtlCol="0">
            <a:spAutoFit/>
          </a:bodyPr>
          <a:lstStyle/>
          <a:p>
            <a:pPr marL="5776" marR="2310" indent="80857" algn="ctr">
              <a:lnSpc>
                <a:spcPct val="102000"/>
              </a:lnSpc>
              <a:spcBef>
                <a:spcPts val="7"/>
              </a:spcBef>
            </a:pPr>
            <a:r>
              <a:rPr lang="en-US" altLang="zh-CN" spc="11" dirty="0">
                <a:solidFill>
                  <a:srgbClr val="FFFFFF"/>
                </a:solidFill>
                <a:latin typeface="Arial"/>
                <a:cs typeface="Arial"/>
              </a:rPr>
              <a:t>Thread Binding</a:t>
            </a:r>
            <a:endParaRPr dirty="0">
              <a:latin typeface="Arial"/>
              <a:cs typeface="Arial"/>
            </a:endParaRPr>
          </a:p>
        </p:txBody>
      </p:sp>
      <p:sp>
        <p:nvSpPr>
          <p:cNvPr id="26" name="object 21">
            <a:extLst>
              <a:ext uri="{FF2B5EF4-FFF2-40B4-BE49-F238E27FC236}">
                <a16:creationId xmlns:a16="http://schemas.microsoft.com/office/drawing/2014/main" id="{D311B88A-E763-4FE4-85CF-7214E1D9B8A6}"/>
              </a:ext>
            </a:extLst>
          </p:cNvPr>
          <p:cNvSpPr/>
          <p:nvPr/>
        </p:nvSpPr>
        <p:spPr>
          <a:xfrm>
            <a:off x="6835139" y="2748580"/>
            <a:ext cx="1585809" cy="893465"/>
          </a:xfrm>
          <a:custGeom>
            <a:avLst/>
            <a:gdLst/>
            <a:ahLst/>
            <a:cxnLst/>
            <a:rect l="l" t="t" r="r" b="b"/>
            <a:pathLst>
              <a:path w="2776219" h="1382395">
                <a:moveTo>
                  <a:pt x="2468940" y="0"/>
                </a:moveTo>
                <a:lnTo>
                  <a:pt x="305561" y="0"/>
                </a:lnTo>
                <a:lnTo>
                  <a:pt x="247228" y="233"/>
                </a:lnTo>
                <a:lnTo>
                  <a:pt x="200760" y="1871"/>
                </a:lnTo>
                <a:lnTo>
                  <a:pt x="161860" y="6317"/>
                </a:lnTo>
                <a:lnTo>
                  <a:pt x="126226" y="14974"/>
                </a:lnTo>
                <a:lnTo>
                  <a:pt x="89676" y="33026"/>
                </a:lnTo>
                <a:lnTo>
                  <a:pt x="58266" y="58269"/>
                </a:lnTo>
                <a:lnTo>
                  <a:pt x="33023" y="89678"/>
                </a:lnTo>
                <a:lnTo>
                  <a:pt x="14973" y="126229"/>
                </a:lnTo>
                <a:lnTo>
                  <a:pt x="1871" y="200933"/>
                </a:lnTo>
                <a:lnTo>
                  <a:pt x="233" y="247802"/>
                </a:lnTo>
                <a:lnTo>
                  <a:pt x="5" y="305564"/>
                </a:lnTo>
                <a:lnTo>
                  <a:pt x="0" y="1076774"/>
                </a:lnTo>
                <a:lnTo>
                  <a:pt x="233" y="1135109"/>
                </a:lnTo>
                <a:lnTo>
                  <a:pt x="1871" y="1181575"/>
                </a:lnTo>
                <a:lnTo>
                  <a:pt x="6316" y="1220474"/>
                </a:lnTo>
                <a:lnTo>
                  <a:pt x="33023" y="1292659"/>
                </a:lnTo>
                <a:lnTo>
                  <a:pt x="58266" y="1324069"/>
                </a:lnTo>
                <a:lnTo>
                  <a:pt x="89676" y="1349312"/>
                </a:lnTo>
                <a:lnTo>
                  <a:pt x="126226" y="1367364"/>
                </a:lnTo>
                <a:lnTo>
                  <a:pt x="200931" y="1380467"/>
                </a:lnTo>
                <a:lnTo>
                  <a:pt x="247802" y="1382105"/>
                </a:lnTo>
                <a:lnTo>
                  <a:pt x="306922" y="1382339"/>
                </a:lnTo>
                <a:lnTo>
                  <a:pt x="2470291" y="1382339"/>
                </a:lnTo>
                <a:lnTo>
                  <a:pt x="2528628" y="1382105"/>
                </a:lnTo>
                <a:lnTo>
                  <a:pt x="2575095" y="1380467"/>
                </a:lnTo>
                <a:lnTo>
                  <a:pt x="2613993" y="1376021"/>
                </a:lnTo>
                <a:lnTo>
                  <a:pt x="2686176" y="1349312"/>
                </a:lnTo>
                <a:lnTo>
                  <a:pt x="2717586" y="1324069"/>
                </a:lnTo>
                <a:lnTo>
                  <a:pt x="2742828" y="1292659"/>
                </a:lnTo>
                <a:lnTo>
                  <a:pt x="2760879" y="1256109"/>
                </a:lnTo>
                <a:lnTo>
                  <a:pt x="2773990" y="1181405"/>
                </a:lnTo>
                <a:lnTo>
                  <a:pt x="2775629" y="1134536"/>
                </a:lnTo>
                <a:lnTo>
                  <a:pt x="2775857" y="1076774"/>
                </a:lnTo>
                <a:lnTo>
                  <a:pt x="2775863" y="305564"/>
                </a:lnTo>
                <a:lnTo>
                  <a:pt x="2775629" y="247229"/>
                </a:lnTo>
                <a:lnTo>
                  <a:pt x="2773990" y="200763"/>
                </a:lnTo>
                <a:lnTo>
                  <a:pt x="2769541" y="161864"/>
                </a:lnTo>
                <a:lnTo>
                  <a:pt x="2742828" y="89678"/>
                </a:lnTo>
                <a:lnTo>
                  <a:pt x="2717586" y="58269"/>
                </a:lnTo>
                <a:lnTo>
                  <a:pt x="2686176" y="33026"/>
                </a:lnTo>
                <a:lnTo>
                  <a:pt x="2649626" y="14974"/>
                </a:lnTo>
                <a:lnTo>
                  <a:pt x="2574926" y="1871"/>
                </a:lnTo>
                <a:lnTo>
                  <a:pt x="2528059" y="233"/>
                </a:lnTo>
                <a:lnTo>
                  <a:pt x="2468940" y="0"/>
                </a:lnTo>
                <a:close/>
              </a:path>
            </a:pathLst>
          </a:custGeom>
          <a:solidFill>
            <a:srgbClr val="40B9FF"/>
          </a:solidFill>
        </p:spPr>
        <p:txBody>
          <a:bodyPr wrap="square" lIns="0" tIns="0" rIns="0" bIns="0" rtlCol="0"/>
          <a:lstStyle/>
          <a:p>
            <a:endParaRPr sz="417"/>
          </a:p>
        </p:txBody>
      </p:sp>
      <p:sp>
        <p:nvSpPr>
          <p:cNvPr id="27" name="object 22">
            <a:extLst>
              <a:ext uri="{FF2B5EF4-FFF2-40B4-BE49-F238E27FC236}">
                <a16:creationId xmlns:a16="http://schemas.microsoft.com/office/drawing/2014/main" id="{04F8F495-D81F-4F22-8DB1-8C6056F97DDE}"/>
              </a:ext>
            </a:extLst>
          </p:cNvPr>
          <p:cNvSpPr txBox="1"/>
          <p:nvPr/>
        </p:nvSpPr>
        <p:spPr>
          <a:xfrm>
            <a:off x="7263955" y="2882004"/>
            <a:ext cx="875458" cy="547819"/>
          </a:xfrm>
          <a:prstGeom prst="rect">
            <a:avLst/>
          </a:prstGeom>
        </p:spPr>
        <p:txBody>
          <a:bodyPr vert="horz" wrap="square" lIns="0" tIns="866" rIns="0" bIns="0" rtlCol="0">
            <a:spAutoFit/>
          </a:bodyPr>
          <a:lstStyle/>
          <a:p>
            <a:pPr marL="5776" marR="2310" indent="56889">
              <a:lnSpc>
                <a:spcPct val="102000"/>
              </a:lnSpc>
              <a:spcBef>
                <a:spcPts val="7"/>
              </a:spcBef>
            </a:pPr>
            <a:r>
              <a:rPr lang="en-US" spc="18" dirty="0">
                <a:solidFill>
                  <a:srgbClr val="FFFFFF"/>
                </a:solidFill>
                <a:latin typeface="Arial"/>
                <a:cs typeface="Arial"/>
              </a:rPr>
              <a:t>Cache </a:t>
            </a:r>
            <a:r>
              <a:rPr lang="en-US" altLang="zh-CN" spc="18" dirty="0">
                <a:solidFill>
                  <a:srgbClr val="FFFFFF"/>
                </a:solidFill>
                <a:latin typeface="Arial"/>
                <a:cs typeface="Arial"/>
              </a:rPr>
              <a:t>Locality</a:t>
            </a:r>
            <a:endParaRPr dirty="0">
              <a:latin typeface="Arial"/>
              <a:cs typeface="Arial"/>
            </a:endParaRPr>
          </a:p>
        </p:txBody>
      </p:sp>
      <p:sp>
        <p:nvSpPr>
          <p:cNvPr id="28" name="object 23">
            <a:extLst>
              <a:ext uri="{FF2B5EF4-FFF2-40B4-BE49-F238E27FC236}">
                <a16:creationId xmlns:a16="http://schemas.microsoft.com/office/drawing/2014/main" id="{7D3ABDA3-30A4-432D-A893-89D4B89A4749}"/>
              </a:ext>
            </a:extLst>
          </p:cNvPr>
          <p:cNvSpPr/>
          <p:nvPr/>
        </p:nvSpPr>
        <p:spPr>
          <a:xfrm>
            <a:off x="3420310" y="3901225"/>
            <a:ext cx="1728777" cy="893465"/>
          </a:xfrm>
          <a:custGeom>
            <a:avLst/>
            <a:gdLst/>
            <a:ahLst/>
            <a:cxnLst/>
            <a:rect l="l" t="t" r="r" b="b"/>
            <a:pathLst>
              <a:path w="3406140" h="1382395">
                <a:moveTo>
                  <a:pt x="3098796" y="0"/>
                </a:moveTo>
                <a:lnTo>
                  <a:pt x="305563" y="0"/>
                </a:lnTo>
                <a:lnTo>
                  <a:pt x="247228" y="233"/>
                </a:lnTo>
                <a:lnTo>
                  <a:pt x="200762" y="1871"/>
                </a:lnTo>
                <a:lnTo>
                  <a:pt x="161863" y="6317"/>
                </a:lnTo>
                <a:lnTo>
                  <a:pt x="89678" y="33026"/>
                </a:lnTo>
                <a:lnTo>
                  <a:pt x="58268" y="58269"/>
                </a:lnTo>
                <a:lnTo>
                  <a:pt x="33025" y="89678"/>
                </a:lnTo>
                <a:lnTo>
                  <a:pt x="14973" y="126228"/>
                </a:lnTo>
                <a:lnTo>
                  <a:pt x="1871" y="200933"/>
                </a:lnTo>
                <a:lnTo>
                  <a:pt x="233" y="247802"/>
                </a:lnTo>
                <a:lnTo>
                  <a:pt x="5" y="305563"/>
                </a:lnTo>
                <a:lnTo>
                  <a:pt x="0" y="1076774"/>
                </a:lnTo>
                <a:lnTo>
                  <a:pt x="233" y="1135109"/>
                </a:lnTo>
                <a:lnTo>
                  <a:pt x="1871" y="1181575"/>
                </a:lnTo>
                <a:lnTo>
                  <a:pt x="6316" y="1220474"/>
                </a:lnTo>
                <a:lnTo>
                  <a:pt x="33025" y="1292659"/>
                </a:lnTo>
                <a:lnTo>
                  <a:pt x="58268" y="1324069"/>
                </a:lnTo>
                <a:lnTo>
                  <a:pt x="89678" y="1349312"/>
                </a:lnTo>
                <a:lnTo>
                  <a:pt x="126228" y="1367364"/>
                </a:lnTo>
                <a:lnTo>
                  <a:pt x="200932" y="1380466"/>
                </a:lnTo>
                <a:lnTo>
                  <a:pt x="247801" y="1382104"/>
                </a:lnTo>
                <a:lnTo>
                  <a:pt x="306921" y="1382338"/>
                </a:lnTo>
                <a:lnTo>
                  <a:pt x="3100155" y="1382338"/>
                </a:lnTo>
                <a:lnTo>
                  <a:pt x="3158490" y="1382104"/>
                </a:lnTo>
                <a:lnTo>
                  <a:pt x="3204956" y="1380466"/>
                </a:lnTo>
                <a:lnTo>
                  <a:pt x="3243855" y="1376021"/>
                </a:lnTo>
                <a:lnTo>
                  <a:pt x="3316040" y="1349312"/>
                </a:lnTo>
                <a:lnTo>
                  <a:pt x="3347450" y="1324069"/>
                </a:lnTo>
                <a:lnTo>
                  <a:pt x="3372693" y="1292659"/>
                </a:lnTo>
                <a:lnTo>
                  <a:pt x="3390744" y="1256109"/>
                </a:lnTo>
                <a:lnTo>
                  <a:pt x="3403847" y="1181405"/>
                </a:lnTo>
                <a:lnTo>
                  <a:pt x="3405485" y="1134536"/>
                </a:lnTo>
                <a:lnTo>
                  <a:pt x="3405713" y="1076774"/>
                </a:lnTo>
                <a:lnTo>
                  <a:pt x="3405719" y="305563"/>
                </a:lnTo>
                <a:lnTo>
                  <a:pt x="3405485" y="247229"/>
                </a:lnTo>
                <a:lnTo>
                  <a:pt x="3403847" y="200763"/>
                </a:lnTo>
                <a:lnTo>
                  <a:pt x="3399402" y="161863"/>
                </a:lnTo>
                <a:lnTo>
                  <a:pt x="3372693" y="89678"/>
                </a:lnTo>
                <a:lnTo>
                  <a:pt x="3347450" y="58269"/>
                </a:lnTo>
                <a:lnTo>
                  <a:pt x="3316040" y="33026"/>
                </a:lnTo>
                <a:lnTo>
                  <a:pt x="3279490" y="14974"/>
                </a:lnTo>
                <a:lnTo>
                  <a:pt x="3204786" y="1871"/>
                </a:lnTo>
                <a:lnTo>
                  <a:pt x="3157916" y="233"/>
                </a:lnTo>
                <a:lnTo>
                  <a:pt x="3098796" y="0"/>
                </a:lnTo>
                <a:close/>
              </a:path>
            </a:pathLst>
          </a:custGeom>
        </p:spPr>
        <p:style>
          <a:lnRef idx="1">
            <a:schemeClr val="accent1"/>
          </a:lnRef>
          <a:fillRef idx="3">
            <a:schemeClr val="accent1"/>
          </a:fillRef>
          <a:effectRef idx="2">
            <a:schemeClr val="accent1"/>
          </a:effectRef>
          <a:fontRef idx="minor">
            <a:schemeClr val="lt1"/>
          </a:fontRef>
        </p:style>
        <p:txBody>
          <a:bodyPr wrap="square" lIns="0" tIns="0" rIns="0" bIns="0" rtlCol="0"/>
          <a:lstStyle/>
          <a:p>
            <a:endParaRPr sz="417"/>
          </a:p>
        </p:txBody>
      </p:sp>
      <p:sp>
        <p:nvSpPr>
          <p:cNvPr id="29" name="object 24">
            <a:extLst>
              <a:ext uri="{FF2B5EF4-FFF2-40B4-BE49-F238E27FC236}">
                <a16:creationId xmlns:a16="http://schemas.microsoft.com/office/drawing/2014/main" id="{E2F5BC0E-33BE-48DE-B196-29D19357CB5A}"/>
              </a:ext>
            </a:extLst>
          </p:cNvPr>
          <p:cNvSpPr txBox="1"/>
          <p:nvPr/>
        </p:nvSpPr>
        <p:spPr>
          <a:xfrm>
            <a:off x="3634263" y="4092624"/>
            <a:ext cx="1559090" cy="547819"/>
          </a:xfrm>
          <a:prstGeom prst="rect">
            <a:avLst/>
          </a:prstGeom>
        </p:spPr>
        <p:txBody>
          <a:bodyPr vert="horz" wrap="square" lIns="0" tIns="866" rIns="0" bIns="0" rtlCol="0">
            <a:spAutoFit/>
          </a:bodyPr>
          <a:lstStyle/>
          <a:p>
            <a:pPr marL="5776" marR="2310" indent="237952">
              <a:lnSpc>
                <a:spcPct val="102000"/>
              </a:lnSpc>
              <a:spcBef>
                <a:spcPts val="7"/>
              </a:spcBef>
            </a:pPr>
            <a:r>
              <a:rPr lang="en-US" altLang="zh-CN" spc="11" dirty="0">
                <a:solidFill>
                  <a:srgbClr val="FFFFFF"/>
                </a:solidFill>
                <a:latin typeface="Arial"/>
                <a:cs typeface="Arial"/>
              </a:rPr>
              <a:t>Thread Cooperation  </a:t>
            </a:r>
            <a:endParaRPr dirty="0">
              <a:latin typeface="Arial"/>
              <a:cs typeface="Arial"/>
            </a:endParaRPr>
          </a:p>
        </p:txBody>
      </p:sp>
      <p:sp>
        <p:nvSpPr>
          <p:cNvPr id="30" name="object 25">
            <a:extLst>
              <a:ext uri="{FF2B5EF4-FFF2-40B4-BE49-F238E27FC236}">
                <a16:creationId xmlns:a16="http://schemas.microsoft.com/office/drawing/2014/main" id="{59E6062B-8C0D-439A-B7AA-5684AD3CAA7E}"/>
              </a:ext>
            </a:extLst>
          </p:cNvPr>
          <p:cNvSpPr/>
          <p:nvPr/>
        </p:nvSpPr>
        <p:spPr>
          <a:xfrm>
            <a:off x="5237634" y="3901225"/>
            <a:ext cx="1508974" cy="893465"/>
          </a:xfrm>
          <a:custGeom>
            <a:avLst/>
            <a:gdLst/>
            <a:ahLst/>
            <a:cxnLst/>
            <a:rect l="l" t="t" r="r" b="b"/>
            <a:pathLst>
              <a:path w="2973069" h="1382395">
                <a:moveTo>
                  <a:pt x="2665688" y="0"/>
                </a:moveTo>
                <a:lnTo>
                  <a:pt x="305561" y="0"/>
                </a:lnTo>
                <a:lnTo>
                  <a:pt x="247229" y="233"/>
                </a:lnTo>
                <a:lnTo>
                  <a:pt x="200764" y="1871"/>
                </a:lnTo>
                <a:lnTo>
                  <a:pt x="161864" y="6317"/>
                </a:lnTo>
                <a:lnTo>
                  <a:pt x="89676" y="33026"/>
                </a:lnTo>
                <a:lnTo>
                  <a:pt x="58268" y="58269"/>
                </a:lnTo>
                <a:lnTo>
                  <a:pt x="33025" y="89678"/>
                </a:lnTo>
                <a:lnTo>
                  <a:pt x="14974" y="126228"/>
                </a:lnTo>
                <a:lnTo>
                  <a:pt x="1871" y="200933"/>
                </a:lnTo>
                <a:lnTo>
                  <a:pt x="233" y="247802"/>
                </a:lnTo>
                <a:lnTo>
                  <a:pt x="5" y="305563"/>
                </a:lnTo>
                <a:lnTo>
                  <a:pt x="0" y="1076774"/>
                </a:lnTo>
                <a:lnTo>
                  <a:pt x="233" y="1135109"/>
                </a:lnTo>
                <a:lnTo>
                  <a:pt x="1871" y="1181575"/>
                </a:lnTo>
                <a:lnTo>
                  <a:pt x="6317" y="1220474"/>
                </a:lnTo>
                <a:lnTo>
                  <a:pt x="33025" y="1292659"/>
                </a:lnTo>
                <a:lnTo>
                  <a:pt x="58268" y="1324069"/>
                </a:lnTo>
                <a:lnTo>
                  <a:pt x="89676" y="1349312"/>
                </a:lnTo>
                <a:lnTo>
                  <a:pt x="126226" y="1367364"/>
                </a:lnTo>
                <a:lnTo>
                  <a:pt x="200934" y="1380466"/>
                </a:lnTo>
                <a:lnTo>
                  <a:pt x="247803" y="1382104"/>
                </a:lnTo>
                <a:lnTo>
                  <a:pt x="306922" y="1382338"/>
                </a:lnTo>
                <a:lnTo>
                  <a:pt x="2667049" y="1382338"/>
                </a:lnTo>
                <a:lnTo>
                  <a:pt x="2725381" y="1382104"/>
                </a:lnTo>
                <a:lnTo>
                  <a:pt x="2771846" y="1380466"/>
                </a:lnTo>
                <a:lnTo>
                  <a:pt x="2810746" y="1376021"/>
                </a:lnTo>
                <a:lnTo>
                  <a:pt x="2882934" y="1349312"/>
                </a:lnTo>
                <a:lnTo>
                  <a:pt x="2914344" y="1324069"/>
                </a:lnTo>
                <a:lnTo>
                  <a:pt x="2939587" y="1292659"/>
                </a:lnTo>
                <a:lnTo>
                  <a:pt x="2957637" y="1256109"/>
                </a:lnTo>
                <a:lnTo>
                  <a:pt x="2970739" y="1181405"/>
                </a:lnTo>
                <a:lnTo>
                  <a:pt x="2972377" y="1134536"/>
                </a:lnTo>
                <a:lnTo>
                  <a:pt x="2972605" y="1076774"/>
                </a:lnTo>
                <a:lnTo>
                  <a:pt x="2972611" y="305563"/>
                </a:lnTo>
                <a:lnTo>
                  <a:pt x="2972377" y="247229"/>
                </a:lnTo>
                <a:lnTo>
                  <a:pt x="2970739" y="200763"/>
                </a:lnTo>
                <a:lnTo>
                  <a:pt x="2966294" y="161863"/>
                </a:lnTo>
                <a:lnTo>
                  <a:pt x="2939587" y="89678"/>
                </a:lnTo>
                <a:lnTo>
                  <a:pt x="2914344" y="58269"/>
                </a:lnTo>
                <a:lnTo>
                  <a:pt x="2882934" y="33026"/>
                </a:lnTo>
                <a:lnTo>
                  <a:pt x="2846384" y="14974"/>
                </a:lnTo>
                <a:lnTo>
                  <a:pt x="2771676" y="1871"/>
                </a:lnTo>
                <a:lnTo>
                  <a:pt x="2724807" y="233"/>
                </a:lnTo>
                <a:lnTo>
                  <a:pt x="2665688" y="0"/>
                </a:lnTo>
                <a:close/>
              </a:path>
            </a:pathLst>
          </a:custGeom>
        </p:spPr>
        <p:style>
          <a:lnRef idx="1">
            <a:schemeClr val="accent1"/>
          </a:lnRef>
          <a:fillRef idx="3">
            <a:schemeClr val="accent1"/>
          </a:fillRef>
          <a:effectRef idx="2">
            <a:schemeClr val="accent1"/>
          </a:effectRef>
          <a:fontRef idx="minor">
            <a:schemeClr val="lt1"/>
          </a:fontRef>
        </p:style>
        <p:txBody>
          <a:bodyPr wrap="square" lIns="0" tIns="0" rIns="0" bIns="0" rtlCol="0"/>
          <a:lstStyle/>
          <a:p>
            <a:endParaRPr sz="417"/>
          </a:p>
        </p:txBody>
      </p:sp>
      <p:sp>
        <p:nvSpPr>
          <p:cNvPr id="31" name="object 26">
            <a:extLst>
              <a:ext uri="{FF2B5EF4-FFF2-40B4-BE49-F238E27FC236}">
                <a16:creationId xmlns:a16="http://schemas.microsoft.com/office/drawing/2014/main" id="{DC99C022-6225-4FDA-9114-33C91B91DE8C}"/>
              </a:ext>
            </a:extLst>
          </p:cNvPr>
          <p:cNvSpPr txBox="1"/>
          <p:nvPr/>
        </p:nvSpPr>
        <p:spPr>
          <a:xfrm>
            <a:off x="5458099" y="4181986"/>
            <a:ext cx="1269174" cy="282541"/>
          </a:xfrm>
          <a:prstGeom prst="rect">
            <a:avLst/>
          </a:prstGeom>
        </p:spPr>
        <p:txBody>
          <a:bodyPr vert="horz" wrap="square" lIns="0" tIns="5488" rIns="0" bIns="0" rtlCol="0">
            <a:spAutoFit/>
          </a:bodyPr>
          <a:lstStyle/>
          <a:p>
            <a:pPr marL="5776">
              <a:spcBef>
                <a:spcPts val="43"/>
              </a:spcBef>
            </a:pPr>
            <a:r>
              <a:rPr lang="en-US" altLang="zh-CN" spc="-197" dirty="0">
                <a:solidFill>
                  <a:srgbClr val="FFFFFF"/>
                </a:solidFill>
                <a:latin typeface="Arial"/>
                <a:cs typeface="Arial"/>
              </a:rPr>
              <a:t>Tensorization</a:t>
            </a:r>
            <a:endParaRPr dirty="0">
              <a:latin typeface="Arial"/>
              <a:cs typeface="Arial"/>
            </a:endParaRPr>
          </a:p>
        </p:txBody>
      </p:sp>
      <p:sp>
        <p:nvSpPr>
          <p:cNvPr id="32" name="object 27">
            <a:extLst>
              <a:ext uri="{FF2B5EF4-FFF2-40B4-BE49-F238E27FC236}">
                <a16:creationId xmlns:a16="http://schemas.microsoft.com/office/drawing/2014/main" id="{5C74F2CD-BE49-4AD5-BEC1-DD7611BFBE60}"/>
              </a:ext>
            </a:extLst>
          </p:cNvPr>
          <p:cNvSpPr/>
          <p:nvPr/>
        </p:nvSpPr>
        <p:spPr>
          <a:xfrm>
            <a:off x="6835139" y="3891113"/>
            <a:ext cx="1585810" cy="893465"/>
          </a:xfrm>
          <a:custGeom>
            <a:avLst/>
            <a:gdLst/>
            <a:ahLst/>
            <a:cxnLst/>
            <a:rect l="l" t="t" r="r" b="b"/>
            <a:pathLst>
              <a:path w="2776219" h="1382395">
                <a:moveTo>
                  <a:pt x="2468940" y="0"/>
                </a:moveTo>
                <a:lnTo>
                  <a:pt x="305561" y="0"/>
                </a:lnTo>
                <a:lnTo>
                  <a:pt x="247223" y="233"/>
                </a:lnTo>
                <a:lnTo>
                  <a:pt x="200756" y="1871"/>
                </a:lnTo>
                <a:lnTo>
                  <a:pt x="161858" y="6317"/>
                </a:lnTo>
                <a:lnTo>
                  <a:pt x="89676" y="33026"/>
                </a:lnTo>
                <a:lnTo>
                  <a:pt x="58266" y="58269"/>
                </a:lnTo>
                <a:lnTo>
                  <a:pt x="33023" y="89678"/>
                </a:lnTo>
                <a:lnTo>
                  <a:pt x="14973" y="126229"/>
                </a:lnTo>
                <a:lnTo>
                  <a:pt x="1871" y="200933"/>
                </a:lnTo>
                <a:lnTo>
                  <a:pt x="233" y="247802"/>
                </a:lnTo>
                <a:lnTo>
                  <a:pt x="5" y="305564"/>
                </a:lnTo>
                <a:lnTo>
                  <a:pt x="0" y="1076774"/>
                </a:lnTo>
                <a:lnTo>
                  <a:pt x="233" y="1135109"/>
                </a:lnTo>
                <a:lnTo>
                  <a:pt x="1871" y="1181575"/>
                </a:lnTo>
                <a:lnTo>
                  <a:pt x="6316" y="1220474"/>
                </a:lnTo>
                <a:lnTo>
                  <a:pt x="33023" y="1292659"/>
                </a:lnTo>
                <a:lnTo>
                  <a:pt x="58266" y="1324069"/>
                </a:lnTo>
                <a:lnTo>
                  <a:pt x="89676" y="1349312"/>
                </a:lnTo>
                <a:lnTo>
                  <a:pt x="126226" y="1367364"/>
                </a:lnTo>
                <a:lnTo>
                  <a:pt x="200927" y="1380467"/>
                </a:lnTo>
                <a:lnTo>
                  <a:pt x="247797" y="1382105"/>
                </a:lnTo>
                <a:lnTo>
                  <a:pt x="306922" y="1382339"/>
                </a:lnTo>
                <a:lnTo>
                  <a:pt x="2470291" y="1382339"/>
                </a:lnTo>
                <a:lnTo>
                  <a:pt x="2528628" y="1382105"/>
                </a:lnTo>
                <a:lnTo>
                  <a:pt x="2575095" y="1380467"/>
                </a:lnTo>
                <a:lnTo>
                  <a:pt x="2613993" y="1376021"/>
                </a:lnTo>
                <a:lnTo>
                  <a:pt x="2686176" y="1349312"/>
                </a:lnTo>
                <a:lnTo>
                  <a:pt x="2717586" y="1324069"/>
                </a:lnTo>
                <a:lnTo>
                  <a:pt x="2742828" y="1292659"/>
                </a:lnTo>
                <a:lnTo>
                  <a:pt x="2760879" y="1256109"/>
                </a:lnTo>
                <a:lnTo>
                  <a:pt x="2773980" y="1181405"/>
                </a:lnTo>
                <a:lnTo>
                  <a:pt x="2775618" y="1134536"/>
                </a:lnTo>
                <a:lnTo>
                  <a:pt x="2775847" y="1076774"/>
                </a:lnTo>
                <a:lnTo>
                  <a:pt x="2775852" y="305564"/>
                </a:lnTo>
                <a:lnTo>
                  <a:pt x="2775618" y="247229"/>
                </a:lnTo>
                <a:lnTo>
                  <a:pt x="2773980" y="200763"/>
                </a:lnTo>
                <a:lnTo>
                  <a:pt x="2769535" y="161864"/>
                </a:lnTo>
                <a:lnTo>
                  <a:pt x="2742828" y="89678"/>
                </a:lnTo>
                <a:lnTo>
                  <a:pt x="2717586" y="58269"/>
                </a:lnTo>
                <a:lnTo>
                  <a:pt x="2686176" y="33026"/>
                </a:lnTo>
                <a:lnTo>
                  <a:pt x="2649626" y="14974"/>
                </a:lnTo>
                <a:lnTo>
                  <a:pt x="2574926" y="1871"/>
                </a:lnTo>
                <a:lnTo>
                  <a:pt x="2528059" y="233"/>
                </a:lnTo>
                <a:lnTo>
                  <a:pt x="2468940" y="0"/>
                </a:lnTo>
                <a:close/>
              </a:path>
            </a:pathLst>
          </a:custGeom>
        </p:spPr>
        <p:style>
          <a:lnRef idx="1">
            <a:schemeClr val="accent1"/>
          </a:lnRef>
          <a:fillRef idx="3">
            <a:schemeClr val="accent1"/>
          </a:fillRef>
          <a:effectRef idx="2">
            <a:schemeClr val="accent1"/>
          </a:effectRef>
          <a:fontRef idx="minor">
            <a:schemeClr val="lt1"/>
          </a:fontRef>
        </p:style>
        <p:txBody>
          <a:bodyPr wrap="square" lIns="0" tIns="0" rIns="0" bIns="0" rtlCol="0"/>
          <a:lstStyle/>
          <a:p>
            <a:endParaRPr sz="417"/>
          </a:p>
        </p:txBody>
      </p:sp>
      <p:sp>
        <p:nvSpPr>
          <p:cNvPr id="33" name="object 28">
            <a:extLst>
              <a:ext uri="{FF2B5EF4-FFF2-40B4-BE49-F238E27FC236}">
                <a16:creationId xmlns:a16="http://schemas.microsoft.com/office/drawing/2014/main" id="{5D75D06A-B185-4B13-8221-E356AF72DBD7}"/>
              </a:ext>
            </a:extLst>
          </p:cNvPr>
          <p:cNvSpPr txBox="1"/>
          <p:nvPr/>
        </p:nvSpPr>
        <p:spPr>
          <a:xfrm>
            <a:off x="7247679" y="4043369"/>
            <a:ext cx="1016852" cy="547819"/>
          </a:xfrm>
          <a:prstGeom prst="rect">
            <a:avLst/>
          </a:prstGeom>
        </p:spPr>
        <p:txBody>
          <a:bodyPr vert="horz" wrap="square" lIns="0" tIns="866" rIns="0" bIns="0" rtlCol="0">
            <a:spAutoFit/>
          </a:bodyPr>
          <a:lstStyle/>
          <a:p>
            <a:pPr marL="72194" marR="2310" indent="-66707">
              <a:lnSpc>
                <a:spcPct val="102000"/>
              </a:lnSpc>
              <a:spcBef>
                <a:spcPts val="7"/>
              </a:spcBef>
            </a:pPr>
            <a:r>
              <a:rPr lang="en-US" altLang="zh-CN" spc="27" dirty="0">
                <a:solidFill>
                  <a:srgbClr val="FFFFFF"/>
                </a:solidFill>
                <a:latin typeface="Arial"/>
                <a:cs typeface="Arial"/>
              </a:rPr>
              <a:t>Latency Hiding</a:t>
            </a:r>
            <a:endParaRPr dirty="0">
              <a:latin typeface="Arial"/>
              <a:cs typeface="Arial"/>
            </a:endParaRPr>
          </a:p>
        </p:txBody>
      </p:sp>
      <p:sp>
        <p:nvSpPr>
          <p:cNvPr id="34" name="object 29">
            <a:extLst>
              <a:ext uri="{FF2B5EF4-FFF2-40B4-BE49-F238E27FC236}">
                <a16:creationId xmlns:a16="http://schemas.microsoft.com/office/drawing/2014/main" id="{3B2BDBC9-C715-44CE-9A56-00F53C3695ED}"/>
              </a:ext>
            </a:extLst>
          </p:cNvPr>
          <p:cNvSpPr/>
          <p:nvPr/>
        </p:nvSpPr>
        <p:spPr>
          <a:xfrm>
            <a:off x="8539964" y="3949302"/>
            <a:ext cx="411529" cy="777320"/>
          </a:xfrm>
          <a:custGeom>
            <a:avLst/>
            <a:gdLst/>
            <a:ahLst/>
            <a:cxnLst/>
            <a:rect l="l" t="t" r="r" b="b"/>
            <a:pathLst>
              <a:path w="1203325" h="1202690">
                <a:moveTo>
                  <a:pt x="240097" y="0"/>
                </a:moveTo>
                <a:lnTo>
                  <a:pt x="962798" y="0"/>
                </a:lnTo>
                <a:lnTo>
                  <a:pt x="1008634" y="183"/>
                </a:lnTo>
                <a:lnTo>
                  <a:pt x="1075710" y="4963"/>
                </a:lnTo>
                <a:lnTo>
                  <a:pt x="1132430" y="25950"/>
                </a:lnTo>
                <a:lnTo>
                  <a:pt x="1176944" y="70465"/>
                </a:lnTo>
                <a:lnTo>
                  <a:pt x="1197931" y="127201"/>
                </a:lnTo>
                <a:lnTo>
                  <a:pt x="1202711" y="194710"/>
                </a:lnTo>
                <a:lnTo>
                  <a:pt x="1202895" y="241164"/>
                </a:lnTo>
                <a:lnTo>
                  <a:pt x="1202895" y="962182"/>
                </a:lnTo>
                <a:lnTo>
                  <a:pt x="1202711" y="1008018"/>
                </a:lnTo>
                <a:lnTo>
                  <a:pt x="1197931" y="1075094"/>
                </a:lnTo>
                <a:lnTo>
                  <a:pt x="1176944" y="1131814"/>
                </a:lnTo>
                <a:lnTo>
                  <a:pt x="1132430" y="1176329"/>
                </a:lnTo>
                <a:lnTo>
                  <a:pt x="1075694" y="1197315"/>
                </a:lnTo>
                <a:lnTo>
                  <a:pt x="1008184" y="1202095"/>
                </a:lnTo>
                <a:lnTo>
                  <a:pt x="961730" y="1202279"/>
                </a:lnTo>
                <a:lnTo>
                  <a:pt x="240097" y="1202279"/>
                </a:lnTo>
                <a:lnTo>
                  <a:pt x="194260" y="1202095"/>
                </a:lnTo>
                <a:lnTo>
                  <a:pt x="127184" y="1197315"/>
                </a:lnTo>
                <a:lnTo>
                  <a:pt x="70465" y="1176329"/>
                </a:lnTo>
                <a:lnTo>
                  <a:pt x="25950" y="1131814"/>
                </a:lnTo>
                <a:lnTo>
                  <a:pt x="4963" y="1075078"/>
                </a:lnTo>
                <a:lnTo>
                  <a:pt x="183" y="1007568"/>
                </a:lnTo>
                <a:lnTo>
                  <a:pt x="0" y="961114"/>
                </a:lnTo>
                <a:lnTo>
                  <a:pt x="0" y="240097"/>
                </a:lnTo>
                <a:lnTo>
                  <a:pt x="183" y="194260"/>
                </a:lnTo>
                <a:lnTo>
                  <a:pt x="4963" y="127184"/>
                </a:lnTo>
                <a:lnTo>
                  <a:pt x="25950" y="70465"/>
                </a:lnTo>
                <a:lnTo>
                  <a:pt x="70465" y="25950"/>
                </a:lnTo>
                <a:lnTo>
                  <a:pt x="127201" y="4963"/>
                </a:lnTo>
                <a:lnTo>
                  <a:pt x="194710" y="183"/>
                </a:lnTo>
                <a:lnTo>
                  <a:pt x="241164" y="0"/>
                </a:lnTo>
                <a:lnTo>
                  <a:pt x="240097" y="0"/>
                </a:lnTo>
                <a:close/>
              </a:path>
            </a:pathLst>
          </a:custGeom>
          <a:ln w="31412">
            <a:solidFill>
              <a:srgbClr val="000000"/>
            </a:solidFill>
            <a:prstDash val="lgDash"/>
          </a:ln>
        </p:spPr>
        <p:txBody>
          <a:bodyPr wrap="square" lIns="0" tIns="0" rIns="0" bIns="0" rtlCol="0"/>
          <a:lstStyle/>
          <a:p>
            <a:endParaRPr sz="417"/>
          </a:p>
        </p:txBody>
      </p:sp>
      <p:sp>
        <p:nvSpPr>
          <p:cNvPr id="35" name="object 30">
            <a:extLst>
              <a:ext uri="{FF2B5EF4-FFF2-40B4-BE49-F238E27FC236}">
                <a16:creationId xmlns:a16="http://schemas.microsoft.com/office/drawing/2014/main" id="{DF481BB1-CE02-444A-9E16-0FBCD30B8E1B}"/>
              </a:ext>
            </a:extLst>
          </p:cNvPr>
          <p:cNvSpPr txBox="1"/>
          <p:nvPr/>
        </p:nvSpPr>
        <p:spPr>
          <a:xfrm>
            <a:off x="8606336" y="4137587"/>
            <a:ext cx="278783" cy="417776"/>
          </a:xfrm>
          <a:prstGeom prst="rect">
            <a:avLst/>
          </a:prstGeom>
        </p:spPr>
        <p:txBody>
          <a:bodyPr vert="horz" wrap="square" lIns="0" tIns="6932" rIns="0" bIns="0" rtlCol="0">
            <a:spAutoFit/>
          </a:bodyPr>
          <a:lstStyle/>
          <a:p>
            <a:pPr marL="5776">
              <a:spcBef>
                <a:spcPts val="55"/>
              </a:spcBef>
            </a:pPr>
            <a:r>
              <a:rPr sz="1865" spc="7" dirty="0">
                <a:latin typeface="Arial"/>
                <a:cs typeface="Arial"/>
              </a:rPr>
              <a:t>…</a:t>
            </a:r>
            <a:endParaRPr sz="1865" dirty="0">
              <a:latin typeface="Arial"/>
              <a:cs typeface="Arial"/>
            </a:endParaRPr>
          </a:p>
        </p:txBody>
      </p:sp>
      <p:sp>
        <p:nvSpPr>
          <p:cNvPr id="2" name="文本框 1">
            <a:extLst>
              <a:ext uri="{FF2B5EF4-FFF2-40B4-BE49-F238E27FC236}">
                <a16:creationId xmlns:a16="http://schemas.microsoft.com/office/drawing/2014/main" id="{9951BD68-2FF5-334A-B3D7-7A59972AB34C}"/>
              </a:ext>
            </a:extLst>
          </p:cNvPr>
          <p:cNvSpPr txBox="1"/>
          <p:nvPr/>
        </p:nvSpPr>
        <p:spPr>
          <a:xfrm>
            <a:off x="805844" y="2898454"/>
            <a:ext cx="1764586" cy="369332"/>
          </a:xfrm>
          <a:prstGeom prst="rect">
            <a:avLst/>
          </a:prstGeom>
          <a:noFill/>
        </p:spPr>
        <p:txBody>
          <a:bodyPr wrap="none" rtlCol="0">
            <a:spAutoFit/>
          </a:bodyPr>
          <a:lstStyle/>
          <a:p>
            <a:r>
              <a:rPr kumimoji="1" lang="en-US" altLang="zh-CN" dirty="0">
                <a:solidFill>
                  <a:srgbClr val="FF0000"/>
                </a:solidFill>
              </a:rPr>
              <a:t>Halide primitives</a:t>
            </a:r>
            <a:endParaRPr kumimoji="1" lang="zh-CN" altLang="en-US" dirty="0">
              <a:solidFill>
                <a:srgbClr val="FF0000"/>
              </a:solidFill>
            </a:endParaRPr>
          </a:p>
        </p:txBody>
      </p:sp>
      <p:sp>
        <p:nvSpPr>
          <p:cNvPr id="6" name="文本框 5">
            <a:extLst>
              <a:ext uri="{FF2B5EF4-FFF2-40B4-BE49-F238E27FC236}">
                <a16:creationId xmlns:a16="http://schemas.microsoft.com/office/drawing/2014/main" id="{D05E8CC3-E89B-504D-A269-4DE5CA81D281}"/>
              </a:ext>
            </a:extLst>
          </p:cNvPr>
          <p:cNvSpPr txBox="1"/>
          <p:nvPr/>
        </p:nvSpPr>
        <p:spPr>
          <a:xfrm>
            <a:off x="819285" y="4043369"/>
            <a:ext cx="2316468" cy="646331"/>
          </a:xfrm>
          <a:prstGeom prst="rect">
            <a:avLst/>
          </a:prstGeom>
          <a:noFill/>
        </p:spPr>
        <p:txBody>
          <a:bodyPr wrap="none" rtlCol="0">
            <a:spAutoFit/>
          </a:bodyPr>
          <a:lstStyle/>
          <a:p>
            <a:r>
              <a:rPr kumimoji="1" lang="en-US" altLang="zh-CN" dirty="0">
                <a:solidFill>
                  <a:srgbClr val="FF0000"/>
                </a:solidFill>
              </a:rPr>
              <a:t>New primitives in TVM</a:t>
            </a:r>
          </a:p>
          <a:p>
            <a:r>
              <a:rPr kumimoji="1" lang="en-US" altLang="zh-CN" dirty="0">
                <a:solidFill>
                  <a:srgbClr val="FF0000"/>
                </a:solidFill>
              </a:rPr>
              <a:t>(for GPU)</a:t>
            </a:r>
            <a:endParaRPr kumimoji="1" lang="zh-CN" altLang="en-US" dirty="0">
              <a:solidFill>
                <a:srgbClr val="FF0000"/>
              </a:solidFill>
            </a:endParaRPr>
          </a:p>
        </p:txBody>
      </p:sp>
    </p:spTree>
    <p:extLst>
      <p:ext uri="{BB962C8B-B14F-4D97-AF65-F5344CB8AC3E}">
        <p14:creationId xmlns:p14="http://schemas.microsoft.com/office/powerpoint/2010/main" val="498752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1FE777-00D0-4DAA-986B-6C42CCA24525}"/>
              </a:ext>
            </a:extLst>
          </p:cNvPr>
          <p:cNvSpPr>
            <a:spLocks noGrp="1"/>
          </p:cNvSpPr>
          <p:nvPr>
            <p:ph type="title"/>
          </p:nvPr>
        </p:nvSpPr>
        <p:spPr/>
        <p:txBody>
          <a:bodyPr/>
          <a:lstStyle/>
          <a:p>
            <a:r>
              <a:rPr lang="en-US" altLang="zh-CN" dirty="0"/>
              <a:t>Automatic Scheduling Generation</a:t>
            </a:r>
            <a:endParaRPr lang="zh-CN" altLang="en-US" dirty="0"/>
          </a:p>
        </p:txBody>
      </p:sp>
      <p:sp>
        <p:nvSpPr>
          <p:cNvPr id="4" name="灯片编号占位符 3">
            <a:extLst>
              <a:ext uri="{FF2B5EF4-FFF2-40B4-BE49-F238E27FC236}">
                <a16:creationId xmlns:a16="http://schemas.microsoft.com/office/drawing/2014/main" id="{DF03AF83-BD1A-4854-A879-CACAFE7F8633}"/>
              </a:ext>
            </a:extLst>
          </p:cNvPr>
          <p:cNvSpPr>
            <a:spLocks noGrp="1"/>
          </p:cNvSpPr>
          <p:nvPr>
            <p:ph type="sldNum" sz="quarter" idx="12"/>
          </p:nvPr>
        </p:nvSpPr>
        <p:spPr/>
        <p:txBody>
          <a:bodyPr/>
          <a:lstStyle/>
          <a:p>
            <a:fld id="{977BA8E6-E826-B147-AA17-E3D76A29629C}" type="slidenum">
              <a:rPr kumimoji="1" lang="zh-CN" altLang="en-US" smtClean="0"/>
              <a:pPr/>
              <a:t>46</a:t>
            </a:fld>
            <a:endParaRPr kumimoji="1" lang="zh-CN" altLang="en-US" b="1" dirty="0"/>
          </a:p>
        </p:txBody>
      </p:sp>
      <p:sp>
        <p:nvSpPr>
          <p:cNvPr id="38" name="object 3">
            <a:extLst>
              <a:ext uri="{FF2B5EF4-FFF2-40B4-BE49-F238E27FC236}">
                <a16:creationId xmlns:a16="http://schemas.microsoft.com/office/drawing/2014/main" id="{CA4EFF60-3966-497C-9307-E9F9B0C954F7}"/>
              </a:ext>
            </a:extLst>
          </p:cNvPr>
          <p:cNvSpPr/>
          <p:nvPr/>
        </p:nvSpPr>
        <p:spPr>
          <a:xfrm>
            <a:off x="6786953" y="2598171"/>
            <a:ext cx="2015263" cy="1115717"/>
          </a:xfrm>
          <a:prstGeom prst="rect">
            <a:avLst/>
          </a:prstGeom>
          <a:blipFill>
            <a:blip r:embed="rId2" cstate="print"/>
            <a:stretch>
              <a:fillRect/>
            </a:stretch>
          </a:blipFill>
        </p:spPr>
        <p:txBody>
          <a:bodyPr wrap="square" lIns="0" tIns="0" rIns="0" bIns="0" rtlCol="0"/>
          <a:lstStyle/>
          <a:p>
            <a:endParaRPr sz="417"/>
          </a:p>
        </p:txBody>
      </p:sp>
      <p:sp>
        <p:nvSpPr>
          <p:cNvPr id="39" name="object 4">
            <a:extLst>
              <a:ext uri="{FF2B5EF4-FFF2-40B4-BE49-F238E27FC236}">
                <a16:creationId xmlns:a16="http://schemas.microsoft.com/office/drawing/2014/main" id="{3C4CC27F-AB3F-4226-96DD-34010337DB80}"/>
              </a:ext>
            </a:extLst>
          </p:cNvPr>
          <p:cNvSpPr/>
          <p:nvPr/>
        </p:nvSpPr>
        <p:spPr>
          <a:xfrm>
            <a:off x="2458462" y="3367961"/>
            <a:ext cx="4572866" cy="539225"/>
          </a:xfrm>
          <a:custGeom>
            <a:avLst/>
            <a:gdLst/>
            <a:ahLst/>
            <a:cxnLst/>
            <a:rect l="l" t="t" r="r" b="b"/>
            <a:pathLst>
              <a:path w="10053955" h="1185545">
                <a:moveTo>
                  <a:pt x="0" y="191752"/>
                </a:moveTo>
                <a:lnTo>
                  <a:pt x="49678" y="223842"/>
                </a:lnTo>
                <a:lnTo>
                  <a:pt x="82098" y="244120"/>
                </a:lnTo>
                <a:lnTo>
                  <a:pt x="114699" y="264181"/>
                </a:lnTo>
                <a:lnTo>
                  <a:pt x="147480" y="284027"/>
                </a:lnTo>
                <a:lnTo>
                  <a:pt x="180441" y="303656"/>
                </a:lnTo>
                <a:lnTo>
                  <a:pt x="213582" y="323070"/>
                </a:lnTo>
                <a:lnTo>
                  <a:pt x="246904" y="342267"/>
                </a:lnTo>
                <a:lnTo>
                  <a:pt x="280407" y="361247"/>
                </a:lnTo>
                <a:lnTo>
                  <a:pt x="314089" y="380012"/>
                </a:lnTo>
                <a:lnTo>
                  <a:pt x="347952" y="398560"/>
                </a:lnTo>
                <a:lnTo>
                  <a:pt x="381995" y="416893"/>
                </a:lnTo>
                <a:lnTo>
                  <a:pt x="416219" y="435009"/>
                </a:lnTo>
                <a:lnTo>
                  <a:pt x="450623" y="452909"/>
                </a:lnTo>
                <a:lnTo>
                  <a:pt x="485207" y="470592"/>
                </a:lnTo>
                <a:lnTo>
                  <a:pt x="519971" y="488060"/>
                </a:lnTo>
                <a:lnTo>
                  <a:pt x="554916" y="505311"/>
                </a:lnTo>
                <a:lnTo>
                  <a:pt x="590041" y="522346"/>
                </a:lnTo>
                <a:lnTo>
                  <a:pt x="625347" y="539165"/>
                </a:lnTo>
                <a:lnTo>
                  <a:pt x="660833" y="555768"/>
                </a:lnTo>
                <a:lnTo>
                  <a:pt x="696499" y="572154"/>
                </a:lnTo>
                <a:lnTo>
                  <a:pt x="732345" y="588324"/>
                </a:lnTo>
                <a:lnTo>
                  <a:pt x="768372" y="604278"/>
                </a:lnTo>
                <a:lnTo>
                  <a:pt x="804579" y="620016"/>
                </a:lnTo>
                <a:lnTo>
                  <a:pt x="840966" y="635538"/>
                </a:lnTo>
                <a:lnTo>
                  <a:pt x="877534" y="650844"/>
                </a:lnTo>
                <a:lnTo>
                  <a:pt x="914282" y="665933"/>
                </a:lnTo>
                <a:lnTo>
                  <a:pt x="951211" y="680806"/>
                </a:lnTo>
                <a:lnTo>
                  <a:pt x="988319" y="695463"/>
                </a:lnTo>
                <a:lnTo>
                  <a:pt x="1025608" y="709904"/>
                </a:lnTo>
                <a:lnTo>
                  <a:pt x="1063078" y="724128"/>
                </a:lnTo>
                <a:lnTo>
                  <a:pt x="1100727" y="738137"/>
                </a:lnTo>
                <a:lnTo>
                  <a:pt x="1138557" y="751929"/>
                </a:lnTo>
                <a:lnTo>
                  <a:pt x="1176568" y="765505"/>
                </a:lnTo>
                <a:lnTo>
                  <a:pt x="1214758" y="778865"/>
                </a:lnTo>
                <a:lnTo>
                  <a:pt x="1253129" y="792009"/>
                </a:lnTo>
                <a:lnTo>
                  <a:pt x="1291681" y="804936"/>
                </a:lnTo>
                <a:lnTo>
                  <a:pt x="1330412" y="817647"/>
                </a:lnTo>
                <a:lnTo>
                  <a:pt x="1369324" y="830142"/>
                </a:lnTo>
                <a:lnTo>
                  <a:pt x="1408417" y="842421"/>
                </a:lnTo>
                <a:lnTo>
                  <a:pt x="1447689" y="854484"/>
                </a:lnTo>
                <a:lnTo>
                  <a:pt x="1487142" y="866330"/>
                </a:lnTo>
                <a:lnTo>
                  <a:pt x="1526775" y="877961"/>
                </a:lnTo>
                <a:lnTo>
                  <a:pt x="1566589" y="889375"/>
                </a:lnTo>
                <a:lnTo>
                  <a:pt x="1606583" y="900573"/>
                </a:lnTo>
                <a:lnTo>
                  <a:pt x="1646757" y="911554"/>
                </a:lnTo>
                <a:lnTo>
                  <a:pt x="1687112" y="922320"/>
                </a:lnTo>
                <a:lnTo>
                  <a:pt x="1727647" y="932869"/>
                </a:lnTo>
                <a:lnTo>
                  <a:pt x="1768362" y="943202"/>
                </a:lnTo>
                <a:lnTo>
                  <a:pt x="1809257" y="953319"/>
                </a:lnTo>
                <a:lnTo>
                  <a:pt x="1850333" y="963220"/>
                </a:lnTo>
                <a:lnTo>
                  <a:pt x="1891589" y="972905"/>
                </a:lnTo>
                <a:lnTo>
                  <a:pt x="1933026" y="982373"/>
                </a:lnTo>
                <a:lnTo>
                  <a:pt x="1974643" y="991625"/>
                </a:lnTo>
                <a:lnTo>
                  <a:pt x="2016440" y="1000661"/>
                </a:lnTo>
                <a:lnTo>
                  <a:pt x="2058417" y="1009481"/>
                </a:lnTo>
                <a:lnTo>
                  <a:pt x="2100575" y="1018085"/>
                </a:lnTo>
                <a:lnTo>
                  <a:pt x="2142913" y="1026472"/>
                </a:lnTo>
                <a:lnTo>
                  <a:pt x="2185432" y="1034643"/>
                </a:lnTo>
                <a:lnTo>
                  <a:pt x="2228131" y="1042598"/>
                </a:lnTo>
                <a:lnTo>
                  <a:pt x="2271010" y="1050337"/>
                </a:lnTo>
                <a:lnTo>
                  <a:pt x="2314069" y="1057860"/>
                </a:lnTo>
                <a:lnTo>
                  <a:pt x="2357309" y="1065167"/>
                </a:lnTo>
                <a:lnTo>
                  <a:pt x="2400729" y="1072257"/>
                </a:lnTo>
                <a:lnTo>
                  <a:pt x="2444329" y="1079131"/>
                </a:lnTo>
                <a:lnTo>
                  <a:pt x="2488110" y="1085789"/>
                </a:lnTo>
                <a:lnTo>
                  <a:pt x="2532071" y="1092231"/>
                </a:lnTo>
                <a:lnTo>
                  <a:pt x="2576213" y="1098456"/>
                </a:lnTo>
                <a:lnTo>
                  <a:pt x="2620534" y="1104465"/>
                </a:lnTo>
                <a:lnTo>
                  <a:pt x="2665036" y="1110259"/>
                </a:lnTo>
                <a:lnTo>
                  <a:pt x="2709719" y="1115836"/>
                </a:lnTo>
                <a:lnTo>
                  <a:pt x="2754582" y="1121196"/>
                </a:lnTo>
                <a:lnTo>
                  <a:pt x="2799625" y="1126341"/>
                </a:lnTo>
                <a:lnTo>
                  <a:pt x="2844848" y="1131269"/>
                </a:lnTo>
                <a:lnTo>
                  <a:pt x="2890252" y="1135982"/>
                </a:lnTo>
                <a:lnTo>
                  <a:pt x="2935836" y="1140478"/>
                </a:lnTo>
                <a:lnTo>
                  <a:pt x="2981600" y="1144757"/>
                </a:lnTo>
                <a:lnTo>
                  <a:pt x="3027545" y="1148821"/>
                </a:lnTo>
                <a:lnTo>
                  <a:pt x="3073670" y="1152669"/>
                </a:lnTo>
                <a:lnTo>
                  <a:pt x="3119975" y="1156300"/>
                </a:lnTo>
                <a:lnTo>
                  <a:pt x="3166461" y="1159715"/>
                </a:lnTo>
                <a:lnTo>
                  <a:pt x="3213127" y="1162914"/>
                </a:lnTo>
                <a:lnTo>
                  <a:pt x="3259973" y="1165896"/>
                </a:lnTo>
                <a:lnTo>
                  <a:pt x="3307000" y="1168663"/>
                </a:lnTo>
                <a:lnTo>
                  <a:pt x="3354207" y="1171213"/>
                </a:lnTo>
                <a:lnTo>
                  <a:pt x="3401594" y="1173547"/>
                </a:lnTo>
                <a:lnTo>
                  <a:pt x="3449162" y="1175665"/>
                </a:lnTo>
                <a:lnTo>
                  <a:pt x="3496909" y="1177567"/>
                </a:lnTo>
                <a:lnTo>
                  <a:pt x="3544838" y="1179253"/>
                </a:lnTo>
                <a:lnTo>
                  <a:pt x="3592946" y="1180722"/>
                </a:lnTo>
                <a:lnTo>
                  <a:pt x="3641235" y="1181975"/>
                </a:lnTo>
                <a:lnTo>
                  <a:pt x="3689705" y="1183012"/>
                </a:lnTo>
                <a:lnTo>
                  <a:pt x="3738354" y="1183833"/>
                </a:lnTo>
                <a:lnTo>
                  <a:pt x="3787184" y="1184438"/>
                </a:lnTo>
                <a:lnTo>
                  <a:pt x="3836194" y="1184826"/>
                </a:lnTo>
                <a:lnTo>
                  <a:pt x="3885385" y="1184998"/>
                </a:lnTo>
                <a:lnTo>
                  <a:pt x="3934756" y="1184954"/>
                </a:lnTo>
                <a:lnTo>
                  <a:pt x="3984307" y="1184694"/>
                </a:lnTo>
                <a:lnTo>
                  <a:pt x="4034039" y="1184218"/>
                </a:lnTo>
                <a:lnTo>
                  <a:pt x="4083950" y="1183525"/>
                </a:lnTo>
                <a:lnTo>
                  <a:pt x="4134043" y="1182617"/>
                </a:lnTo>
                <a:lnTo>
                  <a:pt x="4184315" y="1181492"/>
                </a:lnTo>
                <a:lnTo>
                  <a:pt x="4234768" y="1180151"/>
                </a:lnTo>
                <a:lnTo>
                  <a:pt x="4285401" y="1178593"/>
                </a:lnTo>
                <a:lnTo>
                  <a:pt x="4336215" y="1176820"/>
                </a:lnTo>
                <a:lnTo>
                  <a:pt x="4387209" y="1174830"/>
                </a:lnTo>
                <a:lnTo>
                  <a:pt x="4438383" y="1172625"/>
                </a:lnTo>
                <a:lnTo>
                  <a:pt x="4489737" y="1170202"/>
                </a:lnTo>
                <a:lnTo>
                  <a:pt x="4541272" y="1167564"/>
                </a:lnTo>
                <a:lnTo>
                  <a:pt x="4592987" y="1164710"/>
                </a:lnTo>
                <a:lnTo>
                  <a:pt x="4644883" y="1161639"/>
                </a:lnTo>
                <a:lnTo>
                  <a:pt x="4696959" y="1158353"/>
                </a:lnTo>
                <a:lnTo>
                  <a:pt x="4749215" y="1154850"/>
                </a:lnTo>
                <a:lnTo>
                  <a:pt x="4801651" y="1151130"/>
                </a:lnTo>
                <a:lnTo>
                  <a:pt x="4854268" y="1147195"/>
                </a:lnTo>
                <a:lnTo>
                  <a:pt x="4907065" y="1143044"/>
                </a:lnTo>
                <a:lnTo>
                  <a:pt x="4960043" y="1138676"/>
                </a:lnTo>
                <a:lnTo>
                  <a:pt x="5013201" y="1134092"/>
                </a:lnTo>
                <a:lnTo>
                  <a:pt x="5066539" y="1129292"/>
                </a:lnTo>
                <a:lnTo>
                  <a:pt x="5120057" y="1124276"/>
                </a:lnTo>
                <a:lnTo>
                  <a:pt x="5173756" y="1119043"/>
                </a:lnTo>
                <a:lnTo>
                  <a:pt x="5227635" y="1113594"/>
                </a:lnTo>
                <a:lnTo>
                  <a:pt x="5281694" y="1107930"/>
                </a:lnTo>
                <a:lnTo>
                  <a:pt x="5335934" y="1102049"/>
                </a:lnTo>
                <a:lnTo>
                  <a:pt x="5390354" y="1095951"/>
                </a:lnTo>
                <a:lnTo>
                  <a:pt x="5444955" y="1089638"/>
                </a:lnTo>
                <a:lnTo>
                  <a:pt x="5499736" y="1083108"/>
                </a:lnTo>
                <a:lnTo>
                  <a:pt x="5554697" y="1076363"/>
                </a:lnTo>
                <a:lnTo>
                  <a:pt x="5609838" y="1069401"/>
                </a:lnTo>
                <a:lnTo>
                  <a:pt x="5665160" y="1062222"/>
                </a:lnTo>
                <a:lnTo>
                  <a:pt x="5720662" y="1054828"/>
                </a:lnTo>
                <a:lnTo>
                  <a:pt x="5776344" y="1047217"/>
                </a:lnTo>
                <a:lnTo>
                  <a:pt x="5832207" y="1039391"/>
                </a:lnTo>
                <a:lnTo>
                  <a:pt x="5888250" y="1031348"/>
                </a:lnTo>
                <a:lnTo>
                  <a:pt x="5944474" y="1023089"/>
                </a:lnTo>
                <a:lnTo>
                  <a:pt x="6000877" y="1014613"/>
                </a:lnTo>
                <a:lnTo>
                  <a:pt x="6057461" y="1005922"/>
                </a:lnTo>
                <a:lnTo>
                  <a:pt x="6114226" y="997014"/>
                </a:lnTo>
                <a:lnTo>
                  <a:pt x="6171170" y="987890"/>
                </a:lnTo>
                <a:lnTo>
                  <a:pt x="6228296" y="978550"/>
                </a:lnTo>
                <a:lnTo>
                  <a:pt x="6285601" y="968994"/>
                </a:lnTo>
                <a:lnTo>
                  <a:pt x="6343087" y="959222"/>
                </a:lnTo>
                <a:lnTo>
                  <a:pt x="6400753" y="949233"/>
                </a:lnTo>
                <a:lnTo>
                  <a:pt x="6458599" y="939028"/>
                </a:lnTo>
                <a:lnTo>
                  <a:pt x="6516626" y="928607"/>
                </a:lnTo>
                <a:lnTo>
                  <a:pt x="6574833" y="917970"/>
                </a:lnTo>
                <a:lnTo>
                  <a:pt x="6633220" y="907117"/>
                </a:lnTo>
                <a:lnTo>
                  <a:pt x="6691788" y="896047"/>
                </a:lnTo>
                <a:lnTo>
                  <a:pt x="6750536" y="884762"/>
                </a:lnTo>
                <a:lnTo>
                  <a:pt x="6809464" y="873260"/>
                </a:lnTo>
                <a:lnTo>
                  <a:pt x="6868573" y="861542"/>
                </a:lnTo>
                <a:lnTo>
                  <a:pt x="6927862" y="849607"/>
                </a:lnTo>
                <a:lnTo>
                  <a:pt x="6987331" y="837457"/>
                </a:lnTo>
                <a:lnTo>
                  <a:pt x="7046981" y="825090"/>
                </a:lnTo>
                <a:lnTo>
                  <a:pt x="7106811" y="812507"/>
                </a:lnTo>
                <a:lnTo>
                  <a:pt x="7166821" y="799708"/>
                </a:lnTo>
                <a:lnTo>
                  <a:pt x="7227012" y="786693"/>
                </a:lnTo>
                <a:lnTo>
                  <a:pt x="7287383" y="773462"/>
                </a:lnTo>
                <a:lnTo>
                  <a:pt x="7347934" y="760014"/>
                </a:lnTo>
                <a:lnTo>
                  <a:pt x="7408666" y="746350"/>
                </a:lnTo>
                <a:lnTo>
                  <a:pt x="7469578" y="732471"/>
                </a:lnTo>
                <a:lnTo>
                  <a:pt x="7530670" y="718374"/>
                </a:lnTo>
                <a:lnTo>
                  <a:pt x="7591943" y="704062"/>
                </a:lnTo>
                <a:lnTo>
                  <a:pt x="7653396" y="689534"/>
                </a:lnTo>
                <a:lnTo>
                  <a:pt x="7715029" y="674789"/>
                </a:lnTo>
                <a:lnTo>
                  <a:pt x="7776843" y="659828"/>
                </a:lnTo>
                <a:lnTo>
                  <a:pt x="7838837" y="644651"/>
                </a:lnTo>
                <a:lnTo>
                  <a:pt x="7901011" y="629258"/>
                </a:lnTo>
                <a:lnTo>
                  <a:pt x="7963366" y="613648"/>
                </a:lnTo>
                <a:lnTo>
                  <a:pt x="8025901" y="597822"/>
                </a:lnTo>
                <a:lnTo>
                  <a:pt x="8088616" y="581781"/>
                </a:lnTo>
                <a:lnTo>
                  <a:pt x="8151512" y="565523"/>
                </a:lnTo>
                <a:lnTo>
                  <a:pt x="8214588" y="549048"/>
                </a:lnTo>
                <a:lnTo>
                  <a:pt x="8277844" y="532358"/>
                </a:lnTo>
                <a:lnTo>
                  <a:pt x="8341281" y="515452"/>
                </a:lnTo>
                <a:lnTo>
                  <a:pt x="8404898" y="498329"/>
                </a:lnTo>
                <a:lnTo>
                  <a:pt x="8468695" y="480990"/>
                </a:lnTo>
                <a:lnTo>
                  <a:pt x="8532673" y="463435"/>
                </a:lnTo>
                <a:lnTo>
                  <a:pt x="8596831" y="445663"/>
                </a:lnTo>
                <a:lnTo>
                  <a:pt x="8661169" y="427676"/>
                </a:lnTo>
                <a:lnTo>
                  <a:pt x="8725688" y="409472"/>
                </a:lnTo>
                <a:lnTo>
                  <a:pt x="8790387" y="391052"/>
                </a:lnTo>
                <a:lnTo>
                  <a:pt x="8855266" y="372416"/>
                </a:lnTo>
                <a:lnTo>
                  <a:pt x="8920326" y="353564"/>
                </a:lnTo>
                <a:lnTo>
                  <a:pt x="8985566" y="334496"/>
                </a:lnTo>
                <a:lnTo>
                  <a:pt x="9050986" y="315211"/>
                </a:lnTo>
                <a:lnTo>
                  <a:pt x="9116587" y="295710"/>
                </a:lnTo>
                <a:lnTo>
                  <a:pt x="9182368" y="275993"/>
                </a:lnTo>
                <a:lnTo>
                  <a:pt x="9248329" y="256060"/>
                </a:lnTo>
                <a:lnTo>
                  <a:pt x="9314471" y="235911"/>
                </a:lnTo>
                <a:lnTo>
                  <a:pt x="9380793" y="215545"/>
                </a:lnTo>
                <a:lnTo>
                  <a:pt x="9447295" y="194963"/>
                </a:lnTo>
                <a:lnTo>
                  <a:pt x="9513978" y="174165"/>
                </a:lnTo>
                <a:lnTo>
                  <a:pt x="9580841" y="153151"/>
                </a:lnTo>
                <a:lnTo>
                  <a:pt x="9647884" y="131921"/>
                </a:lnTo>
                <a:lnTo>
                  <a:pt x="9715107" y="110475"/>
                </a:lnTo>
                <a:lnTo>
                  <a:pt x="9782511" y="88812"/>
                </a:lnTo>
                <a:lnTo>
                  <a:pt x="9850096" y="66933"/>
                </a:lnTo>
                <a:lnTo>
                  <a:pt x="9917860" y="44838"/>
                </a:lnTo>
                <a:lnTo>
                  <a:pt x="9985805" y="22527"/>
                </a:lnTo>
                <a:lnTo>
                  <a:pt x="10053931" y="0"/>
                </a:lnTo>
              </a:path>
            </a:pathLst>
          </a:custGeom>
          <a:ln w="41883">
            <a:solidFill>
              <a:srgbClr val="00A2FF"/>
            </a:solidFill>
          </a:ln>
        </p:spPr>
        <p:txBody>
          <a:bodyPr wrap="square" lIns="0" tIns="0" rIns="0" bIns="0" rtlCol="0"/>
          <a:lstStyle/>
          <a:p>
            <a:endParaRPr sz="417"/>
          </a:p>
        </p:txBody>
      </p:sp>
      <p:sp>
        <p:nvSpPr>
          <p:cNvPr id="40" name="object 5">
            <a:extLst>
              <a:ext uri="{FF2B5EF4-FFF2-40B4-BE49-F238E27FC236}">
                <a16:creationId xmlns:a16="http://schemas.microsoft.com/office/drawing/2014/main" id="{4D36DB00-79C7-43F0-BEBA-FBAC4F4E942B}"/>
              </a:ext>
            </a:extLst>
          </p:cNvPr>
          <p:cNvSpPr/>
          <p:nvPr/>
        </p:nvSpPr>
        <p:spPr>
          <a:xfrm>
            <a:off x="2399768" y="3416148"/>
            <a:ext cx="88956" cy="77692"/>
          </a:xfrm>
          <a:custGeom>
            <a:avLst/>
            <a:gdLst/>
            <a:ahLst/>
            <a:cxnLst/>
            <a:rect l="l" t="t" r="r" b="b"/>
            <a:pathLst>
              <a:path w="195579" h="170814">
                <a:moveTo>
                  <a:pt x="0" y="0"/>
                </a:moveTo>
                <a:lnTo>
                  <a:pt x="97780" y="170645"/>
                </a:lnTo>
                <a:lnTo>
                  <a:pt x="195184" y="24163"/>
                </a:lnTo>
                <a:lnTo>
                  <a:pt x="0" y="0"/>
                </a:lnTo>
                <a:close/>
              </a:path>
            </a:pathLst>
          </a:custGeom>
          <a:solidFill>
            <a:srgbClr val="00A2FF"/>
          </a:solidFill>
        </p:spPr>
        <p:txBody>
          <a:bodyPr wrap="square" lIns="0" tIns="0" rIns="0" bIns="0" rtlCol="0"/>
          <a:lstStyle/>
          <a:p>
            <a:endParaRPr sz="417"/>
          </a:p>
        </p:txBody>
      </p:sp>
      <p:sp>
        <p:nvSpPr>
          <p:cNvPr id="41" name="object 6">
            <a:extLst>
              <a:ext uri="{FF2B5EF4-FFF2-40B4-BE49-F238E27FC236}">
                <a16:creationId xmlns:a16="http://schemas.microsoft.com/office/drawing/2014/main" id="{94C2A4AD-38F0-4F56-899C-75C8322B3C63}"/>
              </a:ext>
            </a:extLst>
          </p:cNvPr>
          <p:cNvSpPr txBox="1"/>
          <p:nvPr/>
        </p:nvSpPr>
        <p:spPr>
          <a:xfrm>
            <a:off x="3685997" y="4075401"/>
            <a:ext cx="1957036" cy="282541"/>
          </a:xfrm>
          <a:prstGeom prst="rect">
            <a:avLst/>
          </a:prstGeom>
        </p:spPr>
        <p:txBody>
          <a:bodyPr vert="horz" wrap="square" lIns="0" tIns="5488" rIns="0" bIns="0" rtlCol="0">
            <a:spAutoFit/>
          </a:bodyPr>
          <a:lstStyle/>
          <a:p>
            <a:pPr marL="5776">
              <a:spcBef>
                <a:spcPts val="43"/>
              </a:spcBef>
            </a:pPr>
            <a:r>
              <a:rPr lang="en-US" altLang="zh-CN" spc="-34" dirty="0">
                <a:solidFill>
                  <a:srgbClr val="C00000"/>
                </a:solidFill>
                <a:latin typeface="Arial"/>
                <a:cs typeface="Arial"/>
              </a:rPr>
              <a:t>Time measurement</a:t>
            </a:r>
            <a:endParaRPr dirty="0">
              <a:solidFill>
                <a:srgbClr val="C00000"/>
              </a:solidFill>
              <a:latin typeface="Arial"/>
              <a:cs typeface="Arial"/>
            </a:endParaRPr>
          </a:p>
        </p:txBody>
      </p:sp>
      <p:sp>
        <p:nvSpPr>
          <p:cNvPr id="42" name="object 7">
            <a:extLst>
              <a:ext uri="{FF2B5EF4-FFF2-40B4-BE49-F238E27FC236}">
                <a16:creationId xmlns:a16="http://schemas.microsoft.com/office/drawing/2014/main" id="{E3FB1F21-404F-4BD5-AC6E-35DD3E90A5A2}"/>
              </a:ext>
            </a:extLst>
          </p:cNvPr>
          <p:cNvSpPr txBox="1"/>
          <p:nvPr/>
        </p:nvSpPr>
        <p:spPr>
          <a:xfrm>
            <a:off x="830082" y="4916032"/>
            <a:ext cx="7270310" cy="703725"/>
          </a:xfrm>
          <a:prstGeom prst="rect">
            <a:avLst/>
          </a:prstGeom>
        </p:spPr>
        <p:txBody>
          <a:bodyPr vert="horz" wrap="square" lIns="0" tIns="9531" rIns="0" bIns="0" rtlCol="0">
            <a:spAutoFit/>
          </a:bodyPr>
          <a:lstStyle/>
          <a:p>
            <a:pPr marL="5776" marR="2310">
              <a:lnSpc>
                <a:spcPts val="2774"/>
              </a:lnSpc>
              <a:spcBef>
                <a:spcPts val="75"/>
              </a:spcBef>
              <a:tabLst>
                <a:tab pos="693693" algn="l"/>
                <a:tab pos="725749" algn="l"/>
                <a:tab pos="1297281" algn="l"/>
                <a:tab pos="2096962" algn="l"/>
                <a:tab pos="2254935" algn="l"/>
              </a:tabLst>
            </a:pPr>
            <a:r>
              <a:rPr lang="en-US" altLang="zh-CN" sz="2251" spc="36" dirty="0">
                <a:solidFill>
                  <a:srgbClr val="C00000"/>
                </a:solidFill>
                <a:latin typeface="Arial"/>
                <a:cs typeface="Arial"/>
              </a:rPr>
              <a:t>Large overhead, each testing may take 1s for simple operators</a:t>
            </a:r>
            <a:endParaRPr sz="2251" dirty="0">
              <a:solidFill>
                <a:srgbClr val="C00000"/>
              </a:solidFill>
              <a:latin typeface="Arial"/>
              <a:cs typeface="Arial"/>
            </a:endParaRPr>
          </a:p>
        </p:txBody>
      </p:sp>
      <p:grpSp>
        <p:nvGrpSpPr>
          <p:cNvPr id="2" name="组合 1">
            <a:extLst>
              <a:ext uri="{FF2B5EF4-FFF2-40B4-BE49-F238E27FC236}">
                <a16:creationId xmlns:a16="http://schemas.microsoft.com/office/drawing/2014/main" id="{077C7E75-335C-C842-9C39-51BE8882FF20}"/>
              </a:ext>
            </a:extLst>
          </p:cNvPr>
          <p:cNvGrpSpPr/>
          <p:nvPr/>
        </p:nvGrpSpPr>
        <p:grpSpPr>
          <a:xfrm>
            <a:off x="594064" y="2802520"/>
            <a:ext cx="2672151" cy="476262"/>
            <a:chOff x="678734" y="2802520"/>
            <a:chExt cx="2672151" cy="476262"/>
          </a:xfrm>
        </p:grpSpPr>
        <p:sp>
          <p:nvSpPr>
            <p:cNvPr id="43" name="object 9">
              <a:extLst>
                <a:ext uri="{FF2B5EF4-FFF2-40B4-BE49-F238E27FC236}">
                  <a16:creationId xmlns:a16="http://schemas.microsoft.com/office/drawing/2014/main" id="{2DE9B0E3-F9F1-4BBB-AC60-76754F4D2E6F}"/>
                </a:ext>
              </a:extLst>
            </p:cNvPr>
            <p:cNvSpPr/>
            <p:nvPr/>
          </p:nvSpPr>
          <p:spPr>
            <a:xfrm>
              <a:off x="678734" y="2802520"/>
              <a:ext cx="2672151" cy="476262"/>
            </a:xfrm>
            <a:custGeom>
              <a:avLst/>
              <a:gdLst/>
              <a:ahLst/>
              <a:cxnLst/>
              <a:rect l="l" t="t" r="r" b="b"/>
              <a:pathLst>
                <a:path w="5875020" h="1047114">
                  <a:moveTo>
                    <a:pt x="0" y="1047088"/>
                  </a:moveTo>
                  <a:lnTo>
                    <a:pt x="5874947" y="1047088"/>
                  </a:lnTo>
                  <a:lnTo>
                    <a:pt x="5874947" y="0"/>
                  </a:lnTo>
                  <a:lnTo>
                    <a:pt x="0" y="0"/>
                  </a:lnTo>
                  <a:lnTo>
                    <a:pt x="0" y="1047088"/>
                  </a:lnTo>
                  <a:close/>
                </a:path>
              </a:pathLst>
            </a:custGeom>
            <a:solidFill>
              <a:srgbClr val="EF5FA7"/>
            </a:solidFill>
          </p:spPr>
          <p:txBody>
            <a:bodyPr wrap="square" lIns="0" tIns="0" rIns="0" bIns="0" rtlCol="0"/>
            <a:lstStyle/>
            <a:p>
              <a:endParaRPr sz="417"/>
            </a:p>
          </p:txBody>
        </p:sp>
        <p:sp>
          <p:nvSpPr>
            <p:cNvPr id="44" name="object 10">
              <a:extLst>
                <a:ext uri="{FF2B5EF4-FFF2-40B4-BE49-F238E27FC236}">
                  <a16:creationId xmlns:a16="http://schemas.microsoft.com/office/drawing/2014/main" id="{F2C07725-8BC2-4324-A876-DB82603F3646}"/>
                </a:ext>
              </a:extLst>
            </p:cNvPr>
            <p:cNvSpPr/>
            <p:nvPr/>
          </p:nvSpPr>
          <p:spPr>
            <a:xfrm>
              <a:off x="678734" y="2802520"/>
              <a:ext cx="2672151" cy="476262"/>
            </a:xfrm>
            <a:custGeom>
              <a:avLst/>
              <a:gdLst/>
              <a:ahLst/>
              <a:cxnLst/>
              <a:rect l="l" t="t" r="r" b="b"/>
              <a:pathLst>
                <a:path w="5875020" h="1047114">
                  <a:moveTo>
                    <a:pt x="0" y="0"/>
                  </a:moveTo>
                  <a:lnTo>
                    <a:pt x="5874947" y="0"/>
                  </a:lnTo>
                  <a:lnTo>
                    <a:pt x="5874947" y="1047088"/>
                  </a:lnTo>
                  <a:lnTo>
                    <a:pt x="0" y="1047088"/>
                  </a:lnTo>
                  <a:lnTo>
                    <a:pt x="0" y="0"/>
                  </a:lnTo>
                  <a:close/>
                </a:path>
              </a:pathLst>
            </a:custGeom>
            <a:ln w="31412">
              <a:solidFill>
                <a:srgbClr val="FFFFFF"/>
              </a:solidFill>
            </a:ln>
          </p:spPr>
          <p:txBody>
            <a:bodyPr wrap="square" lIns="0" tIns="0" rIns="0" bIns="0" rtlCol="0"/>
            <a:lstStyle/>
            <a:p>
              <a:endParaRPr sz="417"/>
            </a:p>
          </p:txBody>
        </p:sp>
        <p:sp>
          <p:nvSpPr>
            <p:cNvPr id="45" name="object 11">
              <a:extLst>
                <a:ext uri="{FF2B5EF4-FFF2-40B4-BE49-F238E27FC236}">
                  <a16:creationId xmlns:a16="http://schemas.microsoft.com/office/drawing/2014/main" id="{73299715-6DFA-4ACB-A7CA-1878020B1453}"/>
                </a:ext>
              </a:extLst>
            </p:cNvPr>
            <p:cNvSpPr txBox="1"/>
            <p:nvPr/>
          </p:nvSpPr>
          <p:spPr>
            <a:xfrm>
              <a:off x="1378908" y="2892522"/>
              <a:ext cx="1670238" cy="282541"/>
            </a:xfrm>
            <a:prstGeom prst="rect">
              <a:avLst/>
            </a:prstGeom>
          </p:spPr>
          <p:txBody>
            <a:bodyPr vert="horz" wrap="square" lIns="0" tIns="5488" rIns="0" bIns="0" rtlCol="0">
              <a:spAutoFit/>
            </a:bodyPr>
            <a:lstStyle/>
            <a:p>
              <a:pPr marL="5776">
                <a:spcBef>
                  <a:spcPts val="43"/>
                </a:spcBef>
              </a:pPr>
              <a:r>
                <a:rPr lang="en-US" spc="25" dirty="0">
                  <a:solidFill>
                    <a:srgbClr val="FFFFFF"/>
                  </a:solidFill>
                  <a:latin typeface="Arial"/>
                  <a:cs typeface="Arial"/>
                </a:rPr>
                <a:t>Optimizer</a:t>
              </a:r>
              <a:endParaRPr dirty="0">
                <a:latin typeface="Arial"/>
                <a:cs typeface="Arial"/>
              </a:endParaRPr>
            </a:p>
          </p:txBody>
        </p:sp>
      </p:grpSp>
      <p:sp>
        <p:nvSpPr>
          <p:cNvPr id="46" name="object 12">
            <a:extLst>
              <a:ext uri="{FF2B5EF4-FFF2-40B4-BE49-F238E27FC236}">
                <a16:creationId xmlns:a16="http://schemas.microsoft.com/office/drawing/2014/main" id="{22EE4F4C-6804-402D-8E26-7668246C8158}"/>
              </a:ext>
            </a:extLst>
          </p:cNvPr>
          <p:cNvSpPr/>
          <p:nvPr/>
        </p:nvSpPr>
        <p:spPr>
          <a:xfrm>
            <a:off x="736380" y="2364618"/>
            <a:ext cx="251272" cy="197552"/>
          </a:xfrm>
          <a:custGeom>
            <a:avLst/>
            <a:gdLst/>
            <a:ahLst/>
            <a:cxnLst/>
            <a:rect l="l" t="t" r="r" b="b"/>
            <a:pathLst>
              <a:path w="552450" h="434339">
                <a:moveTo>
                  <a:pt x="299427" y="0"/>
                </a:moveTo>
                <a:lnTo>
                  <a:pt x="252398" y="0"/>
                </a:lnTo>
                <a:lnTo>
                  <a:pt x="205920" y="6296"/>
                </a:lnTo>
                <a:lnTo>
                  <a:pt x="161095" y="18889"/>
                </a:lnTo>
                <a:lnTo>
                  <a:pt x="119025" y="37779"/>
                </a:lnTo>
                <a:lnTo>
                  <a:pt x="80812" y="62965"/>
                </a:lnTo>
                <a:lnTo>
                  <a:pt x="45457" y="97111"/>
                </a:lnTo>
                <a:lnTo>
                  <a:pt x="20203" y="134970"/>
                </a:lnTo>
                <a:lnTo>
                  <a:pt x="5050" y="175305"/>
                </a:lnTo>
                <a:lnTo>
                  <a:pt x="0" y="216877"/>
                </a:lnTo>
                <a:lnTo>
                  <a:pt x="5050" y="258450"/>
                </a:lnTo>
                <a:lnTo>
                  <a:pt x="20203" y="298785"/>
                </a:lnTo>
                <a:lnTo>
                  <a:pt x="45457" y="336644"/>
                </a:lnTo>
                <a:lnTo>
                  <a:pt x="80812" y="370789"/>
                </a:lnTo>
                <a:lnTo>
                  <a:pt x="119025" y="395976"/>
                </a:lnTo>
                <a:lnTo>
                  <a:pt x="161095" y="414865"/>
                </a:lnTo>
                <a:lnTo>
                  <a:pt x="205920" y="427458"/>
                </a:lnTo>
                <a:lnTo>
                  <a:pt x="252398" y="433755"/>
                </a:lnTo>
                <a:lnTo>
                  <a:pt x="299427" y="433755"/>
                </a:lnTo>
                <a:lnTo>
                  <a:pt x="345905" y="427458"/>
                </a:lnTo>
                <a:lnTo>
                  <a:pt x="390730" y="414865"/>
                </a:lnTo>
                <a:lnTo>
                  <a:pt x="432799" y="395976"/>
                </a:lnTo>
                <a:lnTo>
                  <a:pt x="471012" y="370789"/>
                </a:lnTo>
                <a:lnTo>
                  <a:pt x="506368" y="336644"/>
                </a:lnTo>
                <a:lnTo>
                  <a:pt x="531622" y="298785"/>
                </a:lnTo>
                <a:lnTo>
                  <a:pt x="546774" y="258450"/>
                </a:lnTo>
                <a:lnTo>
                  <a:pt x="551825" y="216877"/>
                </a:lnTo>
                <a:lnTo>
                  <a:pt x="546774" y="175305"/>
                </a:lnTo>
                <a:lnTo>
                  <a:pt x="531622" y="134970"/>
                </a:lnTo>
                <a:lnTo>
                  <a:pt x="506368" y="97111"/>
                </a:lnTo>
                <a:lnTo>
                  <a:pt x="471012" y="62965"/>
                </a:lnTo>
                <a:lnTo>
                  <a:pt x="432799" y="37779"/>
                </a:lnTo>
                <a:lnTo>
                  <a:pt x="390730" y="18889"/>
                </a:lnTo>
                <a:lnTo>
                  <a:pt x="345905" y="6296"/>
                </a:lnTo>
                <a:lnTo>
                  <a:pt x="299427" y="0"/>
                </a:lnTo>
                <a:close/>
              </a:path>
            </a:pathLst>
          </a:custGeom>
          <a:solidFill>
            <a:srgbClr val="FF7F7F"/>
          </a:solidFill>
        </p:spPr>
        <p:txBody>
          <a:bodyPr wrap="square" lIns="0" tIns="0" rIns="0" bIns="0" rtlCol="0"/>
          <a:lstStyle/>
          <a:p>
            <a:endParaRPr sz="417"/>
          </a:p>
        </p:txBody>
      </p:sp>
      <p:sp>
        <p:nvSpPr>
          <p:cNvPr id="47" name="object 13">
            <a:extLst>
              <a:ext uri="{FF2B5EF4-FFF2-40B4-BE49-F238E27FC236}">
                <a16:creationId xmlns:a16="http://schemas.microsoft.com/office/drawing/2014/main" id="{153AFEAD-9D30-4116-8E53-92896BBBC212}"/>
              </a:ext>
            </a:extLst>
          </p:cNvPr>
          <p:cNvSpPr/>
          <p:nvPr/>
        </p:nvSpPr>
        <p:spPr>
          <a:xfrm>
            <a:off x="736379" y="2364620"/>
            <a:ext cx="251272" cy="197552"/>
          </a:xfrm>
          <a:custGeom>
            <a:avLst/>
            <a:gdLst/>
            <a:ahLst/>
            <a:cxnLst/>
            <a:rect l="l" t="t" r="r" b="b"/>
            <a:pathLst>
              <a:path w="552450" h="434339">
                <a:moveTo>
                  <a:pt x="471012" y="62966"/>
                </a:moveTo>
                <a:lnTo>
                  <a:pt x="506367" y="97111"/>
                </a:lnTo>
                <a:lnTo>
                  <a:pt x="531621" y="134970"/>
                </a:lnTo>
                <a:lnTo>
                  <a:pt x="546774" y="175305"/>
                </a:lnTo>
                <a:lnTo>
                  <a:pt x="551825" y="216877"/>
                </a:lnTo>
                <a:lnTo>
                  <a:pt x="546774" y="258449"/>
                </a:lnTo>
                <a:lnTo>
                  <a:pt x="531621" y="298784"/>
                </a:lnTo>
                <a:lnTo>
                  <a:pt x="506367" y="336643"/>
                </a:lnTo>
                <a:lnTo>
                  <a:pt x="471012" y="370788"/>
                </a:lnTo>
                <a:lnTo>
                  <a:pt x="432799" y="395975"/>
                </a:lnTo>
                <a:lnTo>
                  <a:pt x="390729" y="414865"/>
                </a:lnTo>
                <a:lnTo>
                  <a:pt x="345904" y="427458"/>
                </a:lnTo>
                <a:lnTo>
                  <a:pt x="299426" y="433755"/>
                </a:lnTo>
                <a:lnTo>
                  <a:pt x="252398" y="433755"/>
                </a:lnTo>
                <a:lnTo>
                  <a:pt x="205920" y="427458"/>
                </a:lnTo>
                <a:lnTo>
                  <a:pt x="161095" y="414865"/>
                </a:lnTo>
                <a:lnTo>
                  <a:pt x="119025" y="395975"/>
                </a:lnTo>
                <a:lnTo>
                  <a:pt x="80812" y="370788"/>
                </a:lnTo>
                <a:lnTo>
                  <a:pt x="45457" y="336643"/>
                </a:lnTo>
                <a:lnTo>
                  <a:pt x="20203" y="298784"/>
                </a:lnTo>
                <a:lnTo>
                  <a:pt x="5050" y="258449"/>
                </a:lnTo>
                <a:lnTo>
                  <a:pt x="0" y="216877"/>
                </a:lnTo>
                <a:lnTo>
                  <a:pt x="5050" y="175305"/>
                </a:lnTo>
                <a:lnTo>
                  <a:pt x="20203" y="134970"/>
                </a:lnTo>
                <a:lnTo>
                  <a:pt x="45457" y="97111"/>
                </a:lnTo>
                <a:lnTo>
                  <a:pt x="80812" y="62966"/>
                </a:lnTo>
                <a:lnTo>
                  <a:pt x="119025" y="37779"/>
                </a:lnTo>
                <a:lnTo>
                  <a:pt x="161095" y="18889"/>
                </a:lnTo>
                <a:lnTo>
                  <a:pt x="205920" y="6296"/>
                </a:lnTo>
                <a:lnTo>
                  <a:pt x="252398" y="0"/>
                </a:lnTo>
                <a:lnTo>
                  <a:pt x="299426" y="0"/>
                </a:lnTo>
                <a:lnTo>
                  <a:pt x="345904" y="6296"/>
                </a:lnTo>
                <a:lnTo>
                  <a:pt x="390729" y="18889"/>
                </a:lnTo>
                <a:lnTo>
                  <a:pt x="432799" y="37779"/>
                </a:lnTo>
                <a:lnTo>
                  <a:pt x="471012" y="62966"/>
                </a:lnTo>
              </a:path>
            </a:pathLst>
          </a:custGeom>
          <a:ln w="49051">
            <a:solidFill>
              <a:srgbClr val="000000"/>
            </a:solidFill>
          </a:ln>
        </p:spPr>
        <p:txBody>
          <a:bodyPr wrap="square" lIns="0" tIns="0" rIns="0" bIns="0" rtlCol="0"/>
          <a:lstStyle/>
          <a:p>
            <a:endParaRPr sz="417"/>
          </a:p>
        </p:txBody>
      </p:sp>
      <p:sp>
        <p:nvSpPr>
          <p:cNvPr id="48" name="object 14">
            <a:extLst>
              <a:ext uri="{FF2B5EF4-FFF2-40B4-BE49-F238E27FC236}">
                <a16:creationId xmlns:a16="http://schemas.microsoft.com/office/drawing/2014/main" id="{1FD3E687-9684-44C0-B9A0-9B7C50CB44DE}"/>
              </a:ext>
            </a:extLst>
          </p:cNvPr>
          <p:cNvSpPr/>
          <p:nvPr/>
        </p:nvSpPr>
        <p:spPr>
          <a:xfrm>
            <a:off x="292967" y="2364620"/>
            <a:ext cx="251272" cy="197552"/>
          </a:xfrm>
          <a:custGeom>
            <a:avLst/>
            <a:gdLst/>
            <a:ahLst/>
            <a:cxnLst/>
            <a:rect l="l" t="t" r="r" b="b"/>
            <a:pathLst>
              <a:path w="552450" h="434339">
                <a:moveTo>
                  <a:pt x="471012" y="62966"/>
                </a:moveTo>
                <a:lnTo>
                  <a:pt x="506367" y="97111"/>
                </a:lnTo>
                <a:lnTo>
                  <a:pt x="531621" y="134970"/>
                </a:lnTo>
                <a:lnTo>
                  <a:pt x="546774" y="175305"/>
                </a:lnTo>
                <a:lnTo>
                  <a:pt x="551825" y="216877"/>
                </a:lnTo>
                <a:lnTo>
                  <a:pt x="546774" y="258449"/>
                </a:lnTo>
                <a:lnTo>
                  <a:pt x="531621" y="298784"/>
                </a:lnTo>
                <a:lnTo>
                  <a:pt x="506367" y="336643"/>
                </a:lnTo>
                <a:lnTo>
                  <a:pt x="471012" y="370788"/>
                </a:lnTo>
                <a:lnTo>
                  <a:pt x="432799" y="395975"/>
                </a:lnTo>
                <a:lnTo>
                  <a:pt x="390729" y="414865"/>
                </a:lnTo>
                <a:lnTo>
                  <a:pt x="345904" y="427458"/>
                </a:lnTo>
                <a:lnTo>
                  <a:pt x="299426" y="433755"/>
                </a:lnTo>
                <a:lnTo>
                  <a:pt x="252398" y="433755"/>
                </a:lnTo>
                <a:lnTo>
                  <a:pt x="205920" y="427458"/>
                </a:lnTo>
                <a:lnTo>
                  <a:pt x="161095" y="414865"/>
                </a:lnTo>
                <a:lnTo>
                  <a:pt x="119025" y="395975"/>
                </a:lnTo>
                <a:lnTo>
                  <a:pt x="80812" y="370788"/>
                </a:lnTo>
                <a:lnTo>
                  <a:pt x="45457" y="336643"/>
                </a:lnTo>
                <a:lnTo>
                  <a:pt x="20203" y="298784"/>
                </a:lnTo>
                <a:lnTo>
                  <a:pt x="5050" y="258449"/>
                </a:lnTo>
                <a:lnTo>
                  <a:pt x="0" y="216877"/>
                </a:lnTo>
                <a:lnTo>
                  <a:pt x="5050" y="175305"/>
                </a:lnTo>
                <a:lnTo>
                  <a:pt x="20203" y="134970"/>
                </a:lnTo>
                <a:lnTo>
                  <a:pt x="45457" y="97111"/>
                </a:lnTo>
                <a:lnTo>
                  <a:pt x="80812" y="62966"/>
                </a:lnTo>
                <a:lnTo>
                  <a:pt x="119025" y="37779"/>
                </a:lnTo>
                <a:lnTo>
                  <a:pt x="161095" y="18889"/>
                </a:lnTo>
                <a:lnTo>
                  <a:pt x="205920" y="6296"/>
                </a:lnTo>
                <a:lnTo>
                  <a:pt x="252398" y="0"/>
                </a:lnTo>
                <a:lnTo>
                  <a:pt x="299426" y="0"/>
                </a:lnTo>
                <a:lnTo>
                  <a:pt x="345904" y="6296"/>
                </a:lnTo>
                <a:lnTo>
                  <a:pt x="390729" y="18889"/>
                </a:lnTo>
                <a:lnTo>
                  <a:pt x="432799" y="37779"/>
                </a:lnTo>
                <a:lnTo>
                  <a:pt x="471012" y="62966"/>
                </a:lnTo>
              </a:path>
            </a:pathLst>
          </a:custGeom>
          <a:ln w="49051">
            <a:solidFill>
              <a:srgbClr val="000000"/>
            </a:solidFill>
          </a:ln>
        </p:spPr>
        <p:txBody>
          <a:bodyPr wrap="square" lIns="0" tIns="0" rIns="0" bIns="0" rtlCol="0"/>
          <a:lstStyle/>
          <a:p>
            <a:endParaRPr sz="417"/>
          </a:p>
        </p:txBody>
      </p:sp>
      <p:sp>
        <p:nvSpPr>
          <p:cNvPr id="49" name="object 15">
            <a:extLst>
              <a:ext uri="{FF2B5EF4-FFF2-40B4-BE49-F238E27FC236}">
                <a16:creationId xmlns:a16="http://schemas.microsoft.com/office/drawing/2014/main" id="{F4327C96-3800-4B3B-8452-BE0057DC96FA}"/>
              </a:ext>
            </a:extLst>
          </p:cNvPr>
          <p:cNvSpPr/>
          <p:nvPr/>
        </p:nvSpPr>
        <p:spPr>
          <a:xfrm>
            <a:off x="736379" y="2010449"/>
            <a:ext cx="251272" cy="197552"/>
          </a:xfrm>
          <a:custGeom>
            <a:avLst/>
            <a:gdLst/>
            <a:ahLst/>
            <a:cxnLst/>
            <a:rect l="l" t="t" r="r" b="b"/>
            <a:pathLst>
              <a:path w="552450" h="434339">
                <a:moveTo>
                  <a:pt x="471012" y="62966"/>
                </a:moveTo>
                <a:lnTo>
                  <a:pt x="506367" y="97111"/>
                </a:lnTo>
                <a:lnTo>
                  <a:pt x="531621" y="134970"/>
                </a:lnTo>
                <a:lnTo>
                  <a:pt x="546774" y="175305"/>
                </a:lnTo>
                <a:lnTo>
                  <a:pt x="551825" y="216877"/>
                </a:lnTo>
                <a:lnTo>
                  <a:pt x="546774" y="258449"/>
                </a:lnTo>
                <a:lnTo>
                  <a:pt x="531621" y="298784"/>
                </a:lnTo>
                <a:lnTo>
                  <a:pt x="506367" y="336643"/>
                </a:lnTo>
                <a:lnTo>
                  <a:pt x="471012" y="370788"/>
                </a:lnTo>
                <a:lnTo>
                  <a:pt x="432799" y="395975"/>
                </a:lnTo>
                <a:lnTo>
                  <a:pt x="390729" y="414865"/>
                </a:lnTo>
                <a:lnTo>
                  <a:pt x="345904" y="427458"/>
                </a:lnTo>
                <a:lnTo>
                  <a:pt x="299426" y="433755"/>
                </a:lnTo>
                <a:lnTo>
                  <a:pt x="252398" y="433755"/>
                </a:lnTo>
                <a:lnTo>
                  <a:pt x="205920" y="427458"/>
                </a:lnTo>
                <a:lnTo>
                  <a:pt x="161095" y="414865"/>
                </a:lnTo>
                <a:lnTo>
                  <a:pt x="119025" y="395975"/>
                </a:lnTo>
                <a:lnTo>
                  <a:pt x="80812" y="370788"/>
                </a:lnTo>
                <a:lnTo>
                  <a:pt x="45457" y="336643"/>
                </a:lnTo>
                <a:lnTo>
                  <a:pt x="20203" y="298784"/>
                </a:lnTo>
                <a:lnTo>
                  <a:pt x="5050" y="258449"/>
                </a:lnTo>
                <a:lnTo>
                  <a:pt x="0" y="216877"/>
                </a:lnTo>
                <a:lnTo>
                  <a:pt x="5050" y="175305"/>
                </a:lnTo>
                <a:lnTo>
                  <a:pt x="20203" y="134970"/>
                </a:lnTo>
                <a:lnTo>
                  <a:pt x="45457" y="97111"/>
                </a:lnTo>
                <a:lnTo>
                  <a:pt x="80812" y="62966"/>
                </a:lnTo>
                <a:lnTo>
                  <a:pt x="119025" y="37779"/>
                </a:lnTo>
                <a:lnTo>
                  <a:pt x="161095" y="18889"/>
                </a:lnTo>
                <a:lnTo>
                  <a:pt x="205920" y="6296"/>
                </a:lnTo>
                <a:lnTo>
                  <a:pt x="252398" y="0"/>
                </a:lnTo>
                <a:lnTo>
                  <a:pt x="299426" y="0"/>
                </a:lnTo>
                <a:lnTo>
                  <a:pt x="345904" y="6296"/>
                </a:lnTo>
                <a:lnTo>
                  <a:pt x="390729" y="18889"/>
                </a:lnTo>
                <a:lnTo>
                  <a:pt x="432799" y="37779"/>
                </a:lnTo>
                <a:lnTo>
                  <a:pt x="471012" y="62966"/>
                </a:lnTo>
              </a:path>
            </a:pathLst>
          </a:custGeom>
          <a:ln w="49051">
            <a:solidFill>
              <a:srgbClr val="000000"/>
            </a:solidFill>
          </a:ln>
        </p:spPr>
        <p:txBody>
          <a:bodyPr wrap="square" lIns="0" tIns="0" rIns="0" bIns="0" rtlCol="0"/>
          <a:lstStyle/>
          <a:p>
            <a:endParaRPr sz="417"/>
          </a:p>
        </p:txBody>
      </p:sp>
      <p:sp>
        <p:nvSpPr>
          <p:cNvPr id="50" name="object 16">
            <a:extLst>
              <a:ext uri="{FF2B5EF4-FFF2-40B4-BE49-F238E27FC236}">
                <a16:creationId xmlns:a16="http://schemas.microsoft.com/office/drawing/2014/main" id="{77136175-FE5E-4367-88EC-7F3BF602BBED}"/>
              </a:ext>
            </a:extLst>
          </p:cNvPr>
          <p:cNvSpPr/>
          <p:nvPr/>
        </p:nvSpPr>
        <p:spPr>
          <a:xfrm>
            <a:off x="549533" y="2432866"/>
            <a:ext cx="163421" cy="63583"/>
          </a:xfrm>
          <a:prstGeom prst="rect">
            <a:avLst/>
          </a:prstGeom>
          <a:blipFill>
            <a:blip r:embed="rId3" cstate="print"/>
            <a:stretch>
              <a:fillRect/>
            </a:stretch>
          </a:blipFill>
        </p:spPr>
        <p:txBody>
          <a:bodyPr wrap="square" lIns="0" tIns="0" rIns="0" bIns="0" rtlCol="0"/>
          <a:lstStyle/>
          <a:p>
            <a:endParaRPr sz="417"/>
          </a:p>
        </p:txBody>
      </p:sp>
      <p:sp>
        <p:nvSpPr>
          <p:cNvPr id="51" name="object 17">
            <a:extLst>
              <a:ext uri="{FF2B5EF4-FFF2-40B4-BE49-F238E27FC236}">
                <a16:creationId xmlns:a16="http://schemas.microsoft.com/office/drawing/2014/main" id="{D4FD6BC9-9291-47BC-A97F-417B0AF5E8AF}"/>
              </a:ext>
            </a:extLst>
          </p:cNvPr>
          <p:cNvSpPr/>
          <p:nvPr/>
        </p:nvSpPr>
        <p:spPr>
          <a:xfrm>
            <a:off x="830082" y="2213670"/>
            <a:ext cx="63583" cy="127167"/>
          </a:xfrm>
          <a:prstGeom prst="rect">
            <a:avLst/>
          </a:prstGeom>
          <a:blipFill>
            <a:blip r:embed="rId4" cstate="print"/>
            <a:stretch>
              <a:fillRect/>
            </a:stretch>
          </a:blipFill>
        </p:spPr>
        <p:txBody>
          <a:bodyPr wrap="square" lIns="0" tIns="0" rIns="0" bIns="0" rtlCol="0"/>
          <a:lstStyle/>
          <a:p>
            <a:endParaRPr sz="417"/>
          </a:p>
        </p:txBody>
      </p:sp>
      <p:sp>
        <p:nvSpPr>
          <p:cNvPr id="52" name="object 18">
            <a:extLst>
              <a:ext uri="{FF2B5EF4-FFF2-40B4-BE49-F238E27FC236}">
                <a16:creationId xmlns:a16="http://schemas.microsoft.com/office/drawing/2014/main" id="{93E647BC-0EC2-4BA0-B432-3EDF036C0B20}"/>
              </a:ext>
            </a:extLst>
          </p:cNvPr>
          <p:cNvSpPr/>
          <p:nvPr/>
        </p:nvSpPr>
        <p:spPr>
          <a:xfrm>
            <a:off x="1179793" y="2364618"/>
            <a:ext cx="251272" cy="197552"/>
          </a:xfrm>
          <a:custGeom>
            <a:avLst/>
            <a:gdLst/>
            <a:ahLst/>
            <a:cxnLst/>
            <a:rect l="l" t="t" r="r" b="b"/>
            <a:pathLst>
              <a:path w="552450" h="434339">
                <a:moveTo>
                  <a:pt x="299426" y="0"/>
                </a:moveTo>
                <a:lnTo>
                  <a:pt x="252397" y="0"/>
                </a:lnTo>
                <a:lnTo>
                  <a:pt x="205919" y="6296"/>
                </a:lnTo>
                <a:lnTo>
                  <a:pt x="161094" y="18889"/>
                </a:lnTo>
                <a:lnTo>
                  <a:pt x="119024" y="37779"/>
                </a:lnTo>
                <a:lnTo>
                  <a:pt x="80812" y="62965"/>
                </a:lnTo>
                <a:lnTo>
                  <a:pt x="45456" y="97111"/>
                </a:lnTo>
                <a:lnTo>
                  <a:pt x="20203" y="134970"/>
                </a:lnTo>
                <a:lnTo>
                  <a:pt x="5050" y="175305"/>
                </a:lnTo>
                <a:lnTo>
                  <a:pt x="0" y="216877"/>
                </a:lnTo>
                <a:lnTo>
                  <a:pt x="5050" y="258450"/>
                </a:lnTo>
                <a:lnTo>
                  <a:pt x="20203" y="298785"/>
                </a:lnTo>
                <a:lnTo>
                  <a:pt x="45456" y="336644"/>
                </a:lnTo>
                <a:lnTo>
                  <a:pt x="80812" y="370789"/>
                </a:lnTo>
                <a:lnTo>
                  <a:pt x="119024" y="395976"/>
                </a:lnTo>
                <a:lnTo>
                  <a:pt x="161094" y="414865"/>
                </a:lnTo>
                <a:lnTo>
                  <a:pt x="205919" y="427458"/>
                </a:lnTo>
                <a:lnTo>
                  <a:pt x="252397" y="433755"/>
                </a:lnTo>
                <a:lnTo>
                  <a:pt x="299426" y="433755"/>
                </a:lnTo>
                <a:lnTo>
                  <a:pt x="345904" y="427458"/>
                </a:lnTo>
                <a:lnTo>
                  <a:pt x="390729" y="414865"/>
                </a:lnTo>
                <a:lnTo>
                  <a:pt x="432799" y="395976"/>
                </a:lnTo>
                <a:lnTo>
                  <a:pt x="471011" y="370789"/>
                </a:lnTo>
                <a:lnTo>
                  <a:pt x="506367" y="336644"/>
                </a:lnTo>
                <a:lnTo>
                  <a:pt x="531621" y="298785"/>
                </a:lnTo>
                <a:lnTo>
                  <a:pt x="546774" y="258450"/>
                </a:lnTo>
                <a:lnTo>
                  <a:pt x="551824" y="216877"/>
                </a:lnTo>
                <a:lnTo>
                  <a:pt x="546774" y="175305"/>
                </a:lnTo>
                <a:lnTo>
                  <a:pt x="531621" y="134970"/>
                </a:lnTo>
                <a:lnTo>
                  <a:pt x="506367" y="97111"/>
                </a:lnTo>
                <a:lnTo>
                  <a:pt x="471011" y="62965"/>
                </a:lnTo>
                <a:lnTo>
                  <a:pt x="432799" y="37779"/>
                </a:lnTo>
                <a:lnTo>
                  <a:pt x="390729" y="18889"/>
                </a:lnTo>
                <a:lnTo>
                  <a:pt x="345904" y="6296"/>
                </a:lnTo>
                <a:lnTo>
                  <a:pt x="299426" y="0"/>
                </a:lnTo>
                <a:close/>
              </a:path>
            </a:pathLst>
          </a:custGeom>
          <a:solidFill>
            <a:srgbClr val="FF7FFF"/>
          </a:solidFill>
        </p:spPr>
        <p:txBody>
          <a:bodyPr wrap="square" lIns="0" tIns="0" rIns="0" bIns="0" rtlCol="0"/>
          <a:lstStyle/>
          <a:p>
            <a:endParaRPr sz="417"/>
          </a:p>
        </p:txBody>
      </p:sp>
      <p:sp>
        <p:nvSpPr>
          <p:cNvPr id="53" name="object 19">
            <a:extLst>
              <a:ext uri="{FF2B5EF4-FFF2-40B4-BE49-F238E27FC236}">
                <a16:creationId xmlns:a16="http://schemas.microsoft.com/office/drawing/2014/main" id="{A4FD14B4-7BB8-4F26-B58C-DAA5AB81013D}"/>
              </a:ext>
            </a:extLst>
          </p:cNvPr>
          <p:cNvSpPr/>
          <p:nvPr/>
        </p:nvSpPr>
        <p:spPr>
          <a:xfrm>
            <a:off x="1179791" y="2364620"/>
            <a:ext cx="251272" cy="197552"/>
          </a:xfrm>
          <a:custGeom>
            <a:avLst/>
            <a:gdLst/>
            <a:ahLst/>
            <a:cxnLst/>
            <a:rect l="l" t="t" r="r" b="b"/>
            <a:pathLst>
              <a:path w="552450" h="434339">
                <a:moveTo>
                  <a:pt x="471012" y="62966"/>
                </a:moveTo>
                <a:lnTo>
                  <a:pt x="506367" y="97111"/>
                </a:lnTo>
                <a:lnTo>
                  <a:pt x="531621" y="134970"/>
                </a:lnTo>
                <a:lnTo>
                  <a:pt x="546774" y="175305"/>
                </a:lnTo>
                <a:lnTo>
                  <a:pt x="551825" y="216877"/>
                </a:lnTo>
                <a:lnTo>
                  <a:pt x="546774" y="258449"/>
                </a:lnTo>
                <a:lnTo>
                  <a:pt x="531621" y="298784"/>
                </a:lnTo>
                <a:lnTo>
                  <a:pt x="506367" y="336643"/>
                </a:lnTo>
                <a:lnTo>
                  <a:pt x="471012" y="370788"/>
                </a:lnTo>
                <a:lnTo>
                  <a:pt x="432799" y="395975"/>
                </a:lnTo>
                <a:lnTo>
                  <a:pt x="390729" y="414865"/>
                </a:lnTo>
                <a:lnTo>
                  <a:pt x="345904" y="427458"/>
                </a:lnTo>
                <a:lnTo>
                  <a:pt x="299426" y="433755"/>
                </a:lnTo>
                <a:lnTo>
                  <a:pt x="252398" y="433755"/>
                </a:lnTo>
                <a:lnTo>
                  <a:pt x="205920" y="427458"/>
                </a:lnTo>
                <a:lnTo>
                  <a:pt x="161095" y="414865"/>
                </a:lnTo>
                <a:lnTo>
                  <a:pt x="119025" y="395975"/>
                </a:lnTo>
                <a:lnTo>
                  <a:pt x="80812" y="370788"/>
                </a:lnTo>
                <a:lnTo>
                  <a:pt x="45457" y="336643"/>
                </a:lnTo>
                <a:lnTo>
                  <a:pt x="20203" y="298784"/>
                </a:lnTo>
                <a:lnTo>
                  <a:pt x="5050" y="258449"/>
                </a:lnTo>
                <a:lnTo>
                  <a:pt x="0" y="216877"/>
                </a:lnTo>
                <a:lnTo>
                  <a:pt x="5050" y="175305"/>
                </a:lnTo>
                <a:lnTo>
                  <a:pt x="20203" y="134970"/>
                </a:lnTo>
                <a:lnTo>
                  <a:pt x="45457" y="97111"/>
                </a:lnTo>
                <a:lnTo>
                  <a:pt x="80812" y="62966"/>
                </a:lnTo>
                <a:lnTo>
                  <a:pt x="119025" y="37779"/>
                </a:lnTo>
                <a:lnTo>
                  <a:pt x="161095" y="18889"/>
                </a:lnTo>
                <a:lnTo>
                  <a:pt x="205920" y="6296"/>
                </a:lnTo>
                <a:lnTo>
                  <a:pt x="252398" y="0"/>
                </a:lnTo>
                <a:lnTo>
                  <a:pt x="299426" y="0"/>
                </a:lnTo>
                <a:lnTo>
                  <a:pt x="345904" y="6296"/>
                </a:lnTo>
                <a:lnTo>
                  <a:pt x="390729" y="18889"/>
                </a:lnTo>
                <a:lnTo>
                  <a:pt x="432799" y="37779"/>
                </a:lnTo>
                <a:lnTo>
                  <a:pt x="471012" y="62966"/>
                </a:lnTo>
              </a:path>
            </a:pathLst>
          </a:custGeom>
          <a:ln w="49051">
            <a:solidFill>
              <a:srgbClr val="000000"/>
            </a:solidFill>
          </a:ln>
        </p:spPr>
        <p:txBody>
          <a:bodyPr wrap="square" lIns="0" tIns="0" rIns="0" bIns="0" rtlCol="0"/>
          <a:lstStyle/>
          <a:p>
            <a:endParaRPr sz="417"/>
          </a:p>
        </p:txBody>
      </p:sp>
      <p:sp>
        <p:nvSpPr>
          <p:cNvPr id="54" name="object 20">
            <a:extLst>
              <a:ext uri="{FF2B5EF4-FFF2-40B4-BE49-F238E27FC236}">
                <a16:creationId xmlns:a16="http://schemas.microsoft.com/office/drawing/2014/main" id="{162C81BB-D862-410F-A87D-6E4495AD15A1}"/>
              </a:ext>
            </a:extLst>
          </p:cNvPr>
          <p:cNvSpPr/>
          <p:nvPr/>
        </p:nvSpPr>
        <p:spPr>
          <a:xfrm>
            <a:off x="992945" y="2432866"/>
            <a:ext cx="163421" cy="63583"/>
          </a:xfrm>
          <a:prstGeom prst="rect">
            <a:avLst/>
          </a:prstGeom>
          <a:blipFill>
            <a:blip r:embed="rId5" cstate="print"/>
            <a:stretch>
              <a:fillRect/>
            </a:stretch>
          </a:blipFill>
        </p:spPr>
        <p:txBody>
          <a:bodyPr wrap="square" lIns="0" tIns="0" rIns="0" bIns="0" rtlCol="0"/>
          <a:lstStyle/>
          <a:p>
            <a:endParaRPr sz="417"/>
          </a:p>
        </p:txBody>
      </p:sp>
      <p:sp>
        <p:nvSpPr>
          <p:cNvPr id="55" name="object 21">
            <a:extLst>
              <a:ext uri="{FF2B5EF4-FFF2-40B4-BE49-F238E27FC236}">
                <a16:creationId xmlns:a16="http://schemas.microsoft.com/office/drawing/2014/main" id="{96E799F9-F922-4F9A-B7DE-B212B64382E7}"/>
              </a:ext>
            </a:extLst>
          </p:cNvPr>
          <p:cNvSpPr/>
          <p:nvPr/>
        </p:nvSpPr>
        <p:spPr>
          <a:xfrm>
            <a:off x="1623205" y="2364618"/>
            <a:ext cx="251272" cy="197552"/>
          </a:xfrm>
          <a:custGeom>
            <a:avLst/>
            <a:gdLst/>
            <a:ahLst/>
            <a:cxnLst/>
            <a:rect l="l" t="t" r="r" b="b"/>
            <a:pathLst>
              <a:path w="552450" h="434339">
                <a:moveTo>
                  <a:pt x="299427" y="0"/>
                </a:moveTo>
                <a:lnTo>
                  <a:pt x="252398" y="0"/>
                </a:lnTo>
                <a:lnTo>
                  <a:pt x="205920" y="6296"/>
                </a:lnTo>
                <a:lnTo>
                  <a:pt x="161095" y="18889"/>
                </a:lnTo>
                <a:lnTo>
                  <a:pt x="119025" y="37779"/>
                </a:lnTo>
                <a:lnTo>
                  <a:pt x="80812" y="62965"/>
                </a:lnTo>
                <a:lnTo>
                  <a:pt x="45457" y="97111"/>
                </a:lnTo>
                <a:lnTo>
                  <a:pt x="20203" y="134970"/>
                </a:lnTo>
                <a:lnTo>
                  <a:pt x="5050" y="175305"/>
                </a:lnTo>
                <a:lnTo>
                  <a:pt x="0" y="216877"/>
                </a:lnTo>
                <a:lnTo>
                  <a:pt x="5050" y="258450"/>
                </a:lnTo>
                <a:lnTo>
                  <a:pt x="20203" y="298785"/>
                </a:lnTo>
                <a:lnTo>
                  <a:pt x="45457" y="336644"/>
                </a:lnTo>
                <a:lnTo>
                  <a:pt x="80812" y="370789"/>
                </a:lnTo>
                <a:lnTo>
                  <a:pt x="119025" y="395976"/>
                </a:lnTo>
                <a:lnTo>
                  <a:pt x="161095" y="414865"/>
                </a:lnTo>
                <a:lnTo>
                  <a:pt x="205920" y="427458"/>
                </a:lnTo>
                <a:lnTo>
                  <a:pt x="252398" y="433755"/>
                </a:lnTo>
                <a:lnTo>
                  <a:pt x="299427" y="433755"/>
                </a:lnTo>
                <a:lnTo>
                  <a:pt x="345905" y="427458"/>
                </a:lnTo>
                <a:lnTo>
                  <a:pt x="390730" y="414865"/>
                </a:lnTo>
                <a:lnTo>
                  <a:pt x="432799" y="395976"/>
                </a:lnTo>
                <a:lnTo>
                  <a:pt x="471012" y="370789"/>
                </a:lnTo>
                <a:lnTo>
                  <a:pt x="506368" y="336644"/>
                </a:lnTo>
                <a:lnTo>
                  <a:pt x="531622" y="298785"/>
                </a:lnTo>
                <a:lnTo>
                  <a:pt x="546774" y="258450"/>
                </a:lnTo>
                <a:lnTo>
                  <a:pt x="551825" y="216877"/>
                </a:lnTo>
                <a:lnTo>
                  <a:pt x="546774" y="175305"/>
                </a:lnTo>
                <a:lnTo>
                  <a:pt x="531622" y="134970"/>
                </a:lnTo>
                <a:lnTo>
                  <a:pt x="506368" y="97111"/>
                </a:lnTo>
                <a:lnTo>
                  <a:pt x="471012" y="62965"/>
                </a:lnTo>
                <a:lnTo>
                  <a:pt x="432799" y="37779"/>
                </a:lnTo>
                <a:lnTo>
                  <a:pt x="390730" y="18889"/>
                </a:lnTo>
                <a:lnTo>
                  <a:pt x="345905" y="6296"/>
                </a:lnTo>
                <a:lnTo>
                  <a:pt x="299427" y="0"/>
                </a:lnTo>
                <a:close/>
              </a:path>
            </a:pathLst>
          </a:custGeom>
          <a:solidFill>
            <a:srgbClr val="68BC36"/>
          </a:solidFill>
        </p:spPr>
        <p:txBody>
          <a:bodyPr wrap="square" lIns="0" tIns="0" rIns="0" bIns="0" rtlCol="0"/>
          <a:lstStyle/>
          <a:p>
            <a:endParaRPr sz="417"/>
          </a:p>
        </p:txBody>
      </p:sp>
      <p:sp>
        <p:nvSpPr>
          <p:cNvPr id="56" name="object 22">
            <a:extLst>
              <a:ext uri="{FF2B5EF4-FFF2-40B4-BE49-F238E27FC236}">
                <a16:creationId xmlns:a16="http://schemas.microsoft.com/office/drawing/2014/main" id="{CC29E13D-AAC7-41FC-AB52-FF122C4C5054}"/>
              </a:ext>
            </a:extLst>
          </p:cNvPr>
          <p:cNvSpPr/>
          <p:nvPr/>
        </p:nvSpPr>
        <p:spPr>
          <a:xfrm>
            <a:off x="1623204" y="2364620"/>
            <a:ext cx="251272" cy="197552"/>
          </a:xfrm>
          <a:custGeom>
            <a:avLst/>
            <a:gdLst/>
            <a:ahLst/>
            <a:cxnLst/>
            <a:rect l="l" t="t" r="r" b="b"/>
            <a:pathLst>
              <a:path w="552450" h="434339">
                <a:moveTo>
                  <a:pt x="471012" y="62966"/>
                </a:moveTo>
                <a:lnTo>
                  <a:pt x="506367" y="97111"/>
                </a:lnTo>
                <a:lnTo>
                  <a:pt x="531621" y="134970"/>
                </a:lnTo>
                <a:lnTo>
                  <a:pt x="546774" y="175305"/>
                </a:lnTo>
                <a:lnTo>
                  <a:pt x="551825" y="216877"/>
                </a:lnTo>
                <a:lnTo>
                  <a:pt x="546774" y="258449"/>
                </a:lnTo>
                <a:lnTo>
                  <a:pt x="531621" y="298784"/>
                </a:lnTo>
                <a:lnTo>
                  <a:pt x="506367" y="336643"/>
                </a:lnTo>
                <a:lnTo>
                  <a:pt x="471012" y="370788"/>
                </a:lnTo>
                <a:lnTo>
                  <a:pt x="432799" y="395975"/>
                </a:lnTo>
                <a:lnTo>
                  <a:pt x="390729" y="414865"/>
                </a:lnTo>
                <a:lnTo>
                  <a:pt x="345904" y="427458"/>
                </a:lnTo>
                <a:lnTo>
                  <a:pt x="299426" y="433755"/>
                </a:lnTo>
                <a:lnTo>
                  <a:pt x="252398" y="433755"/>
                </a:lnTo>
                <a:lnTo>
                  <a:pt x="205920" y="427458"/>
                </a:lnTo>
                <a:lnTo>
                  <a:pt x="161095" y="414865"/>
                </a:lnTo>
                <a:lnTo>
                  <a:pt x="119025" y="395975"/>
                </a:lnTo>
                <a:lnTo>
                  <a:pt x="80812" y="370788"/>
                </a:lnTo>
                <a:lnTo>
                  <a:pt x="45457" y="336643"/>
                </a:lnTo>
                <a:lnTo>
                  <a:pt x="20203" y="298784"/>
                </a:lnTo>
                <a:lnTo>
                  <a:pt x="5050" y="258449"/>
                </a:lnTo>
                <a:lnTo>
                  <a:pt x="0" y="216877"/>
                </a:lnTo>
                <a:lnTo>
                  <a:pt x="5050" y="175305"/>
                </a:lnTo>
                <a:lnTo>
                  <a:pt x="20203" y="134970"/>
                </a:lnTo>
                <a:lnTo>
                  <a:pt x="45457" y="97111"/>
                </a:lnTo>
                <a:lnTo>
                  <a:pt x="80812" y="62966"/>
                </a:lnTo>
                <a:lnTo>
                  <a:pt x="119025" y="37779"/>
                </a:lnTo>
                <a:lnTo>
                  <a:pt x="161095" y="18889"/>
                </a:lnTo>
                <a:lnTo>
                  <a:pt x="205920" y="6296"/>
                </a:lnTo>
                <a:lnTo>
                  <a:pt x="252398" y="0"/>
                </a:lnTo>
                <a:lnTo>
                  <a:pt x="299426" y="0"/>
                </a:lnTo>
                <a:lnTo>
                  <a:pt x="345904" y="6296"/>
                </a:lnTo>
                <a:lnTo>
                  <a:pt x="390729" y="18889"/>
                </a:lnTo>
                <a:lnTo>
                  <a:pt x="432799" y="37779"/>
                </a:lnTo>
                <a:lnTo>
                  <a:pt x="471012" y="62966"/>
                </a:lnTo>
              </a:path>
            </a:pathLst>
          </a:custGeom>
          <a:ln w="49051">
            <a:solidFill>
              <a:srgbClr val="000000"/>
            </a:solidFill>
          </a:ln>
        </p:spPr>
        <p:txBody>
          <a:bodyPr wrap="square" lIns="0" tIns="0" rIns="0" bIns="0" rtlCol="0"/>
          <a:lstStyle/>
          <a:p>
            <a:endParaRPr sz="417"/>
          </a:p>
        </p:txBody>
      </p:sp>
      <p:sp>
        <p:nvSpPr>
          <p:cNvPr id="57" name="object 23">
            <a:extLst>
              <a:ext uri="{FF2B5EF4-FFF2-40B4-BE49-F238E27FC236}">
                <a16:creationId xmlns:a16="http://schemas.microsoft.com/office/drawing/2014/main" id="{2541C231-03EA-4AE2-ACA5-39D3FA894457}"/>
              </a:ext>
            </a:extLst>
          </p:cNvPr>
          <p:cNvSpPr/>
          <p:nvPr/>
        </p:nvSpPr>
        <p:spPr>
          <a:xfrm>
            <a:off x="1436357" y="2432866"/>
            <a:ext cx="163421" cy="63583"/>
          </a:xfrm>
          <a:prstGeom prst="rect">
            <a:avLst/>
          </a:prstGeom>
          <a:blipFill>
            <a:blip r:embed="rId5" cstate="print"/>
            <a:stretch>
              <a:fillRect/>
            </a:stretch>
          </a:blipFill>
        </p:spPr>
        <p:txBody>
          <a:bodyPr wrap="square" lIns="0" tIns="0" rIns="0" bIns="0" rtlCol="0"/>
          <a:lstStyle/>
          <a:p>
            <a:endParaRPr sz="417"/>
          </a:p>
        </p:txBody>
      </p:sp>
      <p:sp>
        <p:nvSpPr>
          <p:cNvPr id="58" name="object 24">
            <a:extLst>
              <a:ext uri="{FF2B5EF4-FFF2-40B4-BE49-F238E27FC236}">
                <a16:creationId xmlns:a16="http://schemas.microsoft.com/office/drawing/2014/main" id="{0BAAEA21-8414-4426-A004-9AE6DB6C23BC}"/>
              </a:ext>
            </a:extLst>
          </p:cNvPr>
          <p:cNvSpPr/>
          <p:nvPr/>
        </p:nvSpPr>
        <p:spPr>
          <a:xfrm>
            <a:off x="1774675" y="2595218"/>
            <a:ext cx="417632" cy="153074"/>
          </a:xfrm>
          <a:custGeom>
            <a:avLst/>
            <a:gdLst/>
            <a:ahLst/>
            <a:cxnLst/>
            <a:rect l="l" t="t" r="r" b="b"/>
            <a:pathLst>
              <a:path w="918210" h="336550">
                <a:moveTo>
                  <a:pt x="0" y="0"/>
                </a:moveTo>
                <a:lnTo>
                  <a:pt x="898434" y="329216"/>
                </a:lnTo>
                <a:lnTo>
                  <a:pt x="918097" y="336421"/>
                </a:lnTo>
              </a:path>
            </a:pathLst>
          </a:custGeom>
          <a:ln w="41883">
            <a:solidFill>
              <a:srgbClr val="000000"/>
            </a:solidFill>
          </a:ln>
        </p:spPr>
        <p:txBody>
          <a:bodyPr wrap="square" lIns="0" tIns="0" rIns="0" bIns="0" rtlCol="0"/>
          <a:lstStyle/>
          <a:p>
            <a:endParaRPr sz="417"/>
          </a:p>
        </p:txBody>
      </p:sp>
      <p:sp>
        <p:nvSpPr>
          <p:cNvPr id="59" name="object 25">
            <a:extLst>
              <a:ext uri="{FF2B5EF4-FFF2-40B4-BE49-F238E27FC236}">
                <a16:creationId xmlns:a16="http://schemas.microsoft.com/office/drawing/2014/main" id="{F633BEDE-4109-4B75-96C1-3F8B12CDE3CA}"/>
              </a:ext>
            </a:extLst>
          </p:cNvPr>
          <p:cNvSpPr/>
          <p:nvPr/>
        </p:nvSpPr>
        <p:spPr>
          <a:xfrm>
            <a:off x="2169549" y="2707394"/>
            <a:ext cx="88956" cy="75382"/>
          </a:xfrm>
          <a:custGeom>
            <a:avLst/>
            <a:gdLst/>
            <a:ahLst/>
            <a:cxnLst/>
            <a:rect l="l" t="t" r="r" b="b"/>
            <a:pathLst>
              <a:path w="195579" h="165735">
                <a:moveTo>
                  <a:pt x="60523" y="0"/>
                </a:moveTo>
                <a:lnTo>
                  <a:pt x="0" y="165170"/>
                </a:lnTo>
                <a:lnTo>
                  <a:pt x="195432" y="143109"/>
                </a:lnTo>
                <a:lnTo>
                  <a:pt x="60523" y="0"/>
                </a:lnTo>
                <a:close/>
              </a:path>
            </a:pathLst>
          </a:custGeom>
          <a:solidFill>
            <a:srgbClr val="000000"/>
          </a:solidFill>
        </p:spPr>
        <p:txBody>
          <a:bodyPr wrap="square" lIns="0" tIns="0" rIns="0" bIns="0" rtlCol="0"/>
          <a:lstStyle/>
          <a:p>
            <a:endParaRPr sz="417"/>
          </a:p>
        </p:txBody>
      </p:sp>
      <p:sp>
        <p:nvSpPr>
          <p:cNvPr id="60" name="object 26">
            <a:extLst>
              <a:ext uri="{FF2B5EF4-FFF2-40B4-BE49-F238E27FC236}">
                <a16:creationId xmlns:a16="http://schemas.microsoft.com/office/drawing/2014/main" id="{310DED5D-9158-4DCB-B65A-9476EAF63AE4}"/>
              </a:ext>
            </a:extLst>
          </p:cNvPr>
          <p:cNvSpPr/>
          <p:nvPr/>
        </p:nvSpPr>
        <p:spPr>
          <a:xfrm>
            <a:off x="5418225" y="3070434"/>
            <a:ext cx="1311815" cy="0"/>
          </a:xfrm>
          <a:custGeom>
            <a:avLst/>
            <a:gdLst/>
            <a:ahLst/>
            <a:cxnLst/>
            <a:rect l="l" t="t" r="r" b="b"/>
            <a:pathLst>
              <a:path w="2884169">
                <a:moveTo>
                  <a:pt x="0" y="0"/>
                </a:moveTo>
                <a:lnTo>
                  <a:pt x="2862711" y="0"/>
                </a:lnTo>
                <a:lnTo>
                  <a:pt x="2883653" y="0"/>
                </a:lnTo>
              </a:path>
            </a:pathLst>
          </a:custGeom>
          <a:ln w="41883">
            <a:solidFill>
              <a:srgbClr val="00A2FF"/>
            </a:solidFill>
          </a:ln>
        </p:spPr>
        <p:txBody>
          <a:bodyPr wrap="square" lIns="0" tIns="0" rIns="0" bIns="0" rtlCol="0"/>
          <a:lstStyle/>
          <a:p>
            <a:endParaRPr sz="417"/>
          </a:p>
        </p:txBody>
      </p:sp>
      <p:sp>
        <p:nvSpPr>
          <p:cNvPr id="61" name="object 27">
            <a:extLst>
              <a:ext uri="{FF2B5EF4-FFF2-40B4-BE49-F238E27FC236}">
                <a16:creationId xmlns:a16="http://schemas.microsoft.com/office/drawing/2014/main" id="{F7E80403-CE9D-41FE-A7EA-982138BB72AE}"/>
              </a:ext>
            </a:extLst>
          </p:cNvPr>
          <p:cNvSpPr/>
          <p:nvPr/>
        </p:nvSpPr>
        <p:spPr>
          <a:xfrm>
            <a:off x="6720278" y="3030429"/>
            <a:ext cx="80292" cy="80292"/>
          </a:xfrm>
          <a:custGeom>
            <a:avLst/>
            <a:gdLst/>
            <a:ahLst/>
            <a:cxnLst/>
            <a:rect l="l" t="t" r="r" b="b"/>
            <a:pathLst>
              <a:path w="176530" h="176529">
                <a:moveTo>
                  <a:pt x="0" y="0"/>
                </a:moveTo>
                <a:lnTo>
                  <a:pt x="0" y="175910"/>
                </a:lnTo>
                <a:lnTo>
                  <a:pt x="175910" y="87955"/>
                </a:lnTo>
                <a:lnTo>
                  <a:pt x="0" y="0"/>
                </a:lnTo>
                <a:close/>
              </a:path>
            </a:pathLst>
          </a:custGeom>
          <a:solidFill>
            <a:srgbClr val="00A2FF"/>
          </a:solidFill>
        </p:spPr>
        <p:txBody>
          <a:bodyPr wrap="square" lIns="0" tIns="0" rIns="0" bIns="0" rtlCol="0"/>
          <a:lstStyle/>
          <a:p>
            <a:endParaRPr sz="417"/>
          </a:p>
        </p:txBody>
      </p:sp>
      <p:sp>
        <p:nvSpPr>
          <p:cNvPr id="62" name="object 28">
            <a:extLst>
              <a:ext uri="{FF2B5EF4-FFF2-40B4-BE49-F238E27FC236}">
                <a16:creationId xmlns:a16="http://schemas.microsoft.com/office/drawing/2014/main" id="{F9F3C536-026E-4288-98C7-161EB6232949}"/>
              </a:ext>
            </a:extLst>
          </p:cNvPr>
          <p:cNvSpPr txBox="1"/>
          <p:nvPr/>
        </p:nvSpPr>
        <p:spPr>
          <a:xfrm>
            <a:off x="5639840" y="2682220"/>
            <a:ext cx="1033452" cy="282541"/>
          </a:xfrm>
          <a:prstGeom prst="rect">
            <a:avLst/>
          </a:prstGeom>
        </p:spPr>
        <p:txBody>
          <a:bodyPr vert="horz" wrap="square" lIns="0" tIns="5488" rIns="0" bIns="0" rtlCol="0">
            <a:spAutoFit/>
          </a:bodyPr>
          <a:lstStyle/>
          <a:p>
            <a:pPr marL="5776">
              <a:spcBef>
                <a:spcPts val="43"/>
              </a:spcBef>
            </a:pPr>
            <a:r>
              <a:rPr lang="en-US" altLang="zh-CN" spc="-57" dirty="0">
                <a:solidFill>
                  <a:srgbClr val="C00000"/>
                </a:solidFill>
                <a:latin typeface="Arial"/>
                <a:cs typeface="Arial"/>
              </a:rPr>
              <a:t>Execution</a:t>
            </a:r>
            <a:endParaRPr dirty="0">
              <a:solidFill>
                <a:srgbClr val="C00000"/>
              </a:solidFill>
              <a:latin typeface="Arial"/>
              <a:cs typeface="Arial"/>
            </a:endParaRPr>
          </a:p>
        </p:txBody>
      </p:sp>
      <p:grpSp>
        <p:nvGrpSpPr>
          <p:cNvPr id="6" name="组合 5">
            <a:extLst>
              <a:ext uri="{FF2B5EF4-FFF2-40B4-BE49-F238E27FC236}">
                <a16:creationId xmlns:a16="http://schemas.microsoft.com/office/drawing/2014/main" id="{178DF882-071E-CC45-A360-A59ABC57D67B}"/>
              </a:ext>
            </a:extLst>
          </p:cNvPr>
          <p:cNvGrpSpPr/>
          <p:nvPr/>
        </p:nvGrpSpPr>
        <p:grpSpPr>
          <a:xfrm>
            <a:off x="3303400" y="3020748"/>
            <a:ext cx="493431" cy="80292"/>
            <a:chOff x="3266215" y="3064297"/>
            <a:chExt cx="493431" cy="80292"/>
          </a:xfrm>
        </p:grpSpPr>
        <p:sp>
          <p:nvSpPr>
            <p:cNvPr id="63" name="object 29">
              <a:extLst>
                <a:ext uri="{FF2B5EF4-FFF2-40B4-BE49-F238E27FC236}">
                  <a16:creationId xmlns:a16="http://schemas.microsoft.com/office/drawing/2014/main" id="{0211615D-33BF-4D83-A839-14F4FC6CD628}"/>
                </a:ext>
              </a:extLst>
            </p:cNvPr>
            <p:cNvSpPr/>
            <p:nvPr/>
          </p:nvSpPr>
          <p:spPr>
            <a:xfrm>
              <a:off x="3266215" y="3103496"/>
              <a:ext cx="416765" cy="0"/>
            </a:xfrm>
            <a:custGeom>
              <a:avLst/>
              <a:gdLst/>
              <a:ahLst/>
              <a:cxnLst/>
              <a:rect l="l" t="t" r="r" b="b"/>
              <a:pathLst>
                <a:path w="916304">
                  <a:moveTo>
                    <a:pt x="0" y="0"/>
                  </a:moveTo>
                  <a:lnTo>
                    <a:pt x="895173" y="0"/>
                  </a:lnTo>
                  <a:lnTo>
                    <a:pt x="916115" y="0"/>
                  </a:lnTo>
                </a:path>
              </a:pathLst>
            </a:custGeom>
            <a:ln w="41883">
              <a:solidFill>
                <a:srgbClr val="00A2FF"/>
              </a:solidFill>
            </a:ln>
          </p:spPr>
          <p:txBody>
            <a:bodyPr wrap="square" lIns="0" tIns="0" rIns="0" bIns="0" rtlCol="0"/>
            <a:lstStyle/>
            <a:p>
              <a:endParaRPr sz="417"/>
            </a:p>
          </p:txBody>
        </p:sp>
        <p:sp>
          <p:nvSpPr>
            <p:cNvPr id="64" name="object 30">
              <a:extLst>
                <a:ext uri="{FF2B5EF4-FFF2-40B4-BE49-F238E27FC236}">
                  <a16:creationId xmlns:a16="http://schemas.microsoft.com/office/drawing/2014/main" id="{379105C9-D4DA-47D7-9343-0D28006A4958}"/>
                </a:ext>
              </a:extLst>
            </p:cNvPr>
            <p:cNvSpPr/>
            <p:nvPr/>
          </p:nvSpPr>
          <p:spPr>
            <a:xfrm>
              <a:off x="3679354" y="3064297"/>
              <a:ext cx="80292" cy="80292"/>
            </a:xfrm>
            <a:custGeom>
              <a:avLst/>
              <a:gdLst/>
              <a:ahLst/>
              <a:cxnLst/>
              <a:rect l="l" t="t" r="r" b="b"/>
              <a:pathLst>
                <a:path w="176529" h="176529">
                  <a:moveTo>
                    <a:pt x="0" y="0"/>
                  </a:moveTo>
                  <a:lnTo>
                    <a:pt x="0" y="175910"/>
                  </a:lnTo>
                  <a:lnTo>
                    <a:pt x="175910" y="87955"/>
                  </a:lnTo>
                  <a:lnTo>
                    <a:pt x="0" y="0"/>
                  </a:lnTo>
                  <a:close/>
                </a:path>
              </a:pathLst>
            </a:custGeom>
            <a:solidFill>
              <a:srgbClr val="00A2FF"/>
            </a:solidFill>
          </p:spPr>
          <p:txBody>
            <a:bodyPr wrap="square" lIns="0" tIns="0" rIns="0" bIns="0" rtlCol="0"/>
            <a:lstStyle/>
            <a:p>
              <a:endParaRPr sz="417"/>
            </a:p>
          </p:txBody>
        </p:sp>
      </p:grpSp>
      <p:sp>
        <p:nvSpPr>
          <p:cNvPr id="65" name="object 31">
            <a:extLst>
              <a:ext uri="{FF2B5EF4-FFF2-40B4-BE49-F238E27FC236}">
                <a16:creationId xmlns:a16="http://schemas.microsoft.com/office/drawing/2014/main" id="{BD7F68AB-1795-466D-A70A-153191740F6C}"/>
              </a:ext>
            </a:extLst>
          </p:cNvPr>
          <p:cNvSpPr/>
          <p:nvPr/>
        </p:nvSpPr>
        <p:spPr>
          <a:xfrm>
            <a:off x="3839572" y="2832727"/>
            <a:ext cx="1527851" cy="376041"/>
          </a:xfrm>
          <a:custGeom>
            <a:avLst/>
            <a:gdLst/>
            <a:ahLst/>
            <a:cxnLst/>
            <a:rect l="l" t="t" r="r" b="b"/>
            <a:pathLst>
              <a:path w="3359150" h="826770">
                <a:moveTo>
                  <a:pt x="3229516" y="0"/>
                </a:moveTo>
                <a:lnTo>
                  <a:pt x="129180" y="0"/>
                </a:lnTo>
                <a:lnTo>
                  <a:pt x="78897" y="10151"/>
                </a:lnTo>
                <a:lnTo>
                  <a:pt x="37836" y="37836"/>
                </a:lnTo>
                <a:lnTo>
                  <a:pt x="10151" y="78897"/>
                </a:lnTo>
                <a:lnTo>
                  <a:pt x="0" y="129181"/>
                </a:lnTo>
                <a:lnTo>
                  <a:pt x="0" y="697576"/>
                </a:lnTo>
                <a:lnTo>
                  <a:pt x="10151" y="747859"/>
                </a:lnTo>
                <a:lnTo>
                  <a:pt x="37836" y="788921"/>
                </a:lnTo>
                <a:lnTo>
                  <a:pt x="78897" y="816605"/>
                </a:lnTo>
                <a:lnTo>
                  <a:pt x="129180" y="826757"/>
                </a:lnTo>
                <a:lnTo>
                  <a:pt x="3229516" y="826757"/>
                </a:lnTo>
                <a:lnTo>
                  <a:pt x="3279802" y="816605"/>
                </a:lnTo>
                <a:lnTo>
                  <a:pt x="3320866" y="788921"/>
                </a:lnTo>
                <a:lnTo>
                  <a:pt x="3348553" y="747859"/>
                </a:lnTo>
                <a:lnTo>
                  <a:pt x="3358706" y="697576"/>
                </a:lnTo>
                <a:lnTo>
                  <a:pt x="3358706" y="129181"/>
                </a:lnTo>
                <a:lnTo>
                  <a:pt x="3348553" y="78897"/>
                </a:lnTo>
                <a:lnTo>
                  <a:pt x="3320866" y="37836"/>
                </a:lnTo>
                <a:lnTo>
                  <a:pt x="3279802" y="10151"/>
                </a:lnTo>
                <a:lnTo>
                  <a:pt x="3229516" y="0"/>
                </a:lnTo>
                <a:close/>
              </a:path>
            </a:pathLst>
          </a:custGeom>
          <a:solidFill>
            <a:srgbClr val="FFBFFF"/>
          </a:solidFill>
        </p:spPr>
        <p:txBody>
          <a:bodyPr wrap="square" lIns="0" tIns="0" rIns="0" bIns="0" rtlCol="0"/>
          <a:lstStyle/>
          <a:p>
            <a:endParaRPr sz="417"/>
          </a:p>
        </p:txBody>
      </p:sp>
      <p:sp>
        <p:nvSpPr>
          <p:cNvPr id="66" name="object 32">
            <a:extLst>
              <a:ext uri="{FF2B5EF4-FFF2-40B4-BE49-F238E27FC236}">
                <a16:creationId xmlns:a16="http://schemas.microsoft.com/office/drawing/2014/main" id="{EFE5D90B-3BCA-4A8E-A06B-9F7C53B65757}"/>
              </a:ext>
            </a:extLst>
          </p:cNvPr>
          <p:cNvSpPr txBox="1"/>
          <p:nvPr/>
        </p:nvSpPr>
        <p:spPr>
          <a:xfrm>
            <a:off x="3910492" y="2902615"/>
            <a:ext cx="1490902" cy="221568"/>
          </a:xfrm>
          <a:prstGeom prst="rect">
            <a:avLst/>
          </a:prstGeom>
        </p:spPr>
        <p:txBody>
          <a:bodyPr vert="horz" wrap="square" lIns="0" tIns="6065" rIns="0" bIns="0" rtlCol="0">
            <a:spAutoFit/>
          </a:bodyPr>
          <a:lstStyle/>
          <a:p>
            <a:pPr marL="5776">
              <a:spcBef>
                <a:spcPts val="48"/>
              </a:spcBef>
            </a:pPr>
            <a:r>
              <a:rPr lang="en-US" altLang="zh-CN" sz="1400" spc="11" dirty="0">
                <a:latin typeface="Arial"/>
                <a:cs typeface="Arial"/>
              </a:rPr>
              <a:t>Code generator</a:t>
            </a:r>
            <a:endParaRPr sz="1400" dirty="0">
              <a:latin typeface="Arial"/>
              <a:cs typeface="Arial"/>
            </a:endParaRPr>
          </a:p>
        </p:txBody>
      </p:sp>
    </p:spTree>
    <p:extLst>
      <p:ext uri="{BB962C8B-B14F-4D97-AF65-F5344CB8AC3E}">
        <p14:creationId xmlns:p14="http://schemas.microsoft.com/office/powerpoint/2010/main" val="1911482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DD55649-68E4-5944-9F88-B85458C759DE}"/>
              </a:ext>
            </a:extLst>
          </p:cNvPr>
          <p:cNvSpPr>
            <a:spLocks noGrp="1"/>
          </p:cNvSpPr>
          <p:nvPr>
            <p:ph type="title"/>
          </p:nvPr>
        </p:nvSpPr>
        <p:spPr/>
        <p:txBody>
          <a:bodyPr/>
          <a:lstStyle/>
          <a:p>
            <a:r>
              <a:rPr kumimoji="1" lang="en-US" altLang="zh-CN" dirty="0"/>
              <a:t>Scheduling space explosion</a:t>
            </a:r>
            <a:endParaRPr kumimoji="1" lang="zh-CN" altLang="en-US" dirty="0"/>
          </a:p>
        </p:txBody>
      </p:sp>
      <p:sp>
        <p:nvSpPr>
          <p:cNvPr id="4" name="灯片编号占位符 3">
            <a:extLst>
              <a:ext uri="{FF2B5EF4-FFF2-40B4-BE49-F238E27FC236}">
                <a16:creationId xmlns:a16="http://schemas.microsoft.com/office/drawing/2014/main" id="{6987497B-697D-4343-87C3-20BA561A92F8}"/>
              </a:ext>
            </a:extLst>
          </p:cNvPr>
          <p:cNvSpPr>
            <a:spLocks noGrp="1"/>
          </p:cNvSpPr>
          <p:nvPr>
            <p:ph type="sldNum" sz="quarter" idx="12"/>
          </p:nvPr>
        </p:nvSpPr>
        <p:spPr/>
        <p:txBody>
          <a:bodyPr/>
          <a:lstStyle/>
          <a:p>
            <a:fld id="{977BA8E6-E826-B147-AA17-E3D76A29629C}" type="slidenum">
              <a:rPr kumimoji="1" lang="zh-CN" altLang="en-US" smtClean="0"/>
              <a:pPr/>
              <a:t>47</a:t>
            </a:fld>
            <a:endParaRPr kumimoji="1" lang="zh-CN" altLang="en-US" b="1" dirty="0"/>
          </a:p>
        </p:txBody>
      </p:sp>
      <p:sp>
        <p:nvSpPr>
          <p:cNvPr id="5" name="页脚占位符 4">
            <a:extLst>
              <a:ext uri="{FF2B5EF4-FFF2-40B4-BE49-F238E27FC236}">
                <a16:creationId xmlns:a16="http://schemas.microsoft.com/office/drawing/2014/main" id="{539C94DF-5736-CC48-A5E3-0709F4D0B18C}"/>
              </a:ext>
            </a:extLst>
          </p:cNvPr>
          <p:cNvSpPr>
            <a:spLocks noGrp="1"/>
          </p:cNvSpPr>
          <p:nvPr>
            <p:ph type="ftr" sz="quarter" idx="13"/>
          </p:nvPr>
        </p:nvSpPr>
        <p:spPr>
          <a:xfrm>
            <a:off x="440003" y="6536255"/>
            <a:ext cx="6807676" cy="266375"/>
          </a:xfrm>
          <a:prstGeom prst="rect">
            <a:avLst/>
          </a:prstGeom>
        </p:spPr>
        <p:txBody>
          <a:bodyPr vert="horz" lIns="91440" tIns="45720" rIns="91440" bIns="45720" rtlCol="0" anchor="ctr"/>
          <a:lstStyle>
            <a:defPPr>
              <a:defRPr lang="en-US"/>
            </a:defPPr>
            <a:lvl1pPr marL="0" algn="l" defTabSz="457200" rtl="0" eaLnBrk="1" latinLnBrk="0" hangingPunct="1">
              <a:defRPr sz="900" b="1" kern="1200" cap="all">
                <a:solidFill>
                  <a:schemeClr val="accent2"/>
                </a:solidFill>
                <a:latin typeface="Consolas" panose="020B0609020204030204" pitchFamily="49" charset="0"/>
                <a:ea typeface="+mn-ea"/>
                <a:cs typeface="Consolas" panose="020B0609020204030204" pitchFamily="49"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zh-CN"/>
              <a:t>TSINGHUA UNIVERSITY</a:t>
            </a:r>
            <a:endParaRPr kumimoji="1" lang="zh-CN" altLang="en-US" b="1" dirty="0"/>
          </a:p>
        </p:txBody>
      </p:sp>
      <p:sp>
        <p:nvSpPr>
          <p:cNvPr id="32" name="object 3">
            <a:extLst>
              <a:ext uri="{FF2B5EF4-FFF2-40B4-BE49-F238E27FC236}">
                <a16:creationId xmlns:a16="http://schemas.microsoft.com/office/drawing/2014/main" id="{38FD43A7-76F2-441A-BF05-43BD8E92BDA9}"/>
              </a:ext>
            </a:extLst>
          </p:cNvPr>
          <p:cNvSpPr/>
          <p:nvPr/>
        </p:nvSpPr>
        <p:spPr>
          <a:xfrm>
            <a:off x="2654077" y="2037052"/>
            <a:ext cx="4891433" cy="305859"/>
          </a:xfrm>
          <a:custGeom>
            <a:avLst/>
            <a:gdLst/>
            <a:ahLst/>
            <a:cxnLst/>
            <a:rect l="l" t="t" r="r" b="b"/>
            <a:pathLst>
              <a:path w="10754360" h="672464">
                <a:moveTo>
                  <a:pt x="10417929" y="0"/>
                </a:moveTo>
                <a:lnTo>
                  <a:pt x="336120" y="0"/>
                </a:lnTo>
                <a:lnTo>
                  <a:pt x="281777" y="221"/>
                </a:lnTo>
                <a:lnTo>
                  <a:pt x="235312" y="1775"/>
                </a:lnTo>
                <a:lnTo>
                  <a:pt x="194417" y="5993"/>
                </a:lnTo>
                <a:lnTo>
                  <a:pt x="156785" y="14206"/>
                </a:lnTo>
                <a:lnTo>
                  <a:pt x="108920" y="36046"/>
                </a:lnTo>
                <a:lnTo>
                  <a:pt x="68145" y="68145"/>
                </a:lnTo>
                <a:lnTo>
                  <a:pt x="36047" y="108919"/>
                </a:lnTo>
                <a:lnTo>
                  <a:pt x="14206" y="156785"/>
                </a:lnTo>
                <a:lnTo>
                  <a:pt x="5993" y="194417"/>
                </a:lnTo>
                <a:lnTo>
                  <a:pt x="1775" y="235311"/>
                </a:lnTo>
                <a:lnTo>
                  <a:pt x="221" y="281777"/>
                </a:lnTo>
                <a:lnTo>
                  <a:pt x="0" y="336120"/>
                </a:lnTo>
                <a:lnTo>
                  <a:pt x="221" y="390464"/>
                </a:lnTo>
                <a:lnTo>
                  <a:pt x="1775" y="436929"/>
                </a:lnTo>
                <a:lnTo>
                  <a:pt x="5993" y="477824"/>
                </a:lnTo>
                <a:lnTo>
                  <a:pt x="14206" y="515456"/>
                </a:lnTo>
                <a:lnTo>
                  <a:pt x="36047" y="563322"/>
                </a:lnTo>
                <a:lnTo>
                  <a:pt x="68145" y="604096"/>
                </a:lnTo>
                <a:lnTo>
                  <a:pt x="108920" y="636195"/>
                </a:lnTo>
                <a:lnTo>
                  <a:pt x="156785" y="658035"/>
                </a:lnTo>
                <a:lnTo>
                  <a:pt x="194417" y="666248"/>
                </a:lnTo>
                <a:lnTo>
                  <a:pt x="235312" y="670465"/>
                </a:lnTo>
                <a:lnTo>
                  <a:pt x="281777" y="672019"/>
                </a:lnTo>
                <a:lnTo>
                  <a:pt x="336120" y="672241"/>
                </a:lnTo>
                <a:lnTo>
                  <a:pt x="10417929" y="672241"/>
                </a:lnTo>
                <a:lnTo>
                  <a:pt x="10472271" y="672019"/>
                </a:lnTo>
                <a:lnTo>
                  <a:pt x="10518737" y="670465"/>
                </a:lnTo>
                <a:lnTo>
                  <a:pt x="10559632" y="666248"/>
                </a:lnTo>
                <a:lnTo>
                  <a:pt x="10597264" y="658035"/>
                </a:lnTo>
                <a:lnTo>
                  <a:pt x="10645128" y="636195"/>
                </a:lnTo>
                <a:lnTo>
                  <a:pt x="10685903" y="604096"/>
                </a:lnTo>
                <a:lnTo>
                  <a:pt x="10718004" y="563322"/>
                </a:lnTo>
                <a:lnTo>
                  <a:pt x="10739846" y="515456"/>
                </a:lnTo>
                <a:lnTo>
                  <a:pt x="10748055" y="477824"/>
                </a:lnTo>
                <a:lnTo>
                  <a:pt x="10752270" y="436929"/>
                </a:lnTo>
                <a:lnTo>
                  <a:pt x="10753823" y="390464"/>
                </a:lnTo>
                <a:lnTo>
                  <a:pt x="10754045" y="336120"/>
                </a:lnTo>
                <a:lnTo>
                  <a:pt x="10753823" y="281777"/>
                </a:lnTo>
                <a:lnTo>
                  <a:pt x="10752270" y="235311"/>
                </a:lnTo>
                <a:lnTo>
                  <a:pt x="10748055" y="194417"/>
                </a:lnTo>
                <a:lnTo>
                  <a:pt x="10739846" y="156785"/>
                </a:lnTo>
                <a:lnTo>
                  <a:pt x="10718004" y="108919"/>
                </a:lnTo>
                <a:lnTo>
                  <a:pt x="10685903" y="68145"/>
                </a:lnTo>
                <a:lnTo>
                  <a:pt x="10645128" y="36046"/>
                </a:lnTo>
                <a:lnTo>
                  <a:pt x="10597264" y="14206"/>
                </a:lnTo>
                <a:lnTo>
                  <a:pt x="10559632" y="5993"/>
                </a:lnTo>
                <a:lnTo>
                  <a:pt x="10518737" y="1775"/>
                </a:lnTo>
                <a:lnTo>
                  <a:pt x="10472271" y="221"/>
                </a:lnTo>
                <a:lnTo>
                  <a:pt x="10417929" y="0"/>
                </a:lnTo>
                <a:close/>
              </a:path>
            </a:pathLst>
          </a:custGeom>
          <a:solidFill>
            <a:srgbClr val="00A2FF"/>
          </a:solidFill>
        </p:spPr>
        <p:txBody>
          <a:bodyPr wrap="square" lIns="0" tIns="0" rIns="0" bIns="0" rtlCol="0"/>
          <a:lstStyle/>
          <a:p>
            <a:endParaRPr sz="417"/>
          </a:p>
        </p:txBody>
      </p:sp>
      <p:sp>
        <p:nvSpPr>
          <p:cNvPr id="33" name="object 4">
            <a:extLst>
              <a:ext uri="{FF2B5EF4-FFF2-40B4-BE49-F238E27FC236}">
                <a16:creationId xmlns:a16="http://schemas.microsoft.com/office/drawing/2014/main" id="{F9494419-66F7-4083-941E-A0C9559C8786}"/>
              </a:ext>
            </a:extLst>
          </p:cNvPr>
          <p:cNvSpPr txBox="1"/>
          <p:nvPr/>
        </p:nvSpPr>
        <p:spPr>
          <a:xfrm>
            <a:off x="2165923" y="2032393"/>
            <a:ext cx="5631676" cy="999579"/>
          </a:xfrm>
          <a:prstGeom prst="rect">
            <a:avLst/>
          </a:prstGeom>
        </p:spPr>
        <p:txBody>
          <a:bodyPr vert="horz" wrap="square" lIns="0" tIns="6932" rIns="0" bIns="0" rtlCol="0">
            <a:spAutoFit/>
          </a:bodyPr>
          <a:lstStyle/>
          <a:p>
            <a:pPr marL="1458141">
              <a:spcBef>
                <a:spcPts val="55"/>
              </a:spcBef>
            </a:pPr>
            <a:r>
              <a:rPr lang="zh-CN" altLang="en-US" sz="1865" spc="-77" dirty="0">
                <a:solidFill>
                  <a:srgbClr val="FFFFFF"/>
                </a:solidFill>
                <a:latin typeface="Arial"/>
                <a:cs typeface="Arial"/>
              </a:rPr>
              <a:t>                 </a:t>
            </a:r>
            <a:r>
              <a:rPr lang="en-US" altLang="zh-CN" sz="1865" b="1" spc="-77" dirty="0">
                <a:solidFill>
                  <a:srgbClr val="FFFFFF"/>
                </a:solidFill>
                <a:latin typeface="Arial"/>
                <a:cs typeface="Arial"/>
              </a:rPr>
              <a:t>Tensor expression</a:t>
            </a:r>
            <a:endParaRPr b="1" dirty="0">
              <a:latin typeface="Arial"/>
              <a:cs typeface="Arial"/>
            </a:endParaRPr>
          </a:p>
          <a:p>
            <a:pPr marL="5776">
              <a:spcBef>
                <a:spcPts val="1239"/>
              </a:spcBef>
            </a:pPr>
            <a:r>
              <a:rPr sz="1501" spc="-2" dirty="0">
                <a:solidFill>
                  <a:srgbClr val="24292E"/>
                </a:solidFill>
                <a:latin typeface="Lucida Console"/>
                <a:cs typeface="Lucida Console"/>
              </a:rPr>
              <a:t>C </a:t>
            </a:r>
            <a:r>
              <a:rPr sz="1501" spc="-2" dirty="0">
                <a:solidFill>
                  <a:srgbClr val="D73A49"/>
                </a:solidFill>
                <a:latin typeface="Lucida Console"/>
                <a:cs typeface="Lucida Console"/>
              </a:rPr>
              <a:t>= </a:t>
            </a:r>
            <a:r>
              <a:rPr sz="1501" spc="-2" dirty="0">
                <a:solidFill>
                  <a:srgbClr val="24292E"/>
                </a:solidFill>
                <a:latin typeface="Lucida Console"/>
                <a:cs typeface="Lucida Console"/>
              </a:rPr>
              <a:t>t.compute((m,</a:t>
            </a:r>
            <a:r>
              <a:rPr sz="1501" spc="-7" dirty="0">
                <a:solidFill>
                  <a:srgbClr val="24292E"/>
                </a:solidFill>
                <a:latin typeface="Lucida Console"/>
                <a:cs typeface="Lucida Console"/>
              </a:rPr>
              <a:t> </a:t>
            </a:r>
            <a:r>
              <a:rPr sz="1501" spc="-2" dirty="0">
                <a:solidFill>
                  <a:srgbClr val="24292E"/>
                </a:solidFill>
                <a:latin typeface="Lucida Console"/>
                <a:cs typeface="Lucida Console"/>
              </a:rPr>
              <a:t>n),</a:t>
            </a:r>
            <a:endParaRPr sz="1501" dirty="0">
              <a:latin typeface="Lucida Console"/>
              <a:cs typeface="Lucida Console"/>
            </a:endParaRPr>
          </a:p>
          <a:p>
            <a:pPr marL="349734">
              <a:spcBef>
                <a:spcPts val="748"/>
              </a:spcBef>
            </a:pPr>
            <a:r>
              <a:rPr sz="1501" spc="-2" dirty="0">
                <a:solidFill>
                  <a:srgbClr val="D73A49"/>
                </a:solidFill>
                <a:latin typeface="Lucida Console"/>
                <a:cs typeface="Lucida Console"/>
              </a:rPr>
              <a:t>lambda </a:t>
            </a:r>
            <a:r>
              <a:rPr sz="1501" spc="-2" dirty="0">
                <a:solidFill>
                  <a:srgbClr val="24292E"/>
                </a:solidFill>
                <a:latin typeface="Lucida Console"/>
                <a:cs typeface="Lucida Console"/>
              </a:rPr>
              <a:t>i, j: t.sum(A[i, k] </a:t>
            </a:r>
            <a:r>
              <a:rPr sz="1501" spc="-2" dirty="0">
                <a:solidFill>
                  <a:srgbClr val="D73A49"/>
                </a:solidFill>
                <a:latin typeface="Lucida Console"/>
                <a:cs typeface="Lucida Console"/>
              </a:rPr>
              <a:t>* </a:t>
            </a:r>
            <a:r>
              <a:rPr sz="1501" spc="-2" dirty="0">
                <a:solidFill>
                  <a:srgbClr val="24292E"/>
                </a:solidFill>
                <a:latin typeface="Lucida Console"/>
                <a:cs typeface="Lucida Console"/>
              </a:rPr>
              <a:t>B[j, k],</a:t>
            </a:r>
            <a:r>
              <a:rPr sz="1501" spc="-14" dirty="0">
                <a:solidFill>
                  <a:srgbClr val="24292E"/>
                </a:solidFill>
                <a:latin typeface="Lucida Console"/>
                <a:cs typeface="Lucida Console"/>
              </a:rPr>
              <a:t> </a:t>
            </a:r>
            <a:r>
              <a:rPr sz="1501" spc="-2" dirty="0">
                <a:solidFill>
                  <a:srgbClr val="E36209"/>
                </a:solidFill>
                <a:latin typeface="Lucida Console"/>
                <a:cs typeface="Lucida Console"/>
              </a:rPr>
              <a:t>axis</a:t>
            </a:r>
            <a:r>
              <a:rPr sz="1501" spc="-2" dirty="0">
                <a:solidFill>
                  <a:srgbClr val="D73A49"/>
                </a:solidFill>
                <a:latin typeface="Lucida Console"/>
                <a:cs typeface="Lucida Console"/>
              </a:rPr>
              <a:t>=</a:t>
            </a:r>
            <a:r>
              <a:rPr sz="1501" spc="-2" dirty="0">
                <a:solidFill>
                  <a:srgbClr val="24292E"/>
                </a:solidFill>
                <a:latin typeface="Lucida Console"/>
                <a:cs typeface="Lucida Console"/>
              </a:rPr>
              <a:t>k))</a:t>
            </a:r>
            <a:endParaRPr sz="1501" dirty="0">
              <a:latin typeface="Lucida Console"/>
              <a:cs typeface="Lucida Console"/>
            </a:endParaRPr>
          </a:p>
        </p:txBody>
      </p:sp>
      <p:sp>
        <p:nvSpPr>
          <p:cNvPr id="34" name="object 5">
            <a:extLst>
              <a:ext uri="{FF2B5EF4-FFF2-40B4-BE49-F238E27FC236}">
                <a16:creationId xmlns:a16="http://schemas.microsoft.com/office/drawing/2014/main" id="{671E7479-5BAC-4268-BBBC-8B726C8F6A00}"/>
              </a:ext>
            </a:extLst>
          </p:cNvPr>
          <p:cNvSpPr/>
          <p:nvPr/>
        </p:nvSpPr>
        <p:spPr>
          <a:xfrm>
            <a:off x="1520474" y="2011240"/>
            <a:ext cx="6315887" cy="1079315"/>
          </a:xfrm>
          <a:custGeom>
            <a:avLst/>
            <a:gdLst/>
            <a:ahLst/>
            <a:cxnLst/>
            <a:rect l="l" t="t" r="r" b="b"/>
            <a:pathLst>
              <a:path w="13886180" h="2372995">
                <a:moveTo>
                  <a:pt x="240097" y="0"/>
                </a:moveTo>
                <a:lnTo>
                  <a:pt x="13646066" y="0"/>
                </a:lnTo>
                <a:lnTo>
                  <a:pt x="13691902" y="183"/>
                </a:lnTo>
                <a:lnTo>
                  <a:pt x="13758976" y="4963"/>
                </a:lnTo>
                <a:lnTo>
                  <a:pt x="13815692" y="25950"/>
                </a:lnTo>
                <a:lnTo>
                  <a:pt x="13860210" y="70465"/>
                </a:lnTo>
                <a:lnTo>
                  <a:pt x="13881198" y="127201"/>
                </a:lnTo>
                <a:lnTo>
                  <a:pt x="13885979" y="194710"/>
                </a:lnTo>
                <a:lnTo>
                  <a:pt x="13886163" y="241164"/>
                </a:lnTo>
                <a:lnTo>
                  <a:pt x="13886163" y="2132327"/>
                </a:lnTo>
                <a:lnTo>
                  <a:pt x="13885979" y="2178164"/>
                </a:lnTo>
                <a:lnTo>
                  <a:pt x="13881198" y="2245239"/>
                </a:lnTo>
                <a:lnTo>
                  <a:pt x="13860210" y="2301959"/>
                </a:lnTo>
                <a:lnTo>
                  <a:pt x="13815692" y="2346474"/>
                </a:lnTo>
                <a:lnTo>
                  <a:pt x="13758959" y="2367460"/>
                </a:lnTo>
                <a:lnTo>
                  <a:pt x="13691452" y="2372240"/>
                </a:lnTo>
                <a:lnTo>
                  <a:pt x="13644998" y="2372424"/>
                </a:lnTo>
                <a:lnTo>
                  <a:pt x="240097" y="2372424"/>
                </a:lnTo>
                <a:lnTo>
                  <a:pt x="194260" y="2372240"/>
                </a:lnTo>
                <a:lnTo>
                  <a:pt x="127184" y="2367460"/>
                </a:lnTo>
                <a:lnTo>
                  <a:pt x="70465" y="2346474"/>
                </a:lnTo>
                <a:lnTo>
                  <a:pt x="25950" y="2301959"/>
                </a:lnTo>
                <a:lnTo>
                  <a:pt x="4963" y="2245223"/>
                </a:lnTo>
                <a:lnTo>
                  <a:pt x="183" y="2177713"/>
                </a:lnTo>
                <a:lnTo>
                  <a:pt x="0" y="2131259"/>
                </a:lnTo>
                <a:lnTo>
                  <a:pt x="0" y="240097"/>
                </a:lnTo>
                <a:lnTo>
                  <a:pt x="183" y="194260"/>
                </a:lnTo>
                <a:lnTo>
                  <a:pt x="4963" y="127184"/>
                </a:lnTo>
                <a:lnTo>
                  <a:pt x="25950" y="70465"/>
                </a:lnTo>
                <a:lnTo>
                  <a:pt x="70465" y="25950"/>
                </a:lnTo>
                <a:lnTo>
                  <a:pt x="127201" y="4963"/>
                </a:lnTo>
                <a:lnTo>
                  <a:pt x="194710" y="183"/>
                </a:lnTo>
                <a:lnTo>
                  <a:pt x="241164" y="0"/>
                </a:lnTo>
                <a:lnTo>
                  <a:pt x="240097" y="0"/>
                </a:lnTo>
                <a:close/>
              </a:path>
            </a:pathLst>
          </a:custGeom>
          <a:ln w="31412">
            <a:solidFill>
              <a:srgbClr val="000000"/>
            </a:solidFill>
            <a:prstDash val="lgDash"/>
          </a:ln>
        </p:spPr>
        <p:txBody>
          <a:bodyPr wrap="square" lIns="0" tIns="0" rIns="0" bIns="0" rtlCol="0"/>
          <a:lstStyle/>
          <a:p>
            <a:endParaRPr sz="417"/>
          </a:p>
        </p:txBody>
      </p:sp>
      <p:sp>
        <p:nvSpPr>
          <p:cNvPr id="35" name="object 6">
            <a:extLst>
              <a:ext uri="{FF2B5EF4-FFF2-40B4-BE49-F238E27FC236}">
                <a16:creationId xmlns:a16="http://schemas.microsoft.com/office/drawing/2014/main" id="{C7FA4B72-4BE1-4D91-83D5-5150A5A4D1C5}"/>
              </a:ext>
            </a:extLst>
          </p:cNvPr>
          <p:cNvSpPr/>
          <p:nvPr/>
        </p:nvSpPr>
        <p:spPr>
          <a:xfrm>
            <a:off x="1141373" y="3909355"/>
            <a:ext cx="2059566" cy="357558"/>
          </a:xfrm>
          <a:custGeom>
            <a:avLst/>
            <a:gdLst/>
            <a:ahLst/>
            <a:cxnLst/>
            <a:rect l="l" t="t" r="r" b="b"/>
            <a:pathLst>
              <a:path w="4528185" h="786129">
                <a:moveTo>
                  <a:pt x="4169228" y="0"/>
                </a:moveTo>
                <a:lnTo>
                  <a:pt x="357066" y="0"/>
                </a:lnTo>
                <a:lnTo>
                  <a:pt x="288899" y="273"/>
                </a:lnTo>
                <a:lnTo>
                  <a:pt x="234601" y="2187"/>
                </a:lnTo>
                <a:lnTo>
                  <a:pt x="189145" y="7381"/>
                </a:lnTo>
                <a:lnTo>
                  <a:pt x="147504" y="17497"/>
                </a:lnTo>
                <a:lnTo>
                  <a:pt x="104793" y="38592"/>
                </a:lnTo>
                <a:lnTo>
                  <a:pt x="68090" y="68090"/>
                </a:lnTo>
                <a:lnTo>
                  <a:pt x="38592" y="104793"/>
                </a:lnTo>
                <a:lnTo>
                  <a:pt x="17497" y="147504"/>
                </a:lnTo>
                <a:lnTo>
                  <a:pt x="7381" y="189170"/>
                </a:lnTo>
                <a:lnTo>
                  <a:pt x="2187" y="234799"/>
                </a:lnTo>
                <a:lnTo>
                  <a:pt x="273" y="289568"/>
                </a:lnTo>
                <a:lnTo>
                  <a:pt x="6" y="357065"/>
                </a:lnTo>
                <a:lnTo>
                  <a:pt x="0" y="428855"/>
                </a:lnTo>
                <a:lnTo>
                  <a:pt x="273" y="497021"/>
                </a:lnTo>
                <a:lnTo>
                  <a:pt x="2187" y="551319"/>
                </a:lnTo>
                <a:lnTo>
                  <a:pt x="7381" y="596774"/>
                </a:lnTo>
                <a:lnTo>
                  <a:pt x="17497" y="638416"/>
                </a:lnTo>
                <a:lnTo>
                  <a:pt x="38592" y="681126"/>
                </a:lnTo>
                <a:lnTo>
                  <a:pt x="68090" y="717830"/>
                </a:lnTo>
                <a:lnTo>
                  <a:pt x="104793" y="747328"/>
                </a:lnTo>
                <a:lnTo>
                  <a:pt x="147504" y="768422"/>
                </a:lnTo>
                <a:lnTo>
                  <a:pt x="189170" y="778538"/>
                </a:lnTo>
                <a:lnTo>
                  <a:pt x="234799" y="783733"/>
                </a:lnTo>
                <a:lnTo>
                  <a:pt x="289568" y="785647"/>
                </a:lnTo>
                <a:lnTo>
                  <a:pt x="358654" y="785920"/>
                </a:lnTo>
                <a:lnTo>
                  <a:pt x="4170815" y="785920"/>
                </a:lnTo>
                <a:lnTo>
                  <a:pt x="4238982" y="785647"/>
                </a:lnTo>
                <a:lnTo>
                  <a:pt x="4293279" y="783733"/>
                </a:lnTo>
                <a:lnTo>
                  <a:pt x="4338735" y="778538"/>
                </a:lnTo>
                <a:lnTo>
                  <a:pt x="4380376" y="768422"/>
                </a:lnTo>
                <a:lnTo>
                  <a:pt x="4423087" y="747328"/>
                </a:lnTo>
                <a:lnTo>
                  <a:pt x="4459790" y="717830"/>
                </a:lnTo>
                <a:lnTo>
                  <a:pt x="4489288" y="681126"/>
                </a:lnTo>
                <a:lnTo>
                  <a:pt x="4510383" y="638416"/>
                </a:lnTo>
                <a:lnTo>
                  <a:pt x="4520499" y="596750"/>
                </a:lnTo>
                <a:lnTo>
                  <a:pt x="4525693" y="551120"/>
                </a:lnTo>
                <a:lnTo>
                  <a:pt x="4527607" y="496351"/>
                </a:lnTo>
                <a:lnTo>
                  <a:pt x="4527874" y="428855"/>
                </a:lnTo>
                <a:lnTo>
                  <a:pt x="4527880" y="357065"/>
                </a:lnTo>
                <a:lnTo>
                  <a:pt x="4527607" y="288898"/>
                </a:lnTo>
                <a:lnTo>
                  <a:pt x="4525693" y="234601"/>
                </a:lnTo>
                <a:lnTo>
                  <a:pt x="4520499" y="189145"/>
                </a:lnTo>
                <a:lnTo>
                  <a:pt x="4510383" y="147504"/>
                </a:lnTo>
                <a:lnTo>
                  <a:pt x="4489288" y="104793"/>
                </a:lnTo>
                <a:lnTo>
                  <a:pt x="4459790" y="68090"/>
                </a:lnTo>
                <a:lnTo>
                  <a:pt x="4423087" y="38592"/>
                </a:lnTo>
                <a:lnTo>
                  <a:pt x="4380376" y="17497"/>
                </a:lnTo>
                <a:lnTo>
                  <a:pt x="4338710" y="7381"/>
                </a:lnTo>
                <a:lnTo>
                  <a:pt x="4293081" y="2187"/>
                </a:lnTo>
                <a:lnTo>
                  <a:pt x="4238312" y="273"/>
                </a:lnTo>
                <a:lnTo>
                  <a:pt x="4169228" y="0"/>
                </a:lnTo>
                <a:close/>
              </a:path>
            </a:pathLst>
          </a:custGeom>
          <a:solidFill>
            <a:srgbClr val="40B9FF"/>
          </a:solidFill>
        </p:spPr>
        <p:txBody>
          <a:bodyPr wrap="square" lIns="0" tIns="0" rIns="0" bIns="0" rtlCol="0"/>
          <a:lstStyle/>
          <a:p>
            <a:endParaRPr sz="417"/>
          </a:p>
        </p:txBody>
      </p:sp>
      <p:sp>
        <p:nvSpPr>
          <p:cNvPr id="36" name="object 7">
            <a:extLst>
              <a:ext uri="{FF2B5EF4-FFF2-40B4-BE49-F238E27FC236}">
                <a16:creationId xmlns:a16="http://schemas.microsoft.com/office/drawing/2014/main" id="{70206D68-5D77-4C13-AF23-A4474697ECFB}"/>
              </a:ext>
            </a:extLst>
          </p:cNvPr>
          <p:cNvSpPr txBox="1"/>
          <p:nvPr/>
        </p:nvSpPr>
        <p:spPr>
          <a:xfrm>
            <a:off x="1619825" y="3936301"/>
            <a:ext cx="1167694" cy="283999"/>
          </a:xfrm>
          <a:prstGeom prst="rect">
            <a:avLst/>
          </a:prstGeom>
        </p:spPr>
        <p:txBody>
          <a:bodyPr vert="horz" wrap="square" lIns="0" tIns="6932" rIns="0" bIns="0" rtlCol="0">
            <a:spAutoFit/>
          </a:bodyPr>
          <a:lstStyle/>
          <a:p>
            <a:pPr marL="5776">
              <a:spcBef>
                <a:spcPts val="55"/>
              </a:spcBef>
            </a:pPr>
            <a:r>
              <a:rPr lang="zh-CN" altLang="en-US" b="1" spc="-32" dirty="0">
                <a:solidFill>
                  <a:srgbClr val="FFFFFF"/>
                </a:solidFill>
                <a:latin typeface="Arial"/>
                <a:cs typeface="Arial"/>
              </a:rPr>
              <a:t>  </a:t>
            </a:r>
            <a:r>
              <a:rPr lang="en-US" altLang="zh-CN" sz="1400" b="1" spc="-32" dirty="0">
                <a:solidFill>
                  <a:srgbClr val="FFFFFF"/>
                </a:solidFill>
                <a:latin typeface="Arial"/>
                <a:cs typeface="Arial"/>
              </a:rPr>
              <a:t>Schedule 1</a:t>
            </a:r>
            <a:endParaRPr b="1" dirty="0">
              <a:latin typeface="Arial"/>
              <a:cs typeface="Arial"/>
            </a:endParaRPr>
          </a:p>
        </p:txBody>
      </p:sp>
      <p:sp>
        <p:nvSpPr>
          <p:cNvPr id="37" name="object 8">
            <a:extLst>
              <a:ext uri="{FF2B5EF4-FFF2-40B4-BE49-F238E27FC236}">
                <a16:creationId xmlns:a16="http://schemas.microsoft.com/office/drawing/2014/main" id="{778BFBCD-3801-4746-A9F3-17AE69976A45}"/>
              </a:ext>
            </a:extLst>
          </p:cNvPr>
          <p:cNvSpPr/>
          <p:nvPr/>
        </p:nvSpPr>
        <p:spPr>
          <a:xfrm>
            <a:off x="3322598" y="3909355"/>
            <a:ext cx="2059566" cy="357558"/>
          </a:xfrm>
          <a:custGeom>
            <a:avLst/>
            <a:gdLst/>
            <a:ahLst/>
            <a:cxnLst/>
            <a:rect l="l" t="t" r="r" b="b"/>
            <a:pathLst>
              <a:path w="4528184" h="786129">
                <a:moveTo>
                  <a:pt x="4169232" y="0"/>
                </a:moveTo>
                <a:lnTo>
                  <a:pt x="357065" y="0"/>
                </a:lnTo>
                <a:lnTo>
                  <a:pt x="288898" y="273"/>
                </a:lnTo>
                <a:lnTo>
                  <a:pt x="234601" y="2187"/>
                </a:lnTo>
                <a:lnTo>
                  <a:pt x="189145" y="7381"/>
                </a:lnTo>
                <a:lnTo>
                  <a:pt x="147504" y="17497"/>
                </a:lnTo>
                <a:lnTo>
                  <a:pt x="104793" y="38592"/>
                </a:lnTo>
                <a:lnTo>
                  <a:pt x="68090" y="68090"/>
                </a:lnTo>
                <a:lnTo>
                  <a:pt x="38592" y="104793"/>
                </a:lnTo>
                <a:lnTo>
                  <a:pt x="17497" y="147504"/>
                </a:lnTo>
                <a:lnTo>
                  <a:pt x="7381" y="189170"/>
                </a:lnTo>
                <a:lnTo>
                  <a:pt x="2187" y="234799"/>
                </a:lnTo>
                <a:lnTo>
                  <a:pt x="273" y="289568"/>
                </a:lnTo>
                <a:lnTo>
                  <a:pt x="6" y="357065"/>
                </a:lnTo>
                <a:lnTo>
                  <a:pt x="0" y="428855"/>
                </a:lnTo>
                <a:lnTo>
                  <a:pt x="273" y="497021"/>
                </a:lnTo>
                <a:lnTo>
                  <a:pt x="2187" y="551319"/>
                </a:lnTo>
                <a:lnTo>
                  <a:pt x="7381" y="596774"/>
                </a:lnTo>
                <a:lnTo>
                  <a:pt x="17497" y="638416"/>
                </a:lnTo>
                <a:lnTo>
                  <a:pt x="38592" y="681126"/>
                </a:lnTo>
                <a:lnTo>
                  <a:pt x="68090" y="717830"/>
                </a:lnTo>
                <a:lnTo>
                  <a:pt x="104793" y="747328"/>
                </a:lnTo>
                <a:lnTo>
                  <a:pt x="147504" y="768422"/>
                </a:lnTo>
                <a:lnTo>
                  <a:pt x="189170" y="778538"/>
                </a:lnTo>
                <a:lnTo>
                  <a:pt x="234799" y="783733"/>
                </a:lnTo>
                <a:lnTo>
                  <a:pt x="289568" y="785647"/>
                </a:lnTo>
                <a:lnTo>
                  <a:pt x="358654" y="785920"/>
                </a:lnTo>
                <a:lnTo>
                  <a:pt x="4170813" y="785920"/>
                </a:lnTo>
                <a:lnTo>
                  <a:pt x="4238982" y="785647"/>
                </a:lnTo>
                <a:lnTo>
                  <a:pt x="4293280" y="783733"/>
                </a:lnTo>
                <a:lnTo>
                  <a:pt x="4338736" y="778538"/>
                </a:lnTo>
                <a:lnTo>
                  <a:pt x="4380377" y="768422"/>
                </a:lnTo>
                <a:lnTo>
                  <a:pt x="4423087" y="747328"/>
                </a:lnTo>
                <a:lnTo>
                  <a:pt x="4459791" y="717830"/>
                </a:lnTo>
                <a:lnTo>
                  <a:pt x="4489290" y="681126"/>
                </a:lnTo>
                <a:lnTo>
                  <a:pt x="4510384" y="638416"/>
                </a:lnTo>
                <a:lnTo>
                  <a:pt x="4520499" y="596750"/>
                </a:lnTo>
                <a:lnTo>
                  <a:pt x="4525693" y="551120"/>
                </a:lnTo>
                <a:lnTo>
                  <a:pt x="4527607" y="496351"/>
                </a:lnTo>
                <a:lnTo>
                  <a:pt x="4527874" y="428855"/>
                </a:lnTo>
                <a:lnTo>
                  <a:pt x="4527880" y="357065"/>
                </a:lnTo>
                <a:lnTo>
                  <a:pt x="4527607" y="288898"/>
                </a:lnTo>
                <a:lnTo>
                  <a:pt x="4525693" y="234601"/>
                </a:lnTo>
                <a:lnTo>
                  <a:pt x="4520499" y="189145"/>
                </a:lnTo>
                <a:lnTo>
                  <a:pt x="4510384" y="147504"/>
                </a:lnTo>
                <a:lnTo>
                  <a:pt x="4489290" y="104793"/>
                </a:lnTo>
                <a:lnTo>
                  <a:pt x="4459791" y="68090"/>
                </a:lnTo>
                <a:lnTo>
                  <a:pt x="4423087" y="38592"/>
                </a:lnTo>
                <a:lnTo>
                  <a:pt x="4380377" y="17497"/>
                </a:lnTo>
                <a:lnTo>
                  <a:pt x="4338711" y="7381"/>
                </a:lnTo>
                <a:lnTo>
                  <a:pt x="4293083" y="2187"/>
                </a:lnTo>
                <a:lnTo>
                  <a:pt x="4238315" y="273"/>
                </a:lnTo>
                <a:lnTo>
                  <a:pt x="4169232" y="0"/>
                </a:lnTo>
                <a:close/>
              </a:path>
            </a:pathLst>
          </a:custGeom>
          <a:solidFill>
            <a:srgbClr val="40B9FF"/>
          </a:solidFill>
        </p:spPr>
        <p:txBody>
          <a:bodyPr wrap="square" lIns="0" tIns="0" rIns="0" bIns="0" rtlCol="0"/>
          <a:lstStyle/>
          <a:p>
            <a:endParaRPr sz="417"/>
          </a:p>
        </p:txBody>
      </p:sp>
      <p:sp>
        <p:nvSpPr>
          <p:cNvPr id="39" name="object 10">
            <a:extLst>
              <a:ext uri="{FF2B5EF4-FFF2-40B4-BE49-F238E27FC236}">
                <a16:creationId xmlns:a16="http://schemas.microsoft.com/office/drawing/2014/main" id="{41BAA666-9DD6-4301-AECF-0DD431751D8C}"/>
              </a:ext>
            </a:extLst>
          </p:cNvPr>
          <p:cNvSpPr/>
          <p:nvPr/>
        </p:nvSpPr>
        <p:spPr>
          <a:xfrm>
            <a:off x="5503822" y="3909355"/>
            <a:ext cx="2059566" cy="357558"/>
          </a:xfrm>
          <a:custGeom>
            <a:avLst/>
            <a:gdLst/>
            <a:ahLst/>
            <a:cxnLst/>
            <a:rect l="l" t="t" r="r" b="b"/>
            <a:pathLst>
              <a:path w="4528184" h="786129">
                <a:moveTo>
                  <a:pt x="4169234" y="0"/>
                </a:moveTo>
                <a:lnTo>
                  <a:pt x="357067" y="0"/>
                </a:lnTo>
                <a:lnTo>
                  <a:pt x="288898" y="273"/>
                </a:lnTo>
                <a:lnTo>
                  <a:pt x="234600" y="2187"/>
                </a:lnTo>
                <a:lnTo>
                  <a:pt x="189144" y="7381"/>
                </a:lnTo>
                <a:lnTo>
                  <a:pt x="147503" y="17497"/>
                </a:lnTo>
                <a:lnTo>
                  <a:pt x="104795" y="38592"/>
                </a:lnTo>
                <a:lnTo>
                  <a:pt x="68093" y="68090"/>
                </a:lnTo>
                <a:lnTo>
                  <a:pt x="38595" y="104793"/>
                </a:lnTo>
                <a:lnTo>
                  <a:pt x="17496" y="147504"/>
                </a:lnTo>
                <a:lnTo>
                  <a:pt x="7381" y="189170"/>
                </a:lnTo>
                <a:lnTo>
                  <a:pt x="2187" y="234799"/>
                </a:lnTo>
                <a:lnTo>
                  <a:pt x="273" y="289568"/>
                </a:lnTo>
                <a:lnTo>
                  <a:pt x="6" y="357065"/>
                </a:lnTo>
                <a:lnTo>
                  <a:pt x="0" y="428855"/>
                </a:lnTo>
                <a:lnTo>
                  <a:pt x="273" y="497021"/>
                </a:lnTo>
                <a:lnTo>
                  <a:pt x="2187" y="551319"/>
                </a:lnTo>
                <a:lnTo>
                  <a:pt x="7381" y="596774"/>
                </a:lnTo>
                <a:lnTo>
                  <a:pt x="17496" y="638416"/>
                </a:lnTo>
                <a:lnTo>
                  <a:pt x="38595" y="681126"/>
                </a:lnTo>
                <a:lnTo>
                  <a:pt x="68093" y="717830"/>
                </a:lnTo>
                <a:lnTo>
                  <a:pt x="104795" y="747328"/>
                </a:lnTo>
                <a:lnTo>
                  <a:pt x="147503" y="768422"/>
                </a:lnTo>
                <a:lnTo>
                  <a:pt x="189169" y="778538"/>
                </a:lnTo>
                <a:lnTo>
                  <a:pt x="234799" y="783733"/>
                </a:lnTo>
                <a:lnTo>
                  <a:pt x="289570" y="785647"/>
                </a:lnTo>
                <a:lnTo>
                  <a:pt x="358659" y="785920"/>
                </a:lnTo>
                <a:lnTo>
                  <a:pt x="4170815" y="785920"/>
                </a:lnTo>
                <a:lnTo>
                  <a:pt x="4238984" y="785647"/>
                </a:lnTo>
                <a:lnTo>
                  <a:pt x="4293282" y="783733"/>
                </a:lnTo>
                <a:lnTo>
                  <a:pt x="4338738" y="778538"/>
                </a:lnTo>
                <a:lnTo>
                  <a:pt x="4380379" y="768422"/>
                </a:lnTo>
                <a:lnTo>
                  <a:pt x="4423089" y="747328"/>
                </a:lnTo>
                <a:lnTo>
                  <a:pt x="4459793" y="717830"/>
                </a:lnTo>
                <a:lnTo>
                  <a:pt x="4489292" y="681126"/>
                </a:lnTo>
                <a:lnTo>
                  <a:pt x="4510386" y="638416"/>
                </a:lnTo>
                <a:lnTo>
                  <a:pt x="4520501" y="596750"/>
                </a:lnTo>
                <a:lnTo>
                  <a:pt x="4525695" y="551120"/>
                </a:lnTo>
                <a:lnTo>
                  <a:pt x="4527609" y="496351"/>
                </a:lnTo>
                <a:lnTo>
                  <a:pt x="4527876" y="428855"/>
                </a:lnTo>
                <a:lnTo>
                  <a:pt x="4527883" y="357065"/>
                </a:lnTo>
                <a:lnTo>
                  <a:pt x="4527609" y="288898"/>
                </a:lnTo>
                <a:lnTo>
                  <a:pt x="4525695" y="234601"/>
                </a:lnTo>
                <a:lnTo>
                  <a:pt x="4520501" y="189145"/>
                </a:lnTo>
                <a:lnTo>
                  <a:pt x="4510386" y="147504"/>
                </a:lnTo>
                <a:lnTo>
                  <a:pt x="4489292" y="104793"/>
                </a:lnTo>
                <a:lnTo>
                  <a:pt x="4459793" y="68090"/>
                </a:lnTo>
                <a:lnTo>
                  <a:pt x="4423089" y="38592"/>
                </a:lnTo>
                <a:lnTo>
                  <a:pt x="4380379" y="17497"/>
                </a:lnTo>
                <a:lnTo>
                  <a:pt x="4338713" y="7381"/>
                </a:lnTo>
                <a:lnTo>
                  <a:pt x="4293085" y="2187"/>
                </a:lnTo>
                <a:lnTo>
                  <a:pt x="4238317" y="273"/>
                </a:lnTo>
                <a:lnTo>
                  <a:pt x="4169234" y="0"/>
                </a:lnTo>
                <a:close/>
              </a:path>
            </a:pathLst>
          </a:custGeom>
          <a:solidFill>
            <a:srgbClr val="40B9FF"/>
          </a:solidFill>
        </p:spPr>
        <p:txBody>
          <a:bodyPr wrap="square" lIns="0" tIns="0" rIns="0" bIns="0" rtlCol="0"/>
          <a:lstStyle/>
          <a:p>
            <a:endParaRPr sz="417"/>
          </a:p>
        </p:txBody>
      </p:sp>
      <p:sp>
        <p:nvSpPr>
          <p:cNvPr id="41" name="object 12">
            <a:extLst>
              <a:ext uri="{FF2B5EF4-FFF2-40B4-BE49-F238E27FC236}">
                <a16:creationId xmlns:a16="http://schemas.microsoft.com/office/drawing/2014/main" id="{78F4A3D4-C746-4B3E-9C49-4D9E43F8B30A}"/>
              </a:ext>
            </a:extLst>
          </p:cNvPr>
          <p:cNvSpPr/>
          <p:nvPr/>
        </p:nvSpPr>
        <p:spPr>
          <a:xfrm>
            <a:off x="1141373" y="4643230"/>
            <a:ext cx="2059566" cy="357558"/>
          </a:xfrm>
          <a:custGeom>
            <a:avLst/>
            <a:gdLst/>
            <a:ahLst/>
            <a:cxnLst/>
            <a:rect l="l" t="t" r="r" b="b"/>
            <a:pathLst>
              <a:path w="4528185" h="786129">
                <a:moveTo>
                  <a:pt x="4169228" y="0"/>
                </a:moveTo>
                <a:lnTo>
                  <a:pt x="357066" y="0"/>
                </a:lnTo>
                <a:lnTo>
                  <a:pt x="288899" y="273"/>
                </a:lnTo>
                <a:lnTo>
                  <a:pt x="234601" y="2187"/>
                </a:lnTo>
                <a:lnTo>
                  <a:pt x="189145" y="7381"/>
                </a:lnTo>
                <a:lnTo>
                  <a:pt x="147504" y="17497"/>
                </a:lnTo>
                <a:lnTo>
                  <a:pt x="104793" y="38592"/>
                </a:lnTo>
                <a:lnTo>
                  <a:pt x="68090" y="68090"/>
                </a:lnTo>
                <a:lnTo>
                  <a:pt x="38592" y="104793"/>
                </a:lnTo>
                <a:lnTo>
                  <a:pt x="17497" y="147504"/>
                </a:lnTo>
                <a:lnTo>
                  <a:pt x="7381" y="189170"/>
                </a:lnTo>
                <a:lnTo>
                  <a:pt x="2187" y="234799"/>
                </a:lnTo>
                <a:lnTo>
                  <a:pt x="273" y="289568"/>
                </a:lnTo>
                <a:lnTo>
                  <a:pt x="6" y="357065"/>
                </a:lnTo>
                <a:lnTo>
                  <a:pt x="0" y="428855"/>
                </a:lnTo>
                <a:lnTo>
                  <a:pt x="273" y="497021"/>
                </a:lnTo>
                <a:lnTo>
                  <a:pt x="2187" y="551319"/>
                </a:lnTo>
                <a:lnTo>
                  <a:pt x="7381" y="596774"/>
                </a:lnTo>
                <a:lnTo>
                  <a:pt x="17497" y="638416"/>
                </a:lnTo>
                <a:lnTo>
                  <a:pt x="38592" y="681126"/>
                </a:lnTo>
                <a:lnTo>
                  <a:pt x="68090" y="717830"/>
                </a:lnTo>
                <a:lnTo>
                  <a:pt x="104793" y="747328"/>
                </a:lnTo>
                <a:lnTo>
                  <a:pt x="147504" y="768422"/>
                </a:lnTo>
                <a:lnTo>
                  <a:pt x="189170" y="778538"/>
                </a:lnTo>
                <a:lnTo>
                  <a:pt x="234799" y="783733"/>
                </a:lnTo>
                <a:lnTo>
                  <a:pt x="289568" y="785647"/>
                </a:lnTo>
                <a:lnTo>
                  <a:pt x="358654" y="785920"/>
                </a:lnTo>
                <a:lnTo>
                  <a:pt x="4170815" y="785920"/>
                </a:lnTo>
                <a:lnTo>
                  <a:pt x="4238982" y="785647"/>
                </a:lnTo>
                <a:lnTo>
                  <a:pt x="4293279" y="783733"/>
                </a:lnTo>
                <a:lnTo>
                  <a:pt x="4338735" y="778538"/>
                </a:lnTo>
                <a:lnTo>
                  <a:pt x="4380376" y="768422"/>
                </a:lnTo>
                <a:lnTo>
                  <a:pt x="4423087" y="747328"/>
                </a:lnTo>
                <a:lnTo>
                  <a:pt x="4459790" y="717830"/>
                </a:lnTo>
                <a:lnTo>
                  <a:pt x="4489288" y="681126"/>
                </a:lnTo>
                <a:lnTo>
                  <a:pt x="4510383" y="638416"/>
                </a:lnTo>
                <a:lnTo>
                  <a:pt x="4520499" y="596750"/>
                </a:lnTo>
                <a:lnTo>
                  <a:pt x="4525693" y="551120"/>
                </a:lnTo>
                <a:lnTo>
                  <a:pt x="4527607" y="496352"/>
                </a:lnTo>
                <a:lnTo>
                  <a:pt x="4527874" y="428855"/>
                </a:lnTo>
                <a:lnTo>
                  <a:pt x="4527880" y="357065"/>
                </a:lnTo>
                <a:lnTo>
                  <a:pt x="4527607" y="288898"/>
                </a:lnTo>
                <a:lnTo>
                  <a:pt x="4525693" y="234601"/>
                </a:lnTo>
                <a:lnTo>
                  <a:pt x="4520499" y="189145"/>
                </a:lnTo>
                <a:lnTo>
                  <a:pt x="4510383" y="147504"/>
                </a:lnTo>
                <a:lnTo>
                  <a:pt x="4489288" y="104793"/>
                </a:lnTo>
                <a:lnTo>
                  <a:pt x="4459790" y="68090"/>
                </a:lnTo>
                <a:lnTo>
                  <a:pt x="4423087" y="38592"/>
                </a:lnTo>
                <a:lnTo>
                  <a:pt x="4380376" y="17497"/>
                </a:lnTo>
                <a:lnTo>
                  <a:pt x="4338710" y="7381"/>
                </a:lnTo>
                <a:lnTo>
                  <a:pt x="4293081" y="2187"/>
                </a:lnTo>
                <a:lnTo>
                  <a:pt x="4238312" y="273"/>
                </a:lnTo>
                <a:lnTo>
                  <a:pt x="4169228" y="0"/>
                </a:lnTo>
                <a:close/>
              </a:path>
            </a:pathLst>
          </a:custGeom>
          <a:solidFill>
            <a:srgbClr val="40B9FF"/>
          </a:solidFill>
        </p:spPr>
        <p:txBody>
          <a:bodyPr wrap="square" lIns="0" tIns="0" rIns="0" bIns="0" rtlCol="0"/>
          <a:lstStyle/>
          <a:p>
            <a:endParaRPr sz="417"/>
          </a:p>
        </p:txBody>
      </p:sp>
      <p:sp>
        <p:nvSpPr>
          <p:cNvPr id="42" name="object 13">
            <a:extLst>
              <a:ext uri="{FF2B5EF4-FFF2-40B4-BE49-F238E27FC236}">
                <a16:creationId xmlns:a16="http://schemas.microsoft.com/office/drawing/2014/main" id="{75DF5B03-35EF-428B-92A1-180A7EA36FA2}"/>
              </a:ext>
            </a:extLst>
          </p:cNvPr>
          <p:cNvSpPr txBox="1"/>
          <p:nvPr/>
        </p:nvSpPr>
        <p:spPr>
          <a:xfrm>
            <a:off x="1582761" y="4678193"/>
            <a:ext cx="1241821" cy="253221"/>
          </a:xfrm>
          <a:prstGeom prst="rect">
            <a:avLst/>
          </a:prstGeom>
        </p:spPr>
        <p:txBody>
          <a:bodyPr vert="horz" wrap="square" lIns="0" tIns="6932" rIns="0" bIns="0" rtlCol="0">
            <a:spAutoFit/>
          </a:bodyPr>
          <a:lstStyle/>
          <a:p>
            <a:pPr marL="5776">
              <a:spcBef>
                <a:spcPts val="55"/>
              </a:spcBef>
            </a:pPr>
            <a:r>
              <a:rPr lang="en-US" sz="1600" spc="-43" dirty="0">
                <a:solidFill>
                  <a:srgbClr val="FFFFFF"/>
                </a:solidFill>
                <a:latin typeface="Arial"/>
                <a:cs typeface="Arial"/>
              </a:rPr>
              <a:t>Executable </a:t>
            </a:r>
            <a:r>
              <a:rPr sz="1600" spc="2" dirty="0">
                <a:solidFill>
                  <a:srgbClr val="FFFFFF"/>
                </a:solidFill>
                <a:latin typeface="Arial"/>
                <a:cs typeface="Arial"/>
              </a:rPr>
              <a:t>1</a:t>
            </a:r>
            <a:endParaRPr sz="1600" dirty="0">
              <a:latin typeface="Arial"/>
              <a:cs typeface="Arial"/>
            </a:endParaRPr>
          </a:p>
        </p:txBody>
      </p:sp>
      <p:sp>
        <p:nvSpPr>
          <p:cNvPr id="43" name="object 14">
            <a:extLst>
              <a:ext uri="{FF2B5EF4-FFF2-40B4-BE49-F238E27FC236}">
                <a16:creationId xmlns:a16="http://schemas.microsoft.com/office/drawing/2014/main" id="{5118D9F4-C8D5-478E-9D90-B25F88B7BDF7}"/>
              </a:ext>
            </a:extLst>
          </p:cNvPr>
          <p:cNvSpPr/>
          <p:nvPr/>
        </p:nvSpPr>
        <p:spPr>
          <a:xfrm>
            <a:off x="3322598" y="4643230"/>
            <a:ext cx="2059566" cy="357558"/>
          </a:xfrm>
          <a:custGeom>
            <a:avLst/>
            <a:gdLst/>
            <a:ahLst/>
            <a:cxnLst/>
            <a:rect l="l" t="t" r="r" b="b"/>
            <a:pathLst>
              <a:path w="4528184" h="786129">
                <a:moveTo>
                  <a:pt x="4169232" y="0"/>
                </a:moveTo>
                <a:lnTo>
                  <a:pt x="357065" y="0"/>
                </a:lnTo>
                <a:lnTo>
                  <a:pt x="288898" y="273"/>
                </a:lnTo>
                <a:lnTo>
                  <a:pt x="234601" y="2187"/>
                </a:lnTo>
                <a:lnTo>
                  <a:pt x="189145" y="7381"/>
                </a:lnTo>
                <a:lnTo>
                  <a:pt x="147504" y="17497"/>
                </a:lnTo>
                <a:lnTo>
                  <a:pt x="104793" y="38592"/>
                </a:lnTo>
                <a:lnTo>
                  <a:pt x="68090" y="68090"/>
                </a:lnTo>
                <a:lnTo>
                  <a:pt x="38592" y="104793"/>
                </a:lnTo>
                <a:lnTo>
                  <a:pt x="17497" y="147504"/>
                </a:lnTo>
                <a:lnTo>
                  <a:pt x="7381" y="189170"/>
                </a:lnTo>
                <a:lnTo>
                  <a:pt x="2187" y="234799"/>
                </a:lnTo>
                <a:lnTo>
                  <a:pt x="273" y="289568"/>
                </a:lnTo>
                <a:lnTo>
                  <a:pt x="6" y="357065"/>
                </a:lnTo>
                <a:lnTo>
                  <a:pt x="0" y="428855"/>
                </a:lnTo>
                <a:lnTo>
                  <a:pt x="273" y="497021"/>
                </a:lnTo>
                <a:lnTo>
                  <a:pt x="2187" y="551319"/>
                </a:lnTo>
                <a:lnTo>
                  <a:pt x="7381" y="596774"/>
                </a:lnTo>
                <a:lnTo>
                  <a:pt x="17497" y="638416"/>
                </a:lnTo>
                <a:lnTo>
                  <a:pt x="38592" y="681126"/>
                </a:lnTo>
                <a:lnTo>
                  <a:pt x="68090" y="717830"/>
                </a:lnTo>
                <a:lnTo>
                  <a:pt x="104793" y="747328"/>
                </a:lnTo>
                <a:lnTo>
                  <a:pt x="147504" y="768422"/>
                </a:lnTo>
                <a:lnTo>
                  <a:pt x="189170" y="778538"/>
                </a:lnTo>
                <a:lnTo>
                  <a:pt x="234799" y="783733"/>
                </a:lnTo>
                <a:lnTo>
                  <a:pt x="289568" y="785647"/>
                </a:lnTo>
                <a:lnTo>
                  <a:pt x="358654" y="785920"/>
                </a:lnTo>
                <a:lnTo>
                  <a:pt x="4170813" y="785920"/>
                </a:lnTo>
                <a:lnTo>
                  <a:pt x="4238982" y="785647"/>
                </a:lnTo>
                <a:lnTo>
                  <a:pt x="4293280" y="783733"/>
                </a:lnTo>
                <a:lnTo>
                  <a:pt x="4338736" y="778538"/>
                </a:lnTo>
                <a:lnTo>
                  <a:pt x="4380377" y="768422"/>
                </a:lnTo>
                <a:lnTo>
                  <a:pt x="4423087" y="747328"/>
                </a:lnTo>
                <a:lnTo>
                  <a:pt x="4459791" y="717830"/>
                </a:lnTo>
                <a:lnTo>
                  <a:pt x="4489290" y="681126"/>
                </a:lnTo>
                <a:lnTo>
                  <a:pt x="4510384" y="638416"/>
                </a:lnTo>
                <a:lnTo>
                  <a:pt x="4520499" y="596750"/>
                </a:lnTo>
                <a:lnTo>
                  <a:pt x="4525693" y="551120"/>
                </a:lnTo>
                <a:lnTo>
                  <a:pt x="4527607" y="496352"/>
                </a:lnTo>
                <a:lnTo>
                  <a:pt x="4527874" y="428855"/>
                </a:lnTo>
                <a:lnTo>
                  <a:pt x="4527880" y="357065"/>
                </a:lnTo>
                <a:lnTo>
                  <a:pt x="4527607" y="288898"/>
                </a:lnTo>
                <a:lnTo>
                  <a:pt x="4525693" y="234601"/>
                </a:lnTo>
                <a:lnTo>
                  <a:pt x="4520499" y="189145"/>
                </a:lnTo>
                <a:lnTo>
                  <a:pt x="4510384" y="147504"/>
                </a:lnTo>
                <a:lnTo>
                  <a:pt x="4489290" y="104793"/>
                </a:lnTo>
                <a:lnTo>
                  <a:pt x="4459791" y="68090"/>
                </a:lnTo>
                <a:lnTo>
                  <a:pt x="4423087" y="38592"/>
                </a:lnTo>
                <a:lnTo>
                  <a:pt x="4380377" y="17497"/>
                </a:lnTo>
                <a:lnTo>
                  <a:pt x="4338711" y="7381"/>
                </a:lnTo>
                <a:lnTo>
                  <a:pt x="4293083" y="2187"/>
                </a:lnTo>
                <a:lnTo>
                  <a:pt x="4238315" y="273"/>
                </a:lnTo>
                <a:lnTo>
                  <a:pt x="4169232" y="0"/>
                </a:lnTo>
                <a:close/>
              </a:path>
            </a:pathLst>
          </a:custGeom>
          <a:solidFill>
            <a:srgbClr val="40B9FF"/>
          </a:solidFill>
        </p:spPr>
        <p:txBody>
          <a:bodyPr wrap="square" lIns="0" tIns="0" rIns="0" bIns="0" rtlCol="0"/>
          <a:lstStyle/>
          <a:p>
            <a:endParaRPr sz="417"/>
          </a:p>
        </p:txBody>
      </p:sp>
      <p:sp>
        <p:nvSpPr>
          <p:cNvPr id="44" name="object 15">
            <a:extLst>
              <a:ext uri="{FF2B5EF4-FFF2-40B4-BE49-F238E27FC236}">
                <a16:creationId xmlns:a16="http://schemas.microsoft.com/office/drawing/2014/main" id="{2397A1DA-DE51-46E9-879B-2FF9B0DC8A05}"/>
              </a:ext>
            </a:extLst>
          </p:cNvPr>
          <p:cNvSpPr txBox="1"/>
          <p:nvPr/>
        </p:nvSpPr>
        <p:spPr>
          <a:xfrm>
            <a:off x="3768465" y="4669726"/>
            <a:ext cx="1227907" cy="253221"/>
          </a:xfrm>
          <a:prstGeom prst="rect">
            <a:avLst/>
          </a:prstGeom>
        </p:spPr>
        <p:txBody>
          <a:bodyPr vert="horz" wrap="square" lIns="0" tIns="6932" rIns="0" bIns="0" rtlCol="0">
            <a:spAutoFit/>
          </a:bodyPr>
          <a:lstStyle/>
          <a:p>
            <a:pPr marL="5776">
              <a:spcBef>
                <a:spcPts val="55"/>
              </a:spcBef>
            </a:pPr>
            <a:r>
              <a:rPr lang="en-US" altLang="zh-CN" sz="1600" spc="-43" dirty="0">
                <a:solidFill>
                  <a:srgbClr val="FFFFFF"/>
                </a:solidFill>
                <a:latin typeface="Arial"/>
                <a:cs typeface="Arial"/>
              </a:rPr>
              <a:t>Executable </a:t>
            </a:r>
            <a:r>
              <a:rPr lang="en-US" altLang="zh-CN" sz="1600" spc="2" dirty="0">
                <a:solidFill>
                  <a:srgbClr val="FFFFFF"/>
                </a:solidFill>
                <a:latin typeface="Arial"/>
                <a:cs typeface="Arial"/>
              </a:rPr>
              <a:t>2</a:t>
            </a:r>
            <a:endParaRPr lang="en-US" altLang="zh-CN" sz="1600" dirty="0">
              <a:latin typeface="Arial"/>
              <a:cs typeface="Arial"/>
            </a:endParaRPr>
          </a:p>
        </p:txBody>
      </p:sp>
      <p:sp>
        <p:nvSpPr>
          <p:cNvPr id="45" name="object 16">
            <a:extLst>
              <a:ext uri="{FF2B5EF4-FFF2-40B4-BE49-F238E27FC236}">
                <a16:creationId xmlns:a16="http://schemas.microsoft.com/office/drawing/2014/main" id="{160C1420-1428-4248-9F47-27CD01CDA480}"/>
              </a:ext>
            </a:extLst>
          </p:cNvPr>
          <p:cNvSpPr/>
          <p:nvPr/>
        </p:nvSpPr>
        <p:spPr>
          <a:xfrm>
            <a:off x="5503822" y="4643230"/>
            <a:ext cx="2059566" cy="357558"/>
          </a:xfrm>
          <a:custGeom>
            <a:avLst/>
            <a:gdLst/>
            <a:ahLst/>
            <a:cxnLst/>
            <a:rect l="l" t="t" r="r" b="b"/>
            <a:pathLst>
              <a:path w="4528184" h="786129">
                <a:moveTo>
                  <a:pt x="4169234" y="0"/>
                </a:moveTo>
                <a:lnTo>
                  <a:pt x="357067" y="0"/>
                </a:lnTo>
                <a:lnTo>
                  <a:pt x="288898" y="273"/>
                </a:lnTo>
                <a:lnTo>
                  <a:pt x="234600" y="2187"/>
                </a:lnTo>
                <a:lnTo>
                  <a:pt x="189144" y="7381"/>
                </a:lnTo>
                <a:lnTo>
                  <a:pt x="147503" y="17497"/>
                </a:lnTo>
                <a:lnTo>
                  <a:pt x="104795" y="38592"/>
                </a:lnTo>
                <a:lnTo>
                  <a:pt x="68093" y="68090"/>
                </a:lnTo>
                <a:lnTo>
                  <a:pt x="38595" y="104793"/>
                </a:lnTo>
                <a:lnTo>
                  <a:pt x="17496" y="147504"/>
                </a:lnTo>
                <a:lnTo>
                  <a:pt x="7381" y="189170"/>
                </a:lnTo>
                <a:lnTo>
                  <a:pt x="2187" y="234799"/>
                </a:lnTo>
                <a:lnTo>
                  <a:pt x="273" y="289568"/>
                </a:lnTo>
                <a:lnTo>
                  <a:pt x="6" y="357065"/>
                </a:lnTo>
                <a:lnTo>
                  <a:pt x="0" y="428855"/>
                </a:lnTo>
                <a:lnTo>
                  <a:pt x="273" y="497021"/>
                </a:lnTo>
                <a:lnTo>
                  <a:pt x="2187" y="551319"/>
                </a:lnTo>
                <a:lnTo>
                  <a:pt x="7381" y="596774"/>
                </a:lnTo>
                <a:lnTo>
                  <a:pt x="17496" y="638416"/>
                </a:lnTo>
                <a:lnTo>
                  <a:pt x="38595" y="681126"/>
                </a:lnTo>
                <a:lnTo>
                  <a:pt x="68093" y="717830"/>
                </a:lnTo>
                <a:lnTo>
                  <a:pt x="104795" y="747328"/>
                </a:lnTo>
                <a:lnTo>
                  <a:pt x="147503" y="768422"/>
                </a:lnTo>
                <a:lnTo>
                  <a:pt x="189169" y="778538"/>
                </a:lnTo>
                <a:lnTo>
                  <a:pt x="234799" y="783733"/>
                </a:lnTo>
                <a:lnTo>
                  <a:pt x="289570" y="785647"/>
                </a:lnTo>
                <a:lnTo>
                  <a:pt x="358659" y="785920"/>
                </a:lnTo>
                <a:lnTo>
                  <a:pt x="4170815" y="785920"/>
                </a:lnTo>
                <a:lnTo>
                  <a:pt x="4238984" y="785647"/>
                </a:lnTo>
                <a:lnTo>
                  <a:pt x="4293282" y="783733"/>
                </a:lnTo>
                <a:lnTo>
                  <a:pt x="4338738" y="778538"/>
                </a:lnTo>
                <a:lnTo>
                  <a:pt x="4380379" y="768422"/>
                </a:lnTo>
                <a:lnTo>
                  <a:pt x="4423089" y="747328"/>
                </a:lnTo>
                <a:lnTo>
                  <a:pt x="4459793" y="717830"/>
                </a:lnTo>
                <a:lnTo>
                  <a:pt x="4489292" y="681126"/>
                </a:lnTo>
                <a:lnTo>
                  <a:pt x="4510386" y="638416"/>
                </a:lnTo>
                <a:lnTo>
                  <a:pt x="4520501" y="596750"/>
                </a:lnTo>
                <a:lnTo>
                  <a:pt x="4525695" y="551120"/>
                </a:lnTo>
                <a:lnTo>
                  <a:pt x="4527609" y="496352"/>
                </a:lnTo>
                <a:lnTo>
                  <a:pt x="4527876" y="428855"/>
                </a:lnTo>
                <a:lnTo>
                  <a:pt x="4527883" y="357065"/>
                </a:lnTo>
                <a:lnTo>
                  <a:pt x="4527609" y="288898"/>
                </a:lnTo>
                <a:lnTo>
                  <a:pt x="4525695" y="234601"/>
                </a:lnTo>
                <a:lnTo>
                  <a:pt x="4520501" y="189145"/>
                </a:lnTo>
                <a:lnTo>
                  <a:pt x="4510386" y="147504"/>
                </a:lnTo>
                <a:lnTo>
                  <a:pt x="4489292" y="104793"/>
                </a:lnTo>
                <a:lnTo>
                  <a:pt x="4459793" y="68090"/>
                </a:lnTo>
                <a:lnTo>
                  <a:pt x="4423089" y="38592"/>
                </a:lnTo>
                <a:lnTo>
                  <a:pt x="4380379" y="17497"/>
                </a:lnTo>
                <a:lnTo>
                  <a:pt x="4338713" y="7381"/>
                </a:lnTo>
                <a:lnTo>
                  <a:pt x="4293085" y="2187"/>
                </a:lnTo>
                <a:lnTo>
                  <a:pt x="4238317" y="273"/>
                </a:lnTo>
                <a:lnTo>
                  <a:pt x="4169234" y="0"/>
                </a:lnTo>
                <a:close/>
              </a:path>
            </a:pathLst>
          </a:custGeom>
          <a:solidFill>
            <a:srgbClr val="40B9FF"/>
          </a:solidFill>
        </p:spPr>
        <p:txBody>
          <a:bodyPr wrap="square" lIns="0" tIns="0" rIns="0" bIns="0" rtlCol="0"/>
          <a:lstStyle/>
          <a:p>
            <a:endParaRPr sz="417"/>
          </a:p>
        </p:txBody>
      </p:sp>
      <p:sp>
        <p:nvSpPr>
          <p:cNvPr id="47" name="object 18">
            <a:extLst>
              <a:ext uri="{FF2B5EF4-FFF2-40B4-BE49-F238E27FC236}">
                <a16:creationId xmlns:a16="http://schemas.microsoft.com/office/drawing/2014/main" id="{D21ED99C-2E51-4E2C-BC7C-10BFB9113B8C}"/>
              </a:ext>
            </a:extLst>
          </p:cNvPr>
          <p:cNvSpPr txBox="1"/>
          <p:nvPr/>
        </p:nvSpPr>
        <p:spPr>
          <a:xfrm>
            <a:off x="7991519" y="3994509"/>
            <a:ext cx="194375" cy="178457"/>
          </a:xfrm>
          <a:prstGeom prst="rect">
            <a:avLst/>
          </a:prstGeom>
        </p:spPr>
        <p:txBody>
          <a:bodyPr vert="horz" wrap="square" lIns="0" tIns="6932" rIns="0" bIns="0" rtlCol="0">
            <a:spAutoFit/>
          </a:bodyPr>
          <a:lstStyle/>
          <a:p>
            <a:pPr marL="5776">
              <a:spcBef>
                <a:spcPts val="55"/>
              </a:spcBef>
            </a:pPr>
            <a:r>
              <a:rPr sz="1114" b="1" spc="5" dirty="0">
                <a:latin typeface="Arial"/>
                <a:cs typeface="Arial"/>
              </a:rPr>
              <a:t>….</a:t>
            </a:r>
            <a:endParaRPr sz="1114" b="1" dirty="0">
              <a:latin typeface="Arial"/>
              <a:cs typeface="Arial"/>
            </a:endParaRPr>
          </a:p>
        </p:txBody>
      </p:sp>
      <p:sp>
        <p:nvSpPr>
          <p:cNvPr id="48" name="object 20">
            <a:extLst>
              <a:ext uri="{FF2B5EF4-FFF2-40B4-BE49-F238E27FC236}">
                <a16:creationId xmlns:a16="http://schemas.microsoft.com/office/drawing/2014/main" id="{3E99834C-0058-411B-849F-757DD235047D}"/>
              </a:ext>
            </a:extLst>
          </p:cNvPr>
          <p:cNvSpPr txBox="1"/>
          <p:nvPr/>
        </p:nvSpPr>
        <p:spPr>
          <a:xfrm>
            <a:off x="7991519" y="4727934"/>
            <a:ext cx="194375" cy="178457"/>
          </a:xfrm>
          <a:prstGeom prst="rect">
            <a:avLst/>
          </a:prstGeom>
        </p:spPr>
        <p:txBody>
          <a:bodyPr vert="horz" wrap="square" lIns="0" tIns="6932" rIns="0" bIns="0" rtlCol="0">
            <a:spAutoFit/>
          </a:bodyPr>
          <a:lstStyle/>
          <a:p>
            <a:pPr marL="5776">
              <a:spcBef>
                <a:spcPts val="55"/>
              </a:spcBef>
            </a:pPr>
            <a:r>
              <a:rPr sz="1114" b="1" spc="5" dirty="0">
                <a:latin typeface="Arial"/>
                <a:cs typeface="Arial"/>
              </a:rPr>
              <a:t>….</a:t>
            </a:r>
            <a:endParaRPr sz="1114" b="1">
              <a:latin typeface="Arial"/>
              <a:cs typeface="Arial"/>
            </a:endParaRPr>
          </a:p>
        </p:txBody>
      </p:sp>
      <p:sp>
        <p:nvSpPr>
          <p:cNvPr id="49" name="object 21">
            <a:extLst>
              <a:ext uri="{FF2B5EF4-FFF2-40B4-BE49-F238E27FC236}">
                <a16:creationId xmlns:a16="http://schemas.microsoft.com/office/drawing/2014/main" id="{E3512D78-8390-417B-A4A3-1F51314E63E9}"/>
              </a:ext>
            </a:extLst>
          </p:cNvPr>
          <p:cNvSpPr/>
          <p:nvPr/>
        </p:nvSpPr>
        <p:spPr>
          <a:xfrm>
            <a:off x="2171087" y="4329128"/>
            <a:ext cx="0" cy="138922"/>
          </a:xfrm>
          <a:custGeom>
            <a:avLst/>
            <a:gdLst/>
            <a:ahLst/>
            <a:cxnLst/>
            <a:rect l="l" t="t" r="r" b="b"/>
            <a:pathLst>
              <a:path h="305434">
                <a:moveTo>
                  <a:pt x="0" y="0"/>
                </a:moveTo>
                <a:lnTo>
                  <a:pt x="0" y="252868"/>
                </a:lnTo>
                <a:lnTo>
                  <a:pt x="0" y="305222"/>
                </a:lnTo>
              </a:path>
            </a:pathLst>
          </a:custGeom>
          <a:ln w="104708">
            <a:solidFill>
              <a:srgbClr val="004D7F"/>
            </a:solidFill>
          </a:ln>
        </p:spPr>
        <p:txBody>
          <a:bodyPr wrap="square" lIns="0" tIns="0" rIns="0" bIns="0" rtlCol="0"/>
          <a:lstStyle/>
          <a:p>
            <a:endParaRPr sz="417"/>
          </a:p>
        </p:txBody>
      </p:sp>
      <p:sp>
        <p:nvSpPr>
          <p:cNvPr id="50" name="object 22">
            <a:extLst>
              <a:ext uri="{FF2B5EF4-FFF2-40B4-BE49-F238E27FC236}">
                <a16:creationId xmlns:a16="http://schemas.microsoft.com/office/drawing/2014/main" id="{29C97BDF-A635-4ABD-A288-E99108DFB16A}"/>
              </a:ext>
            </a:extLst>
          </p:cNvPr>
          <p:cNvSpPr/>
          <p:nvPr/>
        </p:nvSpPr>
        <p:spPr>
          <a:xfrm>
            <a:off x="2079647" y="4444141"/>
            <a:ext cx="183111" cy="183111"/>
          </a:xfrm>
          <a:custGeom>
            <a:avLst/>
            <a:gdLst/>
            <a:ahLst/>
            <a:cxnLst/>
            <a:rect l="l" t="t" r="r" b="b"/>
            <a:pathLst>
              <a:path w="402589" h="402590">
                <a:moveTo>
                  <a:pt x="402081" y="0"/>
                </a:moveTo>
                <a:lnTo>
                  <a:pt x="0" y="0"/>
                </a:lnTo>
                <a:lnTo>
                  <a:pt x="201040" y="402081"/>
                </a:lnTo>
                <a:lnTo>
                  <a:pt x="402081" y="0"/>
                </a:lnTo>
                <a:close/>
              </a:path>
            </a:pathLst>
          </a:custGeom>
          <a:solidFill>
            <a:srgbClr val="004D7F"/>
          </a:solidFill>
        </p:spPr>
        <p:txBody>
          <a:bodyPr wrap="square" lIns="0" tIns="0" rIns="0" bIns="0" rtlCol="0"/>
          <a:lstStyle/>
          <a:p>
            <a:endParaRPr sz="417"/>
          </a:p>
        </p:txBody>
      </p:sp>
      <p:sp>
        <p:nvSpPr>
          <p:cNvPr id="51" name="object 23">
            <a:extLst>
              <a:ext uri="{FF2B5EF4-FFF2-40B4-BE49-F238E27FC236}">
                <a16:creationId xmlns:a16="http://schemas.microsoft.com/office/drawing/2014/main" id="{42CD63A8-306D-4516-9B85-35A6CA76F09B}"/>
              </a:ext>
            </a:extLst>
          </p:cNvPr>
          <p:cNvSpPr/>
          <p:nvPr/>
        </p:nvSpPr>
        <p:spPr>
          <a:xfrm>
            <a:off x="4352312" y="4329128"/>
            <a:ext cx="0" cy="138922"/>
          </a:xfrm>
          <a:custGeom>
            <a:avLst/>
            <a:gdLst/>
            <a:ahLst/>
            <a:cxnLst/>
            <a:rect l="l" t="t" r="r" b="b"/>
            <a:pathLst>
              <a:path h="305434">
                <a:moveTo>
                  <a:pt x="0" y="0"/>
                </a:moveTo>
                <a:lnTo>
                  <a:pt x="0" y="252868"/>
                </a:lnTo>
                <a:lnTo>
                  <a:pt x="0" y="305222"/>
                </a:lnTo>
              </a:path>
            </a:pathLst>
          </a:custGeom>
          <a:ln w="104708">
            <a:solidFill>
              <a:srgbClr val="004D7F"/>
            </a:solidFill>
          </a:ln>
        </p:spPr>
        <p:txBody>
          <a:bodyPr wrap="square" lIns="0" tIns="0" rIns="0" bIns="0" rtlCol="0"/>
          <a:lstStyle/>
          <a:p>
            <a:endParaRPr sz="417"/>
          </a:p>
        </p:txBody>
      </p:sp>
      <p:sp>
        <p:nvSpPr>
          <p:cNvPr id="52" name="object 24">
            <a:extLst>
              <a:ext uri="{FF2B5EF4-FFF2-40B4-BE49-F238E27FC236}">
                <a16:creationId xmlns:a16="http://schemas.microsoft.com/office/drawing/2014/main" id="{E6E9F7B7-5DDC-4F5A-B83E-EF58EA4436FD}"/>
              </a:ext>
            </a:extLst>
          </p:cNvPr>
          <p:cNvSpPr/>
          <p:nvPr/>
        </p:nvSpPr>
        <p:spPr>
          <a:xfrm>
            <a:off x="4260871" y="4444141"/>
            <a:ext cx="183111" cy="183111"/>
          </a:xfrm>
          <a:custGeom>
            <a:avLst/>
            <a:gdLst/>
            <a:ahLst/>
            <a:cxnLst/>
            <a:rect l="l" t="t" r="r" b="b"/>
            <a:pathLst>
              <a:path w="402590" h="402590">
                <a:moveTo>
                  <a:pt x="402081" y="0"/>
                </a:moveTo>
                <a:lnTo>
                  <a:pt x="0" y="0"/>
                </a:lnTo>
                <a:lnTo>
                  <a:pt x="201040" y="402081"/>
                </a:lnTo>
                <a:lnTo>
                  <a:pt x="402081" y="0"/>
                </a:lnTo>
                <a:close/>
              </a:path>
            </a:pathLst>
          </a:custGeom>
          <a:solidFill>
            <a:srgbClr val="004D7F"/>
          </a:solidFill>
        </p:spPr>
        <p:txBody>
          <a:bodyPr wrap="square" lIns="0" tIns="0" rIns="0" bIns="0" rtlCol="0"/>
          <a:lstStyle/>
          <a:p>
            <a:endParaRPr sz="417"/>
          </a:p>
        </p:txBody>
      </p:sp>
      <p:sp>
        <p:nvSpPr>
          <p:cNvPr id="53" name="object 25">
            <a:extLst>
              <a:ext uri="{FF2B5EF4-FFF2-40B4-BE49-F238E27FC236}">
                <a16:creationId xmlns:a16="http://schemas.microsoft.com/office/drawing/2014/main" id="{C642AB88-8007-49E7-B754-9F06CA7FB171}"/>
              </a:ext>
            </a:extLst>
          </p:cNvPr>
          <p:cNvSpPr/>
          <p:nvPr/>
        </p:nvSpPr>
        <p:spPr>
          <a:xfrm>
            <a:off x="6533536" y="4317984"/>
            <a:ext cx="0" cy="138922"/>
          </a:xfrm>
          <a:custGeom>
            <a:avLst/>
            <a:gdLst/>
            <a:ahLst/>
            <a:cxnLst/>
            <a:rect l="l" t="t" r="r" b="b"/>
            <a:pathLst>
              <a:path h="305434">
                <a:moveTo>
                  <a:pt x="0" y="0"/>
                </a:moveTo>
                <a:lnTo>
                  <a:pt x="0" y="252868"/>
                </a:lnTo>
                <a:lnTo>
                  <a:pt x="0" y="305222"/>
                </a:lnTo>
              </a:path>
            </a:pathLst>
          </a:custGeom>
          <a:ln w="104708">
            <a:solidFill>
              <a:srgbClr val="004D7F"/>
            </a:solidFill>
          </a:ln>
        </p:spPr>
        <p:txBody>
          <a:bodyPr wrap="square" lIns="0" tIns="0" rIns="0" bIns="0" rtlCol="0"/>
          <a:lstStyle/>
          <a:p>
            <a:endParaRPr sz="417"/>
          </a:p>
        </p:txBody>
      </p:sp>
      <p:sp>
        <p:nvSpPr>
          <p:cNvPr id="54" name="object 26">
            <a:extLst>
              <a:ext uri="{FF2B5EF4-FFF2-40B4-BE49-F238E27FC236}">
                <a16:creationId xmlns:a16="http://schemas.microsoft.com/office/drawing/2014/main" id="{6D8E57FF-0787-4592-9F66-0DD6241EC7A1}"/>
              </a:ext>
            </a:extLst>
          </p:cNvPr>
          <p:cNvSpPr/>
          <p:nvPr/>
        </p:nvSpPr>
        <p:spPr>
          <a:xfrm>
            <a:off x="6442096" y="4432997"/>
            <a:ext cx="183111" cy="183111"/>
          </a:xfrm>
          <a:custGeom>
            <a:avLst/>
            <a:gdLst/>
            <a:ahLst/>
            <a:cxnLst/>
            <a:rect l="l" t="t" r="r" b="b"/>
            <a:pathLst>
              <a:path w="402590" h="402590">
                <a:moveTo>
                  <a:pt x="402081" y="0"/>
                </a:moveTo>
                <a:lnTo>
                  <a:pt x="0" y="0"/>
                </a:lnTo>
                <a:lnTo>
                  <a:pt x="201040" y="402081"/>
                </a:lnTo>
                <a:lnTo>
                  <a:pt x="402081" y="0"/>
                </a:lnTo>
                <a:close/>
              </a:path>
            </a:pathLst>
          </a:custGeom>
          <a:solidFill>
            <a:srgbClr val="004D7F"/>
          </a:solidFill>
        </p:spPr>
        <p:txBody>
          <a:bodyPr wrap="square" lIns="0" tIns="0" rIns="0" bIns="0" rtlCol="0"/>
          <a:lstStyle/>
          <a:p>
            <a:endParaRPr sz="417"/>
          </a:p>
        </p:txBody>
      </p:sp>
      <p:sp>
        <p:nvSpPr>
          <p:cNvPr id="2" name="object 7">
            <a:extLst>
              <a:ext uri="{FF2B5EF4-FFF2-40B4-BE49-F238E27FC236}">
                <a16:creationId xmlns:a16="http://schemas.microsoft.com/office/drawing/2014/main" id="{DF0D5F8B-EE3E-F294-77C3-FFB581D8FB56}"/>
              </a:ext>
            </a:extLst>
          </p:cNvPr>
          <p:cNvSpPr txBox="1"/>
          <p:nvPr/>
        </p:nvSpPr>
        <p:spPr>
          <a:xfrm>
            <a:off x="3768465" y="3909355"/>
            <a:ext cx="1167694" cy="283999"/>
          </a:xfrm>
          <a:prstGeom prst="rect">
            <a:avLst/>
          </a:prstGeom>
        </p:spPr>
        <p:txBody>
          <a:bodyPr vert="horz" wrap="square" lIns="0" tIns="6932" rIns="0" bIns="0" rtlCol="0">
            <a:spAutoFit/>
          </a:bodyPr>
          <a:lstStyle/>
          <a:p>
            <a:pPr marL="5776">
              <a:spcBef>
                <a:spcPts val="55"/>
              </a:spcBef>
            </a:pPr>
            <a:r>
              <a:rPr lang="zh-CN" altLang="en-US" b="1" spc="-32" dirty="0">
                <a:solidFill>
                  <a:srgbClr val="FFFFFF"/>
                </a:solidFill>
                <a:latin typeface="Arial"/>
                <a:cs typeface="Arial"/>
              </a:rPr>
              <a:t>  </a:t>
            </a:r>
            <a:r>
              <a:rPr lang="en-US" altLang="zh-CN" sz="1400" b="1" spc="-32" dirty="0">
                <a:solidFill>
                  <a:srgbClr val="FFFFFF"/>
                </a:solidFill>
                <a:latin typeface="Arial"/>
                <a:cs typeface="Arial"/>
              </a:rPr>
              <a:t>Schedule 2</a:t>
            </a:r>
            <a:endParaRPr b="1" dirty="0">
              <a:latin typeface="Arial"/>
              <a:cs typeface="Arial"/>
            </a:endParaRPr>
          </a:p>
        </p:txBody>
      </p:sp>
      <p:sp>
        <p:nvSpPr>
          <p:cNvPr id="6" name="object 7">
            <a:extLst>
              <a:ext uri="{FF2B5EF4-FFF2-40B4-BE49-F238E27FC236}">
                <a16:creationId xmlns:a16="http://schemas.microsoft.com/office/drawing/2014/main" id="{8E4AF16C-FC36-EEC0-385B-0EA8594ABC17}"/>
              </a:ext>
            </a:extLst>
          </p:cNvPr>
          <p:cNvSpPr txBox="1"/>
          <p:nvPr/>
        </p:nvSpPr>
        <p:spPr>
          <a:xfrm>
            <a:off x="5949689" y="3890644"/>
            <a:ext cx="1167694" cy="283999"/>
          </a:xfrm>
          <a:prstGeom prst="rect">
            <a:avLst/>
          </a:prstGeom>
        </p:spPr>
        <p:txBody>
          <a:bodyPr vert="horz" wrap="square" lIns="0" tIns="6932" rIns="0" bIns="0" rtlCol="0">
            <a:spAutoFit/>
          </a:bodyPr>
          <a:lstStyle/>
          <a:p>
            <a:pPr marL="5776">
              <a:spcBef>
                <a:spcPts val="55"/>
              </a:spcBef>
            </a:pPr>
            <a:r>
              <a:rPr lang="zh-CN" altLang="en-US" b="1" spc="-32" dirty="0">
                <a:solidFill>
                  <a:srgbClr val="FFFFFF"/>
                </a:solidFill>
                <a:latin typeface="Arial"/>
                <a:cs typeface="Arial"/>
              </a:rPr>
              <a:t>  </a:t>
            </a:r>
            <a:r>
              <a:rPr lang="en-US" altLang="zh-CN" sz="1400" b="1" spc="-32" dirty="0">
                <a:solidFill>
                  <a:srgbClr val="FFFFFF"/>
                </a:solidFill>
                <a:latin typeface="Arial"/>
                <a:cs typeface="Arial"/>
              </a:rPr>
              <a:t>Schedule 3</a:t>
            </a:r>
            <a:endParaRPr b="1" dirty="0">
              <a:latin typeface="Arial"/>
              <a:cs typeface="Arial"/>
            </a:endParaRPr>
          </a:p>
        </p:txBody>
      </p:sp>
      <p:sp>
        <p:nvSpPr>
          <p:cNvPr id="7" name="object 15">
            <a:extLst>
              <a:ext uri="{FF2B5EF4-FFF2-40B4-BE49-F238E27FC236}">
                <a16:creationId xmlns:a16="http://schemas.microsoft.com/office/drawing/2014/main" id="{93245686-F38B-2CD3-6517-8E4E7794EBFC}"/>
              </a:ext>
            </a:extLst>
          </p:cNvPr>
          <p:cNvSpPr txBox="1"/>
          <p:nvPr/>
        </p:nvSpPr>
        <p:spPr>
          <a:xfrm>
            <a:off x="5964282" y="4675303"/>
            <a:ext cx="1227907" cy="253221"/>
          </a:xfrm>
          <a:prstGeom prst="rect">
            <a:avLst/>
          </a:prstGeom>
        </p:spPr>
        <p:txBody>
          <a:bodyPr vert="horz" wrap="square" lIns="0" tIns="6932" rIns="0" bIns="0" rtlCol="0">
            <a:spAutoFit/>
          </a:bodyPr>
          <a:lstStyle/>
          <a:p>
            <a:pPr marL="5776">
              <a:spcBef>
                <a:spcPts val="55"/>
              </a:spcBef>
            </a:pPr>
            <a:r>
              <a:rPr lang="en-US" altLang="zh-CN" sz="1600" spc="-43" dirty="0">
                <a:solidFill>
                  <a:srgbClr val="FFFFFF"/>
                </a:solidFill>
                <a:latin typeface="Arial"/>
                <a:cs typeface="Arial"/>
              </a:rPr>
              <a:t>Executable </a:t>
            </a:r>
            <a:r>
              <a:rPr lang="en-US" altLang="zh-CN" sz="1600" spc="2" dirty="0">
                <a:solidFill>
                  <a:srgbClr val="FFFFFF"/>
                </a:solidFill>
                <a:latin typeface="Arial"/>
                <a:cs typeface="Arial"/>
              </a:rPr>
              <a:t>3</a:t>
            </a:r>
            <a:endParaRPr lang="en-US" altLang="zh-CN" sz="1600" dirty="0">
              <a:latin typeface="Arial"/>
              <a:cs typeface="Arial"/>
            </a:endParaRPr>
          </a:p>
        </p:txBody>
      </p:sp>
    </p:spTree>
    <p:extLst>
      <p:ext uri="{BB962C8B-B14F-4D97-AF65-F5344CB8AC3E}">
        <p14:creationId xmlns:p14="http://schemas.microsoft.com/office/powerpoint/2010/main" val="2524895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1FE777-00D0-4DAA-986B-6C42CCA24525}"/>
              </a:ext>
            </a:extLst>
          </p:cNvPr>
          <p:cNvSpPr>
            <a:spLocks noGrp="1"/>
          </p:cNvSpPr>
          <p:nvPr>
            <p:ph type="title"/>
          </p:nvPr>
        </p:nvSpPr>
        <p:spPr/>
        <p:txBody>
          <a:bodyPr/>
          <a:lstStyle/>
          <a:p>
            <a:r>
              <a:rPr lang="en-US" altLang="zh-CN" dirty="0"/>
              <a:t>Machine learning based optimizer</a:t>
            </a:r>
            <a:endParaRPr lang="zh-CN" altLang="en-US" dirty="0"/>
          </a:p>
        </p:txBody>
      </p:sp>
      <p:sp>
        <p:nvSpPr>
          <p:cNvPr id="4" name="灯片编号占位符 3">
            <a:extLst>
              <a:ext uri="{FF2B5EF4-FFF2-40B4-BE49-F238E27FC236}">
                <a16:creationId xmlns:a16="http://schemas.microsoft.com/office/drawing/2014/main" id="{DF03AF83-BD1A-4854-A879-CACAFE7F8633}"/>
              </a:ext>
            </a:extLst>
          </p:cNvPr>
          <p:cNvSpPr>
            <a:spLocks noGrp="1"/>
          </p:cNvSpPr>
          <p:nvPr>
            <p:ph type="sldNum" sz="quarter" idx="12"/>
          </p:nvPr>
        </p:nvSpPr>
        <p:spPr/>
        <p:txBody>
          <a:bodyPr/>
          <a:lstStyle/>
          <a:p>
            <a:fld id="{977BA8E6-E826-B147-AA17-E3D76A29629C}" type="slidenum">
              <a:rPr kumimoji="1" lang="zh-CN" altLang="en-US" smtClean="0"/>
              <a:pPr/>
              <a:t>48</a:t>
            </a:fld>
            <a:endParaRPr kumimoji="1" lang="zh-CN" altLang="en-US" b="1" dirty="0"/>
          </a:p>
        </p:txBody>
      </p:sp>
      <p:sp>
        <p:nvSpPr>
          <p:cNvPr id="38" name="object 3">
            <a:extLst>
              <a:ext uri="{FF2B5EF4-FFF2-40B4-BE49-F238E27FC236}">
                <a16:creationId xmlns:a16="http://schemas.microsoft.com/office/drawing/2014/main" id="{CA4EFF60-3966-497C-9307-E9F9B0C954F7}"/>
              </a:ext>
            </a:extLst>
          </p:cNvPr>
          <p:cNvSpPr/>
          <p:nvPr/>
        </p:nvSpPr>
        <p:spPr>
          <a:xfrm>
            <a:off x="6786953" y="2598171"/>
            <a:ext cx="2015263" cy="1115717"/>
          </a:xfrm>
          <a:prstGeom prst="rect">
            <a:avLst/>
          </a:prstGeom>
          <a:blipFill>
            <a:blip r:embed="rId2" cstate="print"/>
            <a:stretch>
              <a:fillRect/>
            </a:stretch>
          </a:blipFill>
        </p:spPr>
        <p:txBody>
          <a:bodyPr wrap="square" lIns="0" tIns="0" rIns="0" bIns="0" rtlCol="0"/>
          <a:lstStyle/>
          <a:p>
            <a:endParaRPr sz="417"/>
          </a:p>
        </p:txBody>
      </p:sp>
      <p:sp>
        <p:nvSpPr>
          <p:cNvPr id="43" name="object 9">
            <a:extLst>
              <a:ext uri="{FF2B5EF4-FFF2-40B4-BE49-F238E27FC236}">
                <a16:creationId xmlns:a16="http://schemas.microsoft.com/office/drawing/2014/main" id="{2DE9B0E3-F9F1-4BBB-AC60-76754F4D2E6F}"/>
              </a:ext>
            </a:extLst>
          </p:cNvPr>
          <p:cNvSpPr/>
          <p:nvPr/>
        </p:nvSpPr>
        <p:spPr>
          <a:xfrm>
            <a:off x="678734" y="2802520"/>
            <a:ext cx="2672151" cy="476262"/>
          </a:xfrm>
          <a:custGeom>
            <a:avLst/>
            <a:gdLst/>
            <a:ahLst/>
            <a:cxnLst/>
            <a:rect l="l" t="t" r="r" b="b"/>
            <a:pathLst>
              <a:path w="5875020" h="1047114">
                <a:moveTo>
                  <a:pt x="0" y="1047088"/>
                </a:moveTo>
                <a:lnTo>
                  <a:pt x="5874947" y="1047088"/>
                </a:lnTo>
                <a:lnTo>
                  <a:pt x="5874947" y="0"/>
                </a:lnTo>
                <a:lnTo>
                  <a:pt x="0" y="0"/>
                </a:lnTo>
                <a:lnTo>
                  <a:pt x="0" y="1047088"/>
                </a:lnTo>
                <a:close/>
              </a:path>
            </a:pathLst>
          </a:custGeom>
          <a:solidFill>
            <a:srgbClr val="EF5FA7"/>
          </a:solidFill>
        </p:spPr>
        <p:txBody>
          <a:bodyPr wrap="square" lIns="0" tIns="0" rIns="0" bIns="0" rtlCol="0"/>
          <a:lstStyle/>
          <a:p>
            <a:endParaRPr sz="417"/>
          </a:p>
        </p:txBody>
      </p:sp>
      <p:sp>
        <p:nvSpPr>
          <p:cNvPr id="44" name="object 10">
            <a:extLst>
              <a:ext uri="{FF2B5EF4-FFF2-40B4-BE49-F238E27FC236}">
                <a16:creationId xmlns:a16="http://schemas.microsoft.com/office/drawing/2014/main" id="{F2C07725-8BC2-4324-A876-DB82603F3646}"/>
              </a:ext>
            </a:extLst>
          </p:cNvPr>
          <p:cNvSpPr/>
          <p:nvPr/>
        </p:nvSpPr>
        <p:spPr>
          <a:xfrm>
            <a:off x="678734" y="2802520"/>
            <a:ext cx="2672151" cy="476262"/>
          </a:xfrm>
          <a:custGeom>
            <a:avLst/>
            <a:gdLst/>
            <a:ahLst/>
            <a:cxnLst/>
            <a:rect l="l" t="t" r="r" b="b"/>
            <a:pathLst>
              <a:path w="5875020" h="1047114">
                <a:moveTo>
                  <a:pt x="0" y="0"/>
                </a:moveTo>
                <a:lnTo>
                  <a:pt x="5874947" y="0"/>
                </a:lnTo>
                <a:lnTo>
                  <a:pt x="5874947" y="1047088"/>
                </a:lnTo>
                <a:lnTo>
                  <a:pt x="0" y="1047088"/>
                </a:lnTo>
                <a:lnTo>
                  <a:pt x="0" y="0"/>
                </a:lnTo>
                <a:close/>
              </a:path>
            </a:pathLst>
          </a:custGeom>
          <a:ln w="31412">
            <a:solidFill>
              <a:srgbClr val="FFFFFF"/>
            </a:solidFill>
          </a:ln>
        </p:spPr>
        <p:txBody>
          <a:bodyPr wrap="square" lIns="0" tIns="0" rIns="0" bIns="0" rtlCol="0"/>
          <a:lstStyle/>
          <a:p>
            <a:endParaRPr sz="417"/>
          </a:p>
        </p:txBody>
      </p:sp>
      <p:sp>
        <p:nvSpPr>
          <p:cNvPr id="45" name="object 11">
            <a:extLst>
              <a:ext uri="{FF2B5EF4-FFF2-40B4-BE49-F238E27FC236}">
                <a16:creationId xmlns:a16="http://schemas.microsoft.com/office/drawing/2014/main" id="{73299715-6DFA-4ACB-A7CA-1878020B1453}"/>
              </a:ext>
            </a:extLst>
          </p:cNvPr>
          <p:cNvSpPr txBox="1"/>
          <p:nvPr/>
        </p:nvSpPr>
        <p:spPr>
          <a:xfrm>
            <a:off x="1437424" y="2892569"/>
            <a:ext cx="2042481" cy="282541"/>
          </a:xfrm>
          <a:prstGeom prst="rect">
            <a:avLst/>
          </a:prstGeom>
        </p:spPr>
        <p:txBody>
          <a:bodyPr vert="horz" wrap="square" lIns="0" tIns="5488" rIns="0" bIns="0" rtlCol="0">
            <a:spAutoFit/>
          </a:bodyPr>
          <a:lstStyle/>
          <a:p>
            <a:pPr marL="5776">
              <a:spcBef>
                <a:spcPts val="43"/>
              </a:spcBef>
            </a:pPr>
            <a:r>
              <a:rPr lang="en-US" altLang="zh-CN" spc="25" dirty="0">
                <a:solidFill>
                  <a:srgbClr val="FFFFFF"/>
                </a:solidFill>
                <a:latin typeface="Arial"/>
                <a:cs typeface="Arial"/>
              </a:rPr>
              <a:t>Optimizer</a:t>
            </a:r>
            <a:endParaRPr dirty="0">
              <a:latin typeface="Arial"/>
              <a:cs typeface="Arial"/>
            </a:endParaRPr>
          </a:p>
        </p:txBody>
      </p:sp>
      <p:sp>
        <p:nvSpPr>
          <p:cNvPr id="46" name="object 12">
            <a:extLst>
              <a:ext uri="{FF2B5EF4-FFF2-40B4-BE49-F238E27FC236}">
                <a16:creationId xmlns:a16="http://schemas.microsoft.com/office/drawing/2014/main" id="{22EE4F4C-6804-402D-8E26-7668246C8158}"/>
              </a:ext>
            </a:extLst>
          </p:cNvPr>
          <p:cNvSpPr/>
          <p:nvPr/>
        </p:nvSpPr>
        <p:spPr>
          <a:xfrm>
            <a:off x="736380" y="2364618"/>
            <a:ext cx="251272" cy="197552"/>
          </a:xfrm>
          <a:custGeom>
            <a:avLst/>
            <a:gdLst/>
            <a:ahLst/>
            <a:cxnLst/>
            <a:rect l="l" t="t" r="r" b="b"/>
            <a:pathLst>
              <a:path w="552450" h="434339">
                <a:moveTo>
                  <a:pt x="299427" y="0"/>
                </a:moveTo>
                <a:lnTo>
                  <a:pt x="252398" y="0"/>
                </a:lnTo>
                <a:lnTo>
                  <a:pt x="205920" y="6296"/>
                </a:lnTo>
                <a:lnTo>
                  <a:pt x="161095" y="18889"/>
                </a:lnTo>
                <a:lnTo>
                  <a:pt x="119025" y="37779"/>
                </a:lnTo>
                <a:lnTo>
                  <a:pt x="80812" y="62965"/>
                </a:lnTo>
                <a:lnTo>
                  <a:pt x="45457" y="97111"/>
                </a:lnTo>
                <a:lnTo>
                  <a:pt x="20203" y="134970"/>
                </a:lnTo>
                <a:lnTo>
                  <a:pt x="5050" y="175305"/>
                </a:lnTo>
                <a:lnTo>
                  <a:pt x="0" y="216877"/>
                </a:lnTo>
                <a:lnTo>
                  <a:pt x="5050" y="258450"/>
                </a:lnTo>
                <a:lnTo>
                  <a:pt x="20203" y="298785"/>
                </a:lnTo>
                <a:lnTo>
                  <a:pt x="45457" y="336644"/>
                </a:lnTo>
                <a:lnTo>
                  <a:pt x="80812" y="370789"/>
                </a:lnTo>
                <a:lnTo>
                  <a:pt x="119025" y="395976"/>
                </a:lnTo>
                <a:lnTo>
                  <a:pt x="161095" y="414865"/>
                </a:lnTo>
                <a:lnTo>
                  <a:pt x="205920" y="427458"/>
                </a:lnTo>
                <a:lnTo>
                  <a:pt x="252398" y="433755"/>
                </a:lnTo>
                <a:lnTo>
                  <a:pt x="299427" y="433755"/>
                </a:lnTo>
                <a:lnTo>
                  <a:pt x="345905" y="427458"/>
                </a:lnTo>
                <a:lnTo>
                  <a:pt x="390730" y="414865"/>
                </a:lnTo>
                <a:lnTo>
                  <a:pt x="432799" y="395976"/>
                </a:lnTo>
                <a:lnTo>
                  <a:pt x="471012" y="370789"/>
                </a:lnTo>
                <a:lnTo>
                  <a:pt x="506368" y="336644"/>
                </a:lnTo>
                <a:lnTo>
                  <a:pt x="531622" y="298785"/>
                </a:lnTo>
                <a:lnTo>
                  <a:pt x="546774" y="258450"/>
                </a:lnTo>
                <a:lnTo>
                  <a:pt x="551825" y="216877"/>
                </a:lnTo>
                <a:lnTo>
                  <a:pt x="546774" y="175305"/>
                </a:lnTo>
                <a:lnTo>
                  <a:pt x="531622" y="134970"/>
                </a:lnTo>
                <a:lnTo>
                  <a:pt x="506368" y="97111"/>
                </a:lnTo>
                <a:lnTo>
                  <a:pt x="471012" y="62965"/>
                </a:lnTo>
                <a:lnTo>
                  <a:pt x="432799" y="37779"/>
                </a:lnTo>
                <a:lnTo>
                  <a:pt x="390730" y="18889"/>
                </a:lnTo>
                <a:lnTo>
                  <a:pt x="345905" y="6296"/>
                </a:lnTo>
                <a:lnTo>
                  <a:pt x="299427" y="0"/>
                </a:lnTo>
                <a:close/>
              </a:path>
            </a:pathLst>
          </a:custGeom>
          <a:solidFill>
            <a:srgbClr val="FF7F7F"/>
          </a:solidFill>
        </p:spPr>
        <p:txBody>
          <a:bodyPr wrap="square" lIns="0" tIns="0" rIns="0" bIns="0" rtlCol="0"/>
          <a:lstStyle/>
          <a:p>
            <a:endParaRPr sz="417"/>
          </a:p>
        </p:txBody>
      </p:sp>
      <p:sp>
        <p:nvSpPr>
          <p:cNvPr id="47" name="object 13">
            <a:extLst>
              <a:ext uri="{FF2B5EF4-FFF2-40B4-BE49-F238E27FC236}">
                <a16:creationId xmlns:a16="http://schemas.microsoft.com/office/drawing/2014/main" id="{153AFEAD-9D30-4116-8E53-92896BBBC212}"/>
              </a:ext>
            </a:extLst>
          </p:cNvPr>
          <p:cNvSpPr/>
          <p:nvPr/>
        </p:nvSpPr>
        <p:spPr>
          <a:xfrm>
            <a:off x="736379" y="2364620"/>
            <a:ext cx="251272" cy="197552"/>
          </a:xfrm>
          <a:custGeom>
            <a:avLst/>
            <a:gdLst/>
            <a:ahLst/>
            <a:cxnLst/>
            <a:rect l="l" t="t" r="r" b="b"/>
            <a:pathLst>
              <a:path w="552450" h="434339">
                <a:moveTo>
                  <a:pt x="471012" y="62966"/>
                </a:moveTo>
                <a:lnTo>
                  <a:pt x="506367" y="97111"/>
                </a:lnTo>
                <a:lnTo>
                  <a:pt x="531621" y="134970"/>
                </a:lnTo>
                <a:lnTo>
                  <a:pt x="546774" y="175305"/>
                </a:lnTo>
                <a:lnTo>
                  <a:pt x="551825" y="216877"/>
                </a:lnTo>
                <a:lnTo>
                  <a:pt x="546774" y="258449"/>
                </a:lnTo>
                <a:lnTo>
                  <a:pt x="531621" y="298784"/>
                </a:lnTo>
                <a:lnTo>
                  <a:pt x="506367" y="336643"/>
                </a:lnTo>
                <a:lnTo>
                  <a:pt x="471012" y="370788"/>
                </a:lnTo>
                <a:lnTo>
                  <a:pt x="432799" y="395975"/>
                </a:lnTo>
                <a:lnTo>
                  <a:pt x="390729" y="414865"/>
                </a:lnTo>
                <a:lnTo>
                  <a:pt x="345904" y="427458"/>
                </a:lnTo>
                <a:lnTo>
                  <a:pt x="299426" y="433755"/>
                </a:lnTo>
                <a:lnTo>
                  <a:pt x="252398" y="433755"/>
                </a:lnTo>
                <a:lnTo>
                  <a:pt x="205920" y="427458"/>
                </a:lnTo>
                <a:lnTo>
                  <a:pt x="161095" y="414865"/>
                </a:lnTo>
                <a:lnTo>
                  <a:pt x="119025" y="395975"/>
                </a:lnTo>
                <a:lnTo>
                  <a:pt x="80812" y="370788"/>
                </a:lnTo>
                <a:lnTo>
                  <a:pt x="45457" y="336643"/>
                </a:lnTo>
                <a:lnTo>
                  <a:pt x="20203" y="298784"/>
                </a:lnTo>
                <a:lnTo>
                  <a:pt x="5050" y="258449"/>
                </a:lnTo>
                <a:lnTo>
                  <a:pt x="0" y="216877"/>
                </a:lnTo>
                <a:lnTo>
                  <a:pt x="5050" y="175305"/>
                </a:lnTo>
                <a:lnTo>
                  <a:pt x="20203" y="134970"/>
                </a:lnTo>
                <a:lnTo>
                  <a:pt x="45457" y="97111"/>
                </a:lnTo>
                <a:lnTo>
                  <a:pt x="80812" y="62966"/>
                </a:lnTo>
                <a:lnTo>
                  <a:pt x="119025" y="37779"/>
                </a:lnTo>
                <a:lnTo>
                  <a:pt x="161095" y="18889"/>
                </a:lnTo>
                <a:lnTo>
                  <a:pt x="205920" y="6296"/>
                </a:lnTo>
                <a:lnTo>
                  <a:pt x="252398" y="0"/>
                </a:lnTo>
                <a:lnTo>
                  <a:pt x="299426" y="0"/>
                </a:lnTo>
                <a:lnTo>
                  <a:pt x="345904" y="6296"/>
                </a:lnTo>
                <a:lnTo>
                  <a:pt x="390729" y="18889"/>
                </a:lnTo>
                <a:lnTo>
                  <a:pt x="432799" y="37779"/>
                </a:lnTo>
                <a:lnTo>
                  <a:pt x="471012" y="62966"/>
                </a:lnTo>
              </a:path>
            </a:pathLst>
          </a:custGeom>
          <a:ln w="49051">
            <a:solidFill>
              <a:srgbClr val="000000"/>
            </a:solidFill>
          </a:ln>
        </p:spPr>
        <p:txBody>
          <a:bodyPr wrap="square" lIns="0" tIns="0" rIns="0" bIns="0" rtlCol="0"/>
          <a:lstStyle/>
          <a:p>
            <a:endParaRPr sz="417"/>
          </a:p>
        </p:txBody>
      </p:sp>
      <p:sp>
        <p:nvSpPr>
          <p:cNvPr id="48" name="object 14">
            <a:extLst>
              <a:ext uri="{FF2B5EF4-FFF2-40B4-BE49-F238E27FC236}">
                <a16:creationId xmlns:a16="http://schemas.microsoft.com/office/drawing/2014/main" id="{1FD3E687-9684-44C0-B9A0-9B7C50CB44DE}"/>
              </a:ext>
            </a:extLst>
          </p:cNvPr>
          <p:cNvSpPr/>
          <p:nvPr/>
        </p:nvSpPr>
        <p:spPr>
          <a:xfrm>
            <a:off x="292967" y="2364620"/>
            <a:ext cx="251272" cy="197552"/>
          </a:xfrm>
          <a:custGeom>
            <a:avLst/>
            <a:gdLst/>
            <a:ahLst/>
            <a:cxnLst/>
            <a:rect l="l" t="t" r="r" b="b"/>
            <a:pathLst>
              <a:path w="552450" h="434339">
                <a:moveTo>
                  <a:pt x="471012" y="62966"/>
                </a:moveTo>
                <a:lnTo>
                  <a:pt x="506367" y="97111"/>
                </a:lnTo>
                <a:lnTo>
                  <a:pt x="531621" y="134970"/>
                </a:lnTo>
                <a:lnTo>
                  <a:pt x="546774" y="175305"/>
                </a:lnTo>
                <a:lnTo>
                  <a:pt x="551825" y="216877"/>
                </a:lnTo>
                <a:lnTo>
                  <a:pt x="546774" y="258449"/>
                </a:lnTo>
                <a:lnTo>
                  <a:pt x="531621" y="298784"/>
                </a:lnTo>
                <a:lnTo>
                  <a:pt x="506367" y="336643"/>
                </a:lnTo>
                <a:lnTo>
                  <a:pt x="471012" y="370788"/>
                </a:lnTo>
                <a:lnTo>
                  <a:pt x="432799" y="395975"/>
                </a:lnTo>
                <a:lnTo>
                  <a:pt x="390729" y="414865"/>
                </a:lnTo>
                <a:lnTo>
                  <a:pt x="345904" y="427458"/>
                </a:lnTo>
                <a:lnTo>
                  <a:pt x="299426" y="433755"/>
                </a:lnTo>
                <a:lnTo>
                  <a:pt x="252398" y="433755"/>
                </a:lnTo>
                <a:lnTo>
                  <a:pt x="205920" y="427458"/>
                </a:lnTo>
                <a:lnTo>
                  <a:pt x="161095" y="414865"/>
                </a:lnTo>
                <a:lnTo>
                  <a:pt x="119025" y="395975"/>
                </a:lnTo>
                <a:lnTo>
                  <a:pt x="80812" y="370788"/>
                </a:lnTo>
                <a:lnTo>
                  <a:pt x="45457" y="336643"/>
                </a:lnTo>
                <a:lnTo>
                  <a:pt x="20203" y="298784"/>
                </a:lnTo>
                <a:lnTo>
                  <a:pt x="5050" y="258449"/>
                </a:lnTo>
                <a:lnTo>
                  <a:pt x="0" y="216877"/>
                </a:lnTo>
                <a:lnTo>
                  <a:pt x="5050" y="175305"/>
                </a:lnTo>
                <a:lnTo>
                  <a:pt x="20203" y="134970"/>
                </a:lnTo>
                <a:lnTo>
                  <a:pt x="45457" y="97111"/>
                </a:lnTo>
                <a:lnTo>
                  <a:pt x="80812" y="62966"/>
                </a:lnTo>
                <a:lnTo>
                  <a:pt x="119025" y="37779"/>
                </a:lnTo>
                <a:lnTo>
                  <a:pt x="161095" y="18889"/>
                </a:lnTo>
                <a:lnTo>
                  <a:pt x="205920" y="6296"/>
                </a:lnTo>
                <a:lnTo>
                  <a:pt x="252398" y="0"/>
                </a:lnTo>
                <a:lnTo>
                  <a:pt x="299426" y="0"/>
                </a:lnTo>
                <a:lnTo>
                  <a:pt x="345904" y="6296"/>
                </a:lnTo>
                <a:lnTo>
                  <a:pt x="390729" y="18889"/>
                </a:lnTo>
                <a:lnTo>
                  <a:pt x="432799" y="37779"/>
                </a:lnTo>
                <a:lnTo>
                  <a:pt x="471012" y="62966"/>
                </a:lnTo>
              </a:path>
            </a:pathLst>
          </a:custGeom>
          <a:ln w="49051">
            <a:solidFill>
              <a:srgbClr val="000000"/>
            </a:solidFill>
          </a:ln>
        </p:spPr>
        <p:txBody>
          <a:bodyPr wrap="square" lIns="0" tIns="0" rIns="0" bIns="0" rtlCol="0"/>
          <a:lstStyle/>
          <a:p>
            <a:endParaRPr sz="417"/>
          </a:p>
        </p:txBody>
      </p:sp>
      <p:sp>
        <p:nvSpPr>
          <p:cNvPr id="49" name="object 15">
            <a:extLst>
              <a:ext uri="{FF2B5EF4-FFF2-40B4-BE49-F238E27FC236}">
                <a16:creationId xmlns:a16="http://schemas.microsoft.com/office/drawing/2014/main" id="{F4327C96-3800-4B3B-8452-BE0057DC96FA}"/>
              </a:ext>
            </a:extLst>
          </p:cNvPr>
          <p:cNvSpPr/>
          <p:nvPr/>
        </p:nvSpPr>
        <p:spPr>
          <a:xfrm>
            <a:off x="736379" y="2010449"/>
            <a:ext cx="251272" cy="197552"/>
          </a:xfrm>
          <a:custGeom>
            <a:avLst/>
            <a:gdLst/>
            <a:ahLst/>
            <a:cxnLst/>
            <a:rect l="l" t="t" r="r" b="b"/>
            <a:pathLst>
              <a:path w="552450" h="434339">
                <a:moveTo>
                  <a:pt x="471012" y="62966"/>
                </a:moveTo>
                <a:lnTo>
                  <a:pt x="506367" y="97111"/>
                </a:lnTo>
                <a:lnTo>
                  <a:pt x="531621" y="134970"/>
                </a:lnTo>
                <a:lnTo>
                  <a:pt x="546774" y="175305"/>
                </a:lnTo>
                <a:lnTo>
                  <a:pt x="551825" y="216877"/>
                </a:lnTo>
                <a:lnTo>
                  <a:pt x="546774" y="258449"/>
                </a:lnTo>
                <a:lnTo>
                  <a:pt x="531621" y="298784"/>
                </a:lnTo>
                <a:lnTo>
                  <a:pt x="506367" y="336643"/>
                </a:lnTo>
                <a:lnTo>
                  <a:pt x="471012" y="370788"/>
                </a:lnTo>
                <a:lnTo>
                  <a:pt x="432799" y="395975"/>
                </a:lnTo>
                <a:lnTo>
                  <a:pt x="390729" y="414865"/>
                </a:lnTo>
                <a:lnTo>
                  <a:pt x="345904" y="427458"/>
                </a:lnTo>
                <a:lnTo>
                  <a:pt x="299426" y="433755"/>
                </a:lnTo>
                <a:lnTo>
                  <a:pt x="252398" y="433755"/>
                </a:lnTo>
                <a:lnTo>
                  <a:pt x="205920" y="427458"/>
                </a:lnTo>
                <a:lnTo>
                  <a:pt x="161095" y="414865"/>
                </a:lnTo>
                <a:lnTo>
                  <a:pt x="119025" y="395975"/>
                </a:lnTo>
                <a:lnTo>
                  <a:pt x="80812" y="370788"/>
                </a:lnTo>
                <a:lnTo>
                  <a:pt x="45457" y="336643"/>
                </a:lnTo>
                <a:lnTo>
                  <a:pt x="20203" y="298784"/>
                </a:lnTo>
                <a:lnTo>
                  <a:pt x="5050" y="258449"/>
                </a:lnTo>
                <a:lnTo>
                  <a:pt x="0" y="216877"/>
                </a:lnTo>
                <a:lnTo>
                  <a:pt x="5050" y="175305"/>
                </a:lnTo>
                <a:lnTo>
                  <a:pt x="20203" y="134970"/>
                </a:lnTo>
                <a:lnTo>
                  <a:pt x="45457" y="97111"/>
                </a:lnTo>
                <a:lnTo>
                  <a:pt x="80812" y="62966"/>
                </a:lnTo>
                <a:lnTo>
                  <a:pt x="119025" y="37779"/>
                </a:lnTo>
                <a:lnTo>
                  <a:pt x="161095" y="18889"/>
                </a:lnTo>
                <a:lnTo>
                  <a:pt x="205920" y="6296"/>
                </a:lnTo>
                <a:lnTo>
                  <a:pt x="252398" y="0"/>
                </a:lnTo>
                <a:lnTo>
                  <a:pt x="299426" y="0"/>
                </a:lnTo>
                <a:lnTo>
                  <a:pt x="345904" y="6296"/>
                </a:lnTo>
                <a:lnTo>
                  <a:pt x="390729" y="18889"/>
                </a:lnTo>
                <a:lnTo>
                  <a:pt x="432799" y="37779"/>
                </a:lnTo>
                <a:lnTo>
                  <a:pt x="471012" y="62966"/>
                </a:lnTo>
              </a:path>
            </a:pathLst>
          </a:custGeom>
          <a:ln w="49051">
            <a:solidFill>
              <a:srgbClr val="000000"/>
            </a:solidFill>
          </a:ln>
        </p:spPr>
        <p:txBody>
          <a:bodyPr wrap="square" lIns="0" tIns="0" rIns="0" bIns="0" rtlCol="0"/>
          <a:lstStyle/>
          <a:p>
            <a:endParaRPr sz="417"/>
          </a:p>
        </p:txBody>
      </p:sp>
      <p:sp>
        <p:nvSpPr>
          <p:cNvPr id="50" name="object 16">
            <a:extLst>
              <a:ext uri="{FF2B5EF4-FFF2-40B4-BE49-F238E27FC236}">
                <a16:creationId xmlns:a16="http://schemas.microsoft.com/office/drawing/2014/main" id="{77136175-FE5E-4367-88EC-7F3BF602BBED}"/>
              </a:ext>
            </a:extLst>
          </p:cNvPr>
          <p:cNvSpPr/>
          <p:nvPr/>
        </p:nvSpPr>
        <p:spPr>
          <a:xfrm>
            <a:off x="549533" y="2432866"/>
            <a:ext cx="163421" cy="63583"/>
          </a:xfrm>
          <a:prstGeom prst="rect">
            <a:avLst/>
          </a:prstGeom>
          <a:blipFill>
            <a:blip r:embed="rId3" cstate="print"/>
            <a:stretch>
              <a:fillRect/>
            </a:stretch>
          </a:blipFill>
        </p:spPr>
        <p:txBody>
          <a:bodyPr wrap="square" lIns="0" tIns="0" rIns="0" bIns="0" rtlCol="0"/>
          <a:lstStyle/>
          <a:p>
            <a:endParaRPr sz="417"/>
          </a:p>
        </p:txBody>
      </p:sp>
      <p:sp>
        <p:nvSpPr>
          <p:cNvPr id="51" name="object 17">
            <a:extLst>
              <a:ext uri="{FF2B5EF4-FFF2-40B4-BE49-F238E27FC236}">
                <a16:creationId xmlns:a16="http://schemas.microsoft.com/office/drawing/2014/main" id="{D4FD6BC9-9291-47BC-A97F-417B0AF5E8AF}"/>
              </a:ext>
            </a:extLst>
          </p:cNvPr>
          <p:cNvSpPr/>
          <p:nvPr/>
        </p:nvSpPr>
        <p:spPr>
          <a:xfrm>
            <a:off x="830082" y="2213670"/>
            <a:ext cx="63583" cy="127167"/>
          </a:xfrm>
          <a:prstGeom prst="rect">
            <a:avLst/>
          </a:prstGeom>
          <a:blipFill>
            <a:blip r:embed="rId4" cstate="print"/>
            <a:stretch>
              <a:fillRect/>
            </a:stretch>
          </a:blipFill>
        </p:spPr>
        <p:txBody>
          <a:bodyPr wrap="square" lIns="0" tIns="0" rIns="0" bIns="0" rtlCol="0"/>
          <a:lstStyle/>
          <a:p>
            <a:endParaRPr sz="417"/>
          </a:p>
        </p:txBody>
      </p:sp>
      <p:sp>
        <p:nvSpPr>
          <p:cNvPr id="52" name="object 18">
            <a:extLst>
              <a:ext uri="{FF2B5EF4-FFF2-40B4-BE49-F238E27FC236}">
                <a16:creationId xmlns:a16="http://schemas.microsoft.com/office/drawing/2014/main" id="{93E647BC-0EC2-4BA0-B432-3EDF036C0B20}"/>
              </a:ext>
            </a:extLst>
          </p:cNvPr>
          <p:cNvSpPr/>
          <p:nvPr/>
        </p:nvSpPr>
        <p:spPr>
          <a:xfrm>
            <a:off x="1179793" y="2364618"/>
            <a:ext cx="251272" cy="197552"/>
          </a:xfrm>
          <a:custGeom>
            <a:avLst/>
            <a:gdLst/>
            <a:ahLst/>
            <a:cxnLst/>
            <a:rect l="l" t="t" r="r" b="b"/>
            <a:pathLst>
              <a:path w="552450" h="434339">
                <a:moveTo>
                  <a:pt x="299426" y="0"/>
                </a:moveTo>
                <a:lnTo>
                  <a:pt x="252397" y="0"/>
                </a:lnTo>
                <a:lnTo>
                  <a:pt x="205919" y="6296"/>
                </a:lnTo>
                <a:lnTo>
                  <a:pt x="161094" y="18889"/>
                </a:lnTo>
                <a:lnTo>
                  <a:pt x="119024" y="37779"/>
                </a:lnTo>
                <a:lnTo>
                  <a:pt x="80812" y="62965"/>
                </a:lnTo>
                <a:lnTo>
                  <a:pt x="45456" y="97111"/>
                </a:lnTo>
                <a:lnTo>
                  <a:pt x="20203" y="134970"/>
                </a:lnTo>
                <a:lnTo>
                  <a:pt x="5050" y="175305"/>
                </a:lnTo>
                <a:lnTo>
                  <a:pt x="0" y="216877"/>
                </a:lnTo>
                <a:lnTo>
                  <a:pt x="5050" y="258450"/>
                </a:lnTo>
                <a:lnTo>
                  <a:pt x="20203" y="298785"/>
                </a:lnTo>
                <a:lnTo>
                  <a:pt x="45456" y="336644"/>
                </a:lnTo>
                <a:lnTo>
                  <a:pt x="80812" y="370789"/>
                </a:lnTo>
                <a:lnTo>
                  <a:pt x="119024" y="395976"/>
                </a:lnTo>
                <a:lnTo>
                  <a:pt x="161094" y="414865"/>
                </a:lnTo>
                <a:lnTo>
                  <a:pt x="205919" y="427458"/>
                </a:lnTo>
                <a:lnTo>
                  <a:pt x="252397" y="433755"/>
                </a:lnTo>
                <a:lnTo>
                  <a:pt x="299426" y="433755"/>
                </a:lnTo>
                <a:lnTo>
                  <a:pt x="345904" y="427458"/>
                </a:lnTo>
                <a:lnTo>
                  <a:pt x="390729" y="414865"/>
                </a:lnTo>
                <a:lnTo>
                  <a:pt x="432799" y="395976"/>
                </a:lnTo>
                <a:lnTo>
                  <a:pt x="471011" y="370789"/>
                </a:lnTo>
                <a:lnTo>
                  <a:pt x="506367" y="336644"/>
                </a:lnTo>
                <a:lnTo>
                  <a:pt x="531621" y="298785"/>
                </a:lnTo>
                <a:lnTo>
                  <a:pt x="546774" y="258450"/>
                </a:lnTo>
                <a:lnTo>
                  <a:pt x="551824" y="216877"/>
                </a:lnTo>
                <a:lnTo>
                  <a:pt x="546774" y="175305"/>
                </a:lnTo>
                <a:lnTo>
                  <a:pt x="531621" y="134970"/>
                </a:lnTo>
                <a:lnTo>
                  <a:pt x="506367" y="97111"/>
                </a:lnTo>
                <a:lnTo>
                  <a:pt x="471011" y="62965"/>
                </a:lnTo>
                <a:lnTo>
                  <a:pt x="432799" y="37779"/>
                </a:lnTo>
                <a:lnTo>
                  <a:pt x="390729" y="18889"/>
                </a:lnTo>
                <a:lnTo>
                  <a:pt x="345904" y="6296"/>
                </a:lnTo>
                <a:lnTo>
                  <a:pt x="299426" y="0"/>
                </a:lnTo>
                <a:close/>
              </a:path>
            </a:pathLst>
          </a:custGeom>
          <a:solidFill>
            <a:srgbClr val="FF7FFF"/>
          </a:solidFill>
        </p:spPr>
        <p:txBody>
          <a:bodyPr wrap="square" lIns="0" tIns="0" rIns="0" bIns="0" rtlCol="0"/>
          <a:lstStyle/>
          <a:p>
            <a:endParaRPr sz="417"/>
          </a:p>
        </p:txBody>
      </p:sp>
      <p:sp>
        <p:nvSpPr>
          <p:cNvPr id="53" name="object 19">
            <a:extLst>
              <a:ext uri="{FF2B5EF4-FFF2-40B4-BE49-F238E27FC236}">
                <a16:creationId xmlns:a16="http://schemas.microsoft.com/office/drawing/2014/main" id="{A4FD14B4-7BB8-4F26-B58C-DAA5AB81013D}"/>
              </a:ext>
            </a:extLst>
          </p:cNvPr>
          <p:cNvSpPr/>
          <p:nvPr/>
        </p:nvSpPr>
        <p:spPr>
          <a:xfrm>
            <a:off x="1179791" y="2364620"/>
            <a:ext cx="251272" cy="197552"/>
          </a:xfrm>
          <a:custGeom>
            <a:avLst/>
            <a:gdLst/>
            <a:ahLst/>
            <a:cxnLst/>
            <a:rect l="l" t="t" r="r" b="b"/>
            <a:pathLst>
              <a:path w="552450" h="434339">
                <a:moveTo>
                  <a:pt x="471012" y="62966"/>
                </a:moveTo>
                <a:lnTo>
                  <a:pt x="506367" y="97111"/>
                </a:lnTo>
                <a:lnTo>
                  <a:pt x="531621" y="134970"/>
                </a:lnTo>
                <a:lnTo>
                  <a:pt x="546774" y="175305"/>
                </a:lnTo>
                <a:lnTo>
                  <a:pt x="551825" y="216877"/>
                </a:lnTo>
                <a:lnTo>
                  <a:pt x="546774" y="258449"/>
                </a:lnTo>
                <a:lnTo>
                  <a:pt x="531621" y="298784"/>
                </a:lnTo>
                <a:lnTo>
                  <a:pt x="506367" y="336643"/>
                </a:lnTo>
                <a:lnTo>
                  <a:pt x="471012" y="370788"/>
                </a:lnTo>
                <a:lnTo>
                  <a:pt x="432799" y="395975"/>
                </a:lnTo>
                <a:lnTo>
                  <a:pt x="390729" y="414865"/>
                </a:lnTo>
                <a:lnTo>
                  <a:pt x="345904" y="427458"/>
                </a:lnTo>
                <a:lnTo>
                  <a:pt x="299426" y="433755"/>
                </a:lnTo>
                <a:lnTo>
                  <a:pt x="252398" y="433755"/>
                </a:lnTo>
                <a:lnTo>
                  <a:pt x="205920" y="427458"/>
                </a:lnTo>
                <a:lnTo>
                  <a:pt x="161095" y="414865"/>
                </a:lnTo>
                <a:lnTo>
                  <a:pt x="119025" y="395975"/>
                </a:lnTo>
                <a:lnTo>
                  <a:pt x="80812" y="370788"/>
                </a:lnTo>
                <a:lnTo>
                  <a:pt x="45457" y="336643"/>
                </a:lnTo>
                <a:lnTo>
                  <a:pt x="20203" y="298784"/>
                </a:lnTo>
                <a:lnTo>
                  <a:pt x="5050" y="258449"/>
                </a:lnTo>
                <a:lnTo>
                  <a:pt x="0" y="216877"/>
                </a:lnTo>
                <a:lnTo>
                  <a:pt x="5050" y="175305"/>
                </a:lnTo>
                <a:lnTo>
                  <a:pt x="20203" y="134970"/>
                </a:lnTo>
                <a:lnTo>
                  <a:pt x="45457" y="97111"/>
                </a:lnTo>
                <a:lnTo>
                  <a:pt x="80812" y="62966"/>
                </a:lnTo>
                <a:lnTo>
                  <a:pt x="119025" y="37779"/>
                </a:lnTo>
                <a:lnTo>
                  <a:pt x="161095" y="18889"/>
                </a:lnTo>
                <a:lnTo>
                  <a:pt x="205920" y="6296"/>
                </a:lnTo>
                <a:lnTo>
                  <a:pt x="252398" y="0"/>
                </a:lnTo>
                <a:lnTo>
                  <a:pt x="299426" y="0"/>
                </a:lnTo>
                <a:lnTo>
                  <a:pt x="345904" y="6296"/>
                </a:lnTo>
                <a:lnTo>
                  <a:pt x="390729" y="18889"/>
                </a:lnTo>
                <a:lnTo>
                  <a:pt x="432799" y="37779"/>
                </a:lnTo>
                <a:lnTo>
                  <a:pt x="471012" y="62966"/>
                </a:lnTo>
              </a:path>
            </a:pathLst>
          </a:custGeom>
          <a:ln w="49051">
            <a:solidFill>
              <a:srgbClr val="000000"/>
            </a:solidFill>
          </a:ln>
        </p:spPr>
        <p:txBody>
          <a:bodyPr wrap="square" lIns="0" tIns="0" rIns="0" bIns="0" rtlCol="0"/>
          <a:lstStyle/>
          <a:p>
            <a:endParaRPr sz="417"/>
          </a:p>
        </p:txBody>
      </p:sp>
      <p:sp>
        <p:nvSpPr>
          <p:cNvPr id="54" name="object 20">
            <a:extLst>
              <a:ext uri="{FF2B5EF4-FFF2-40B4-BE49-F238E27FC236}">
                <a16:creationId xmlns:a16="http://schemas.microsoft.com/office/drawing/2014/main" id="{162C81BB-D862-410F-A87D-6E4495AD15A1}"/>
              </a:ext>
            </a:extLst>
          </p:cNvPr>
          <p:cNvSpPr/>
          <p:nvPr/>
        </p:nvSpPr>
        <p:spPr>
          <a:xfrm>
            <a:off x="992945" y="2432866"/>
            <a:ext cx="163421" cy="63583"/>
          </a:xfrm>
          <a:prstGeom prst="rect">
            <a:avLst/>
          </a:prstGeom>
          <a:blipFill>
            <a:blip r:embed="rId5" cstate="print"/>
            <a:stretch>
              <a:fillRect/>
            </a:stretch>
          </a:blipFill>
        </p:spPr>
        <p:txBody>
          <a:bodyPr wrap="square" lIns="0" tIns="0" rIns="0" bIns="0" rtlCol="0"/>
          <a:lstStyle/>
          <a:p>
            <a:endParaRPr sz="417"/>
          </a:p>
        </p:txBody>
      </p:sp>
      <p:sp>
        <p:nvSpPr>
          <p:cNvPr id="55" name="object 21">
            <a:extLst>
              <a:ext uri="{FF2B5EF4-FFF2-40B4-BE49-F238E27FC236}">
                <a16:creationId xmlns:a16="http://schemas.microsoft.com/office/drawing/2014/main" id="{96E799F9-F922-4F9A-B7DE-B212B64382E7}"/>
              </a:ext>
            </a:extLst>
          </p:cNvPr>
          <p:cNvSpPr/>
          <p:nvPr/>
        </p:nvSpPr>
        <p:spPr>
          <a:xfrm>
            <a:off x="1623205" y="2364618"/>
            <a:ext cx="251272" cy="197552"/>
          </a:xfrm>
          <a:custGeom>
            <a:avLst/>
            <a:gdLst/>
            <a:ahLst/>
            <a:cxnLst/>
            <a:rect l="l" t="t" r="r" b="b"/>
            <a:pathLst>
              <a:path w="552450" h="434339">
                <a:moveTo>
                  <a:pt x="299427" y="0"/>
                </a:moveTo>
                <a:lnTo>
                  <a:pt x="252398" y="0"/>
                </a:lnTo>
                <a:lnTo>
                  <a:pt x="205920" y="6296"/>
                </a:lnTo>
                <a:lnTo>
                  <a:pt x="161095" y="18889"/>
                </a:lnTo>
                <a:lnTo>
                  <a:pt x="119025" y="37779"/>
                </a:lnTo>
                <a:lnTo>
                  <a:pt x="80812" y="62965"/>
                </a:lnTo>
                <a:lnTo>
                  <a:pt x="45457" y="97111"/>
                </a:lnTo>
                <a:lnTo>
                  <a:pt x="20203" y="134970"/>
                </a:lnTo>
                <a:lnTo>
                  <a:pt x="5050" y="175305"/>
                </a:lnTo>
                <a:lnTo>
                  <a:pt x="0" y="216877"/>
                </a:lnTo>
                <a:lnTo>
                  <a:pt x="5050" y="258450"/>
                </a:lnTo>
                <a:lnTo>
                  <a:pt x="20203" y="298785"/>
                </a:lnTo>
                <a:lnTo>
                  <a:pt x="45457" y="336644"/>
                </a:lnTo>
                <a:lnTo>
                  <a:pt x="80812" y="370789"/>
                </a:lnTo>
                <a:lnTo>
                  <a:pt x="119025" y="395976"/>
                </a:lnTo>
                <a:lnTo>
                  <a:pt x="161095" y="414865"/>
                </a:lnTo>
                <a:lnTo>
                  <a:pt x="205920" y="427458"/>
                </a:lnTo>
                <a:lnTo>
                  <a:pt x="252398" y="433755"/>
                </a:lnTo>
                <a:lnTo>
                  <a:pt x="299427" y="433755"/>
                </a:lnTo>
                <a:lnTo>
                  <a:pt x="345905" y="427458"/>
                </a:lnTo>
                <a:lnTo>
                  <a:pt x="390730" y="414865"/>
                </a:lnTo>
                <a:lnTo>
                  <a:pt x="432799" y="395976"/>
                </a:lnTo>
                <a:lnTo>
                  <a:pt x="471012" y="370789"/>
                </a:lnTo>
                <a:lnTo>
                  <a:pt x="506368" y="336644"/>
                </a:lnTo>
                <a:lnTo>
                  <a:pt x="531622" y="298785"/>
                </a:lnTo>
                <a:lnTo>
                  <a:pt x="546774" y="258450"/>
                </a:lnTo>
                <a:lnTo>
                  <a:pt x="551825" y="216877"/>
                </a:lnTo>
                <a:lnTo>
                  <a:pt x="546774" y="175305"/>
                </a:lnTo>
                <a:lnTo>
                  <a:pt x="531622" y="134970"/>
                </a:lnTo>
                <a:lnTo>
                  <a:pt x="506368" y="97111"/>
                </a:lnTo>
                <a:lnTo>
                  <a:pt x="471012" y="62965"/>
                </a:lnTo>
                <a:lnTo>
                  <a:pt x="432799" y="37779"/>
                </a:lnTo>
                <a:lnTo>
                  <a:pt x="390730" y="18889"/>
                </a:lnTo>
                <a:lnTo>
                  <a:pt x="345905" y="6296"/>
                </a:lnTo>
                <a:lnTo>
                  <a:pt x="299427" y="0"/>
                </a:lnTo>
                <a:close/>
              </a:path>
            </a:pathLst>
          </a:custGeom>
          <a:solidFill>
            <a:srgbClr val="68BC36"/>
          </a:solidFill>
        </p:spPr>
        <p:txBody>
          <a:bodyPr wrap="square" lIns="0" tIns="0" rIns="0" bIns="0" rtlCol="0"/>
          <a:lstStyle/>
          <a:p>
            <a:endParaRPr sz="417"/>
          </a:p>
        </p:txBody>
      </p:sp>
      <p:sp>
        <p:nvSpPr>
          <p:cNvPr id="56" name="object 22">
            <a:extLst>
              <a:ext uri="{FF2B5EF4-FFF2-40B4-BE49-F238E27FC236}">
                <a16:creationId xmlns:a16="http://schemas.microsoft.com/office/drawing/2014/main" id="{CC29E13D-AAC7-41FC-AB52-FF122C4C5054}"/>
              </a:ext>
            </a:extLst>
          </p:cNvPr>
          <p:cNvSpPr/>
          <p:nvPr/>
        </p:nvSpPr>
        <p:spPr>
          <a:xfrm>
            <a:off x="1623204" y="2364620"/>
            <a:ext cx="251272" cy="197552"/>
          </a:xfrm>
          <a:custGeom>
            <a:avLst/>
            <a:gdLst/>
            <a:ahLst/>
            <a:cxnLst/>
            <a:rect l="l" t="t" r="r" b="b"/>
            <a:pathLst>
              <a:path w="552450" h="434339">
                <a:moveTo>
                  <a:pt x="471012" y="62966"/>
                </a:moveTo>
                <a:lnTo>
                  <a:pt x="506367" y="97111"/>
                </a:lnTo>
                <a:lnTo>
                  <a:pt x="531621" y="134970"/>
                </a:lnTo>
                <a:lnTo>
                  <a:pt x="546774" y="175305"/>
                </a:lnTo>
                <a:lnTo>
                  <a:pt x="551825" y="216877"/>
                </a:lnTo>
                <a:lnTo>
                  <a:pt x="546774" y="258449"/>
                </a:lnTo>
                <a:lnTo>
                  <a:pt x="531621" y="298784"/>
                </a:lnTo>
                <a:lnTo>
                  <a:pt x="506367" y="336643"/>
                </a:lnTo>
                <a:lnTo>
                  <a:pt x="471012" y="370788"/>
                </a:lnTo>
                <a:lnTo>
                  <a:pt x="432799" y="395975"/>
                </a:lnTo>
                <a:lnTo>
                  <a:pt x="390729" y="414865"/>
                </a:lnTo>
                <a:lnTo>
                  <a:pt x="345904" y="427458"/>
                </a:lnTo>
                <a:lnTo>
                  <a:pt x="299426" y="433755"/>
                </a:lnTo>
                <a:lnTo>
                  <a:pt x="252398" y="433755"/>
                </a:lnTo>
                <a:lnTo>
                  <a:pt x="205920" y="427458"/>
                </a:lnTo>
                <a:lnTo>
                  <a:pt x="161095" y="414865"/>
                </a:lnTo>
                <a:lnTo>
                  <a:pt x="119025" y="395975"/>
                </a:lnTo>
                <a:lnTo>
                  <a:pt x="80812" y="370788"/>
                </a:lnTo>
                <a:lnTo>
                  <a:pt x="45457" y="336643"/>
                </a:lnTo>
                <a:lnTo>
                  <a:pt x="20203" y="298784"/>
                </a:lnTo>
                <a:lnTo>
                  <a:pt x="5050" y="258449"/>
                </a:lnTo>
                <a:lnTo>
                  <a:pt x="0" y="216877"/>
                </a:lnTo>
                <a:lnTo>
                  <a:pt x="5050" y="175305"/>
                </a:lnTo>
                <a:lnTo>
                  <a:pt x="20203" y="134970"/>
                </a:lnTo>
                <a:lnTo>
                  <a:pt x="45457" y="97111"/>
                </a:lnTo>
                <a:lnTo>
                  <a:pt x="80812" y="62966"/>
                </a:lnTo>
                <a:lnTo>
                  <a:pt x="119025" y="37779"/>
                </a:lnTo>
                <a:lnTo>
                  <a:pt x="161095" y="18889"/>
                </a:lnTo>
                <a:lnTo>
                  <a:pt x="205920" y="6296"/>
                </a:lnTo>
                <a:lnTo>
                  <a:pt x="252398" y="0"/>
                </a:lnTo>
                <a:lnTo>
                  <a:pt x="299426" y="0"/>
                </a:lnTo>
                <a:lnTo>
                  <a:pt x="345904" y="6296"/>
                </a:lnTo>
                <a:lnTo>
                  <a:pt x="390729" y="18889"/>
                </a:lnTo>
                <a:lnTo>
                  <a:pt x="432799" y="37779"/>
                </a:lnTo>
                <a:lnTo>
                  <a:pt x="471012" y="62966"/>
                </a:lnTo>
              </a:path>
            </a:pathLst>
          </a:custGeom>
          <a:ln w="49051">
            <a:solidFill>
              <a:srgbClr val="000000"/>
            </a:solidFill>
          </a:ln>
        </p:spPr>
        <p:txBody>
          <a:bodyPr wrap="square" lIns="0" tIns="0" rIns="0" bIns="0" rtlCol="0"/>
          <a:lstStyle/>
          <a:p>
            <a:endParaRPr sz="417"/>
          </a:p>
        </p:txBody>
      </p:sp>
      <p:sp>
        <p:nvSpPr>
          <p:cNvPr id="57" name="object 23">
            <a:extLst>
              <a:ext uri="{FF2B5EF4-FFF2-40B4-BE49-F238E27FC236}">
                <a16:creationId xmlns:a16="http://schemas.microsoft.com/office/drawing/2014/main" id="{2541C231-03EA-4AE2-ACA5-39D3FA894457}"/>
              </a:ext>
            </a:extLst>
          </p:cNvPr>
          <p:cNvSpPr/>
          <p:nvPr/>
        </p:nvSpPr>
        <p:spPr>
          <a:xfrm>
            <a:off x="1436357" y="2432866"/>
            <a:ext cx="163421" cy="63583"/>
          </a:xfrm>
          <a:prstGeom prst="rect">
            <a:avLst/>
          </a:prstGeom>
          <a:blipFill>
            <a:blip r:embed="rId5" cstate="print"/>
            <a:stretch>
              <a:fillRect/>
            </a:stretch>
          </a:blipFill>
        </p:spPr>
        <p:txBody>
          <a:bodyPr wrap="square" lIns="0" tIns="0" rIns="0" bIns="0" rtlCol="0"/>
          <a:lstStyle/>
          <a:p>
            <a:endParaRPr sz="417"/>
          </a:p>
        </p:txBody>
      </p:sp>
      <p:sp>
        <p:nvSpPr>
          <p:cNvPr id="58" name="object 24">
            <a:extLst>
              <a:ext uri="{FF2B5EF4-FFF2-40B4-BE49-F238E27FC236}">
                <a16:creationId xmlns:a16="http://schemas.microsoft.com/office/drawing/2014/main" id="{0BAAEA21-8414-4426-A004-9AE6DB6C23BC}"/>
              </a:ext>
            </a:extLst>
          </p:cNvPr>
          <p:cNvSpPr/>
          <p:nvPr/>
        </p:nvSpPr>
        <p:spPr>
          <a:xfrm>
            <a:off x="1774675" y="2595218"/>
            <a:ext cx="417632" cy="153074"/>
          </a:xfrm>
          <a:custGeom>
            <a:avLst/>
            <a:gdLst/>
            <a:ahLst/>
            <a:cxnLst/>
            <a:rect l="l" t="t" r="r" b="b"/>
            <a:pathLst>
              <a:path w="918210" h="336550">
                <a:moveTo>
                  <a:pt x="0" y="0"/>
                </a:moveTo>
                <a:lnTo>
                  <a:pt x="898434" y="329216"/>
                </a:lnTo>
                <a:lnTo>
                  <a:pt x="918097" y="336421"/>
                </a:lnTo>
              </a:path>
            </a:pathLst>
          </a:custGeom>
          <a:ln w="41883">
            <a:solidFill>
              <a:srgbClr val="000000"/>
            </a:solidFill>
          </a:ln>
        </p:spPr>
        <p:txBody>
          <a:bodyPr wrap="square" lIns="0" tIns="0" rIns="0" bIns="0" rtlCol="0"/>
          <a:lstStyle/>
          <a:p>
            <a:endParaRPr sz="417"/>
          </a:p>
        </p:txBody>
      </p:sp>
      <p:sp>
        <p:nvSpPr>
          <p:cNvPr id="59" name="object 25">
            <a:extLst>
              <a:ext uri="{FF2B5EF4-FFF2-40B4-BE49-F238E27FC236}">
                <a16:creationId xmlns:a16="http://schemas.microsoft.com/office/drawing/2014/main" id="{F633BEDE-4109-4B75-96C1-3F8B12CDE3CA}"/>
              </a:ext>
            </a:extLst>
          </p:cNvPr>
          <p:cNvSpPr/>
          <p:nvPr/>
        </p:nvSpPr>
        <p:spPr>
          <a:xfrm>
            <a:off x="2169549" y="2707394"/>
            <a:ext cx="88956" cy="75382"/>
          </a:xfrm>
          <a:custGeom>
            <a:avLst/>
            <a:gdLst/>
            <a:ahLst/>
            <a:cxnLst/>
            <a:rect l="l" t="t" r="r" b="b"/>
            <a:pathLst>
              <a:path w="195579" h="165735">
                <a:moveTo>
                  <a:pt x="60523" y="0"/>
                </a:moveTo>
                <a:lnTo>
                  <a:pt x="0" y="165170"/>
                </a:lnTo>
                <a:lnTo>
                  <a:pt x="195432" y="143109"/>
                </a:lnTo>
                <a:lnTo>
                  <a:pt x="60523" y="0"/>
                </a:lnTo>
                <a:close/>
              </a:path>
            </a:pathLst>
          </a:custGeom>
          <a:solidFill>
            <a:srgbClr val="000000"/>
          </a:solidFill>
        </p:spPr>
        <p:txBody>
          <a:bodyPr wrap="square" lIns="0" tIns="0" rIns="0" bIns="0" rtlCol="0"/>
          <a:lstStyle/>
          <a:p>
            <a:endParaRPr sz="417"/>
          </a:p>
        </p:txBody>
      </p:sp>
      <p:grpSp>
        <p:nvGrpSpPr>
          <p:cNvPr id="6" name="组合 5">
            <a:extLst>
              <a:ext uri="{FF2B5EF4-FFF2-40B4-BE49-F238E27FC236}">
                <a16:creationId xmlns:a16="http://schemas.microsoft.com/office/drawing/2014/main" id="{3DB728B4-9079-8446-8B8C-7F696E19938F}"/>
              </a:ext>
            </a:extLst>
          </p:cNvPr>
          <p:cNvGrpSpPr/>
          <p:nvPr/>
        </p:nvGrpSpPr>
        <p:grpSpPr>
          <a:xfrm>
            <a:off x="5367423" y="3064297"/>
            <a:ext cx="1382345" cy="80292"/>
            <a:chOff x="5367423" y="3064297"/>
            <a:chExt cx="1382345" cy="80292"/>
          </a:xfrm>
        </p:grpSpPr>
        <p:sp>
          <p:nvSpPr>
            <p:cNvPr id="60" name="object 26">
              <a:extLst>
                <a:ext uri="{FF2B5EF4-FFF2-40B4-BE49-F238E27FC236}">
                  <a16:creationId xmlns:a16="http://schemas.microsoft.com/office/drawing/2014/main" id="{310DED5D-9158-4DCB-B65A-9476EAF63AE4}"/>
                </a:ext>
              </a:extLst>
            </p:cNvPr>
            <p:cNvSpPr/>
            <p:nvPr/>
          </p:nvSpPr>
          <p:spPr>
            <a:xfrm>
              <a:off x="5367423" y="3104302"/>
              <a:ext cx="1311815" cy="0"/>
            </a:xfrm>
            <a:custGeom>
              <a:avLst/>
              <a:gdLst/>
              <a:ahLst/>
              <a:cxnLst/>
              <a:rect l="l" t="t" r="r" b="b"/>
              <a:pathLst>
                <a:path w="2884169">
                  <a:moveTo>
                    <a:pt x="0" y="0"/>
                  </a:moveTo>
                  <a:lnTo>
                    <a:pt x="2862711" y="0"/>
                  </a:lnTo>
                  <a:lnTo>
                    <a:pt x="2883653" y="0"/>
                  </a:lnTo>
                </a:path>
              </a:pathLst>
            </a:custGeom>
            <a:ln w="41883">
              <a:solidFill>
                <a:srgbClr val="00A2FF"/>
              </a:solidFill>
            </a:ln>
          </p:spPr>
          <p:txBody>
            <a:bodyPr wrap="square" lIns="0" tIns="0" rIns="0" bIns="0" rtlCol="0"/>
            <a:lstStyle/>
            <a:p>
              <a:endParaRPr sz="417"/>
            </a:p>
          </p:txBody>
        </p:sp>
        <p:sp>
          <p:nvSpPr>
            <p:cNvPr id="61" name="object 27">
              <a:extLst>
                <a:ext uri="{FF2B5EF4-FFF2-40B4-BE49-F238E27FC236}">
                  <a16:creationId xmlns:a16="http://schemas.microsoft.com/office/drawing/2014/main" id="{F7E80403-CE9D-41FE-A7EA-982138BB72AE}"/>
                </a:ext>
              </a:extLst>
            </p:cNvPr>
            <p:cNvSpPr/>
            <p:nvPr/>
          </p:nvSpPr>
          <p:spPr>
            <a:xfrm>
              <a:off x="6669476" y="3064297"/>
              <a:ext cx="80292" cy="80292"/>
            </a:xfrm>
            <a:custGeom>
              <a:avLst/>
              <a:gdLst/>
              <a:ahLst/>
              <a:cxnLst/>
              <a:rect l="l" t="t" r="r" b="b"/>
              <a:pathLst>
                <a:path w="176530" h="176529">
                  <a:moveTo>
                    <a:pt x="0" y="0"/>
                  </a:moveTo>
                  <a:lnTo>
                    <a:pt x="0" y="175910"/>
                  </a:lnTo>
                  <a:lnTo>
                    <a:pt x="175910" y="87955"/>
                  </a:lnTo>
                  <a:lnTo>
                    <a:pt x="0" y="0"/>
                  </a:lnTo>
                  <a:close/>
                </a:path>
              </a:pathLst>
            </a:custGeom>
            <a:solidFill>
              <a:srgbClr val="00A2FF"/>
            </a:solidFill>
          </p:spPr>
          <p:txBody>
            <a:bodyPr wrap="square" lIns="0" tIns="0" rIns="0" bIns="0" rtlCol="0"/>
            <a:lstStyle/>
            <a:p>
              <a:endParaRPr sz="417"/>
            </a:p>
          </p:txBody>
        </p:sp>
      </p:grpSp>
      <p:sp>
        <p:nvSpPr>
          <p:cNvPr id="62" name="object 28">
            <a:extLst>
              <a:ext uri="{FF2B5EF4-FFF2-40B4-BE49-F238E27FC236}">
                <a16:creationId xmlns:a16="http://schemas.microsoft.com/office/drawing/2014/main" id="{F9F3C536-026E-4288-98C7-161EB6232949}"/>
              </a:ext>
            </a:extLst>
          </p:cNvPr>
          <p:cNvSpPr txBox="1"/>
          <p:nvPr/>
        </p:nvSpPr>
        <p:spPr>
          <a:xfrm>
            <a:off x="5606140" y="2761603"/>
            <a:ext cx="1143628" cy="282541"/>
          </a:xfrm>
          <a:prstGeom prst="rect">
            <a:avLst/>
          </a:prstGeom>
        </p:spPr>
        <p:txBody>
          <a:bodyPr vert="horz" wrap="square" lIns="0" tIns="5488" rIns="0" bIns="0" rtlCol="0">
            <a:spAutoFit/>
          </a:bodyPr>
          <a:lstStyle/>
          <a:p>
            <a:pPr marL="5776">
              <a:spcBef>
                <a:spcPts val="43"/>
              </a:spcBef>
            </a:pPr>
            <a:r>
              <a:rPr lang="en-US" altLang="zh-CN" spc="-57" dirty="0">
                <a:solidFill>
                  <a:srgbClr val="C00000"/>
                </a:solidFill>
                <a:latin typeface="Arial"/>
                <a:cs typeface="Arial"/>
              </a:rPr>
              <a:t>Executable</a:t>
            </a:r>
            <a:endParaRPr dirty="0">
              <a:solidFill>
                <a:srgbClr val="C00000"/>
              </a:solidFill>
              <a:latin typeface="Arial"/>
              <a:cs typeface="Arial"/>
            </a:endParaRPr>
          </a:p>
        </p:txBody>
      </p:sp>
      <p:grpSp>
        <p:nvGrpSpPr>
          <p:cNvPr id="2" name="组合 1">
            <a:extLst>
              <a:ext uri="{FF2B5EF4-FFF2-40B4-BE49-F238E27FC236}">
                <a16:creationId xmlns:a16="http://schemas.microsoft.com/office/drawing/2014/main" id="{9ABF2246-98D1-524C-95FF-A3A2B824F5C7}"/>
              </a:ext>
            </a:extLst>
          </p:cNvPr>
          <p:cNvGrpSpPr/>
          <p:nvPr/>
        </p:nvGrpSpPr>
        <p:grpSpPr>
          <a:xfrm>
            <a:off x="3348404" y="3021962"/>
            <a:ext cx="487445" cy="80292"/>
            <a:chOff x="3314536" y="3064297"/>
            <a:chExt cx="487445" cy="80292"/>
          </a:xfrm>
        </p:grpSpPr>
        <p:sp>
          <p:nvSpPr>
            <p:cNvPr id="63" name="object 29">
              <a:extLst>
                <a:ext uri="{FF2B5EF4-FFF2-40B4-BE49-F238E27FC236}">
                  <a16:creationId xmlns:a16="http://schemas.microsoft.com/office/drawing/2014/main" id="{0211615D-33BF-4D83-A839-14F4FC6CD628}"/>
                </a:ext>
              </a:extLst>
            </p:cNvPr>
            <p:cNvSpPr/>
            <p:nvPr/>
          </p:nvSpPr>
          <p:spPr>
            <a:xfrm>
              <a:off x="3314536" y="3104302"/>
              <a:ext cx="416765" cy="0"/>
            </a:xfrm>
            <a:custGeom>
              <a:avLst/>
              <a:gdLst/>
              <a:ahLst/>
              <a:cxnLst/>
              <a:rect l="l" t="t" r="r" b="b"/>
              <a:pathLst>
                <a:path w="916304">
                  <a:moveTo>
                    <a:pt x="0" y="0"/>
                  </a:moveTo>
                  <a:lnTo>
                    <a:pt x="895173" y="0"/>
                  </a:lnTo>
                  <a:lnTo>
                    <a:pt x="916115" y="0"/>
                  </a:lnTo>
                </a:path>
              </a:pathLst>
            </a:custGeom>
            <a:ln w="41883">
              <a:solidFill>
                <a:srgbClr val="00A2FF"/>
              </a:solidFill>
            </a:ln>
          </p:spPr>
          <p:txBody>
            <a:bodyPr wrap="square" lIns="0" tIns="0" rIns="0" bIns="0" rtlCol="0"/>
            <a:lstStyle/>
            <a:p>
              <a:endParaRPr sz="417"/>
            </a:p>
          </p:txBody>
        </p:sp>
        <p:sp>
          <p:nvSpPr>
            <p:cNvPr id="64" name="object 30">
              <a:extLst>
                <a:ext uri="{FF2B5EF4-FFF2-40B4-BE49-F238E27FC236}">
                  <a16:creationId xmlns:a16="http://schemas.microsoft.com/office/drawing/2014/main" id="{379105C9-D4DA-47D7-9343-0D28006A4958}"/>
                </a:ext>
              </a:extLst>
            </p:cNvPr>
            <p:cNvSpPr/>
            <p:nvPr/>
          </p:nvSpPr>
          <p:spPr>
            <a:xfrm>
              <a:off x="3721689" y="3064297"/>
              <a:ext cx="80292" cy="80292"/>
            </a:xfrm>
            <a:custGeom>
              <a:avLst/>
              <a:gdLst/>
              <a:ahLst/>
              <a:cxnLst/>
              <a:rect l="l" t="t" r="r" b="b"/>
              <a:pathLst>
                <a:path w="176529" h="176529">
                  <a:moveTo>
                    <a:pt x="0" y="0"/>
                  </a:moveTo>
                  <a:lnTo>
                    <a:pt x="0" y="175910"/>
                  </a:lnTo>
                  <a:lnTo>
                    <a:pt x="175910" y="87955"/>
                  </a:lnTo>
                  <a:lnTo>
                    <a:pt x="0" y="0"/>
                  </a:lnTo>
                  <a:close/>
                </a:path>
              </a:pathLst>
            </a:custGeom>
            <a:solidFill>
              <a:srgbClr val="00A2FF"/>
            </a:solidFill>
          </p:spPr>
          <p:txBody>
            <a:bodyPr wrap="square" lIns="0" tIns="0" rIns="0" bIns="0" rtlCol="0"/>
            <a:lstStyle/>
            <a:p>
              <a:endParaRPr sz="417"/>
            </a:p>
          </p:txBody>
        </p:sp>
      </p:grpSp>
      <p:sp>
        <p:nvSpPr>
          <p:cNvPr id="65" name="object 31">
            <a:extLst>
              <a:ext uri="{FF2B5EF4-FFF2-40B4-BE49-F238E27FC236}">
                <a16:creationId xmlns:a16="http://schemas.microsoft.com/office/drawing/2014/main" id="{BD7F68AB-1795-466D-A70A-153191740F6C}"/>
              </a:ext>
            </a:extLst>
          </p:cNvPr>
          <p:cNvSpPr/>
          <p:nvPr/>
        </p:nvSpPr>
        <p:spPr>
          <a:xfrm>
            <a:off x="3837550" y="2852627"/>
            <a:ext cx="1527851" cy="376041"/>
          </a:xfrm>
          <a:custGeom>
            <a:avLst/>
            <a:gdLst/>
            <a:ahLst/>
            <a:cxnLst/>
            <a:rect l="l" t="t" r="r" b="b"/>
            <a:pathLst>
              <a:path w="3359150" h="826770">
                <a:moveTo>
                  <a:pt x="3229516" y="0"/>
                </a:moveTo>
                <a:lnTo>
                  <a:pt x="129180" y="0"/>
                </a:lnTo>
                <a:lnTo>
                  <a:pt x="78897" y="10151"/>
                </a:lnTo>
                <a:lnTo>
                  <a:pt x="37836" y="37836"/>
                </a:lnTo>
                <a:lnTo>
                  <a:pt x="10151" y="78897"/>
                </a:lnTo>
                <a:lnTo>
                  <a:pt x="0" y="129181"/>
                </a:lnTo>
                <a:lnTo>
                  <a:pt x="0" y="697576"/>
                </a:lnTo>
                <a:lnTo>
                  <a:pt x="10151" y="747859"/>
                </a:lnTo>
                <a:lnTo>
                  <a:pt x="37836" y="788921"/>
                </a:lnTo>
                <a:lnTo>
                  <a:pt x="78897" y="816605"/>
                </a:lnTo>
                <a:lnTo>
                  <a:pt x="129180" y="826757"/>
                </a:lnTo>
                <a:lnTo>
                  <a:pt x="3229516" y="826757"/>
                </a:lnTo>
                <a:lnTo>
                  <a:pt x="3279802" y="816605"/>
                </a:lnTo>
                <a:lnTo>
                  <a:pt x="3320866" y="788921"/>
                </a:lnTo>
                <a:lnTo>
                  <a:pt x="3348553" y="747859"/>
                </a:lnTo>
                <a:lnTo>
                  <a:pt x="3358706" y="697576"/>
                </a:lnTo>
                <a:lnTo>
                  <a:pt x="3358706" y="129181"/>
                </a:lnTo>
                <a:lnTo>
                  <a:pt x="3348553" y="78897"/>
                </a:lnTo>
                <a:lnTo>
                  <a:pt x="3320866" y="37836"/>
                </a:lnTo>
                <a:lnTo>
                  <a:pt x="3279802" y="10151"/>
                </a:lnTo>
                <a:lnTo>
                  <a:pt x="3229516" y="0"/>
                </a:lnTo>
                <a:close/>
              </a:path>
            </a:pathLst>
          </a:custGeom>
          <a:solidFill>
            <a:srgbClr val="FFBFFF"/>
          </a:solidFill>
        </p:spPr>
        <p:txBody>
          <a:bodyPr wrap="square" lIns="0" tIns="0" rIns="0" bIns="0" rtlCol="0"/>
          <a:lstStyle/>
          <a:p>
            <a:endParaRPr sz="417"/>
          </a:p>
        </p:txBody>
      </p:sp>
      <p:sp>
        <p:nvSpPr>
          <p:cNvPr id="66" name="object 32">
            <a:extLst>
              <a:ext uri="{FF2B5EF4-FFF2-40B4-BE49-F238E27FC236}">
                <a16:creationId xmlns:a16="http://schemas.microsoft.com/office/drawing/2014/main" id="{EFE5D90B-3BCA-4A8E-A06B-9F7C53B65757}"/>
              </a:ext>
            </a:extLst>
          </p:cNvPr>
          <p:cNvSpPr txBox="1"/>
          <p:nvPr/>
        </p:nvSpPr>
        <p:spPr>
          <a:xfrm>
            <a:off x="3956112" y="2940420"/>
            <a:ext cx="1401070" cy="221568"/>
          </a:xfrm>
          <a:prstGeom prst="rect">
            <a:avLst/>
          </a:prstGeom>
        </p:spPr>
        <p:txBody>
          <a:bodyPr vert="horz" wrap="square" lIns="0" tIns="6065" rIns="0" bIns="0" rtlCol="0">
            <a:spAutoFit/>
          </a:bodyPr>
          <a:lstStyle/>
          <a:p>
            <a:pPr marL="5776">
              <a:spcBef>
                <a:spcPts val="48"/>
              </a:spcBef>
            </a:pPr>
            <a:r>
              <a:rPr lang="en-US" altLang="zh-CN" sz="1400" spc="11" dirty="0">
                <a:latin typeface="Arial"/>
                <a:cs typeface="Arial"/>
              </a:rPr>
              <a:t>Code Generator</a:t>
            </a:r>
            <a:endParaRPr sz="1400" dirty="0">
              <a:latin typeface="Arial"/>
              <a:cs typeface="Arial"/>
            </a:endParaRPr>
          </a:p>
        </p:txBody>
      </p:sp>
      <p:sp>
        <p:nvSpPr>
          <p:cNvPr id="34" name="object 30">
            <a:extLst>
              <a:ext uri="{FF2B5EF4-FFF2-40B4-BE49-F238E27FC236}">
                <a16:creationId xmlns:a16="http://schemas.microsoft.com/office/drawing/2014/main" id="{AAFDEF01-4FDF-42E6-A137-1EE833454871}"/>
              </a:ext>
            </a:extLst>
          </p:cNvPr>
          <p:cNvSpPr/>
          <p:nvPr/>
        </p:nvSpPr>
        <p:spPr>
          <a:xfrm>
            <a:off x="4326295" y="4078684"/>
            <a:ext cx="1411457" cy="419364"/>
          </a:xfrm>
          <a:custGeom>
            <a:avLst/>
            <a:gdLst/>
            <a:ahLst/>
            <a:cxnLst/>
            <a:rect l="l" t="t" r="r" b="b"/>
            <a:pathLst>
              <a:path w="3103245" h="922020">
                <a:moveTo>
                  <a:pt x="0" y="829568"/>
                </a:moveTo>
                <a:lnTo>
                  <a:pt x="0" y="92174"/>
                </a:lnTo>
                <a:lnTo>
                  <a:pt x="2036" y="87433"/>
                </a:lnTo>
                <a:lnTo>
                  <a:pt x="49245" y="69147"/>
                </a:lnTo>
                <a:lnTo>
                  <a:pt x="94890" y="60492"/>
                </a:lnTo>
                <a:lnTo>
                  <a:pt x="154166" y="52224"/>
                </a:lnTo>
                <a:lnTo>
                  <a:pt x="226272" y="44390"/>
                </a:lnTo>
                <a:lnTo>
                  <a:pt x="266887" y="40650"/>
                </a:lnTo>
                <a:lnTo>
                  <a:pt x="310411" y="37036"/>
                </a:lnTo>
                <a:lnTo>
                  <a:pt x="356743" y="33553"/>
                </a:lnTo>
                <a:lnTo>
                  <a:pt x="405785" y="30208"/>
                </a:lnTo>
                <a:lnTo>
                  <a:pt x="457435" y="27007"/>
                </a:lnTo>
                <a:lnTo>
                  <a:pt x="511594" y="23954"/>
                </a:lnTo>
                <a:lnTo>
                  <a:pt x="568163" y="21056"/>
                </a:lnTo>
                <a:lnTo>
                  <a:pt x="627042" y="18319"/>
                </a:lnTo>
                <a:lnTo>
                  <a:pt x="688130" y="15748"/>
                </a:lnTo>
                <a:lnTo>
                  <a:pt x="751329" y="13350"/>
                </a:lnTo>
                <a:lnTo>
                  <a:pt x="816537" y="11130"/>
                </a:lnTo>
                <a:lnTo>
                  <a:pt x="883656" y="9093"/>
                </a:lnTo>
                <a:lnTo>
                  <a:pt x="952586" y="7247"/>
                </a:lnTo>
                <a:lnTo>
                  <a:pt x="1023227" y="5596"/>
                </a:lnTo>
                <a:lnTo>
                  <a:pt x="1095479" y="4146"/>
                </a:lnTo>
                <a:lnTo>
                  <a:pt x="1169242" y="2903"/>
                </a:lnTo>
                <a:lnTo>
                  <a:pt x="1244416" y="1873"/>
                </a:lnTo>
                <a:lnTo>
                  <a:pt x="1320903" y="1062"/>
                </a:lnTo>
                <a:lnTo>
                  <a:pt x="1398601" y="476"/>
                </a:lnTo>
                <a:lnTo>
                  <a:pt x="1477411" y="120"/>
                </a:lnTo>
                <a:lnTo>
                  <a:pt x="1557233" y="0"/>
                </a:lnTo>
                <a:lnTo>
                  <a:pt x="1639580" y="127"/>
                </a:lnTo>
                <a:lnTo>
                  <a:pt x="1720779" y="507"/>
                </a:lnTo>
                <a:lnTo>
                  <a:pt x="1800725" y="1131"/>
                </a:lnTo>
                <a:lnTo>
                  <a:pt x="1879312" y="1994"/>
                </a:lnTo>
                <a:lnTo>
                  <a:pt x="1956436" y="3089"/>
                </a:lnTo>
                <a:lnTo>
                  <a:pt x="2031991" y="4410"/>
                </a:lnTo>
                <a:lnTo>
                  <a:pt x="2105872" y="5951"/>
                </a:lnTo>
                <a:lnTo>
                  <a:pt x="2177973" y="7705"/>
                </a:lnTo>
                <a:lnTo>
                  <a:pt x="2248191" y="9665"/>
                </a:lnTo>
                <a:lnTo>
                  <a:pt x="2316418" y="11826"/>
                </a:lnTo>
                <a:lnTo>
                  <a:pt x="2382551" y="14181"/>
                </a:lnTo>
                <a:lnTo>
                  <a:pt x="2446483" y="16723"/>
                </a:lnTo>
                <a:lnTo>
                  <a:pt x="2508110" y="19447"/>
                </a:lnTo>
                <a:lnTo>
                  <a:pt x="2567326" y="22345"/>
                </a:lnTo>
                <a:lnTo>
                  <a:pt x="2624026" y="25412"/>
                </a:lnTo>
                <a:lnTo>
                  <a:pt x="2678106" y="28641"/>
                </a:lnTo>
                <a:lnTo>
                  <a:pt x="2729458" y="32025"/>
                </a:lnTo>
                <a:lnTo>
                  <a:pt x="2777980" y="35559"/>
                </a:lnTo>
                <a:lnTo>
                  <a:pt x="2823564" y="39236"/>
                </a:lnTo>
                <a:lnTo>
                  <a:pt x="2866107" y="43049"/>
                </a:lnTo>
                <a:lnTo>
                  <a:pt x="2905502" y="46992"/>
                </a:lnTo>
                <a:lnTo>
                  <a:pt x="2974430" y="55243"/>
                </a:lnTo>
                <a:lnTo>
                  <a:pt x="3029505" y="63938"/>
                </a:lnTo>
                <a:lnTo>
                  <a:pt x="3069888" y="73025"/>
                </a:lnTo>
                <a:lnTo>
                  <a:pt x="3103204" y="92174"/>
                </a:lnTo>
                <a:lnTo>
                  <a:pt x="3103204" y="829568"/>
                </a:lnTo>
                <a:lnTo>
                  <a:pt x="3069888" y="848717"/>
                </a:lnTo>
                <a:lnTo>
                  <a:pt x="3029505" y="857804"/>
                </a:lnTo>
                <a:lnTo>
                  <a:pt x="2974430" y="866499"/>
                </a:lnTo>
                <a:lnTo>
                  <a:pt x="2905502" y="874750"/>
                </a:lnTo>
                <a:lnTo>
                  <a:pt x="2866107" y="878694"/>
                </a:lnTo>
                <a:lnTo>
                  <a:pt x="2823564" y="882507"/>
                </a:lnTo>
                <a:lnTo>
                  <a:pt x="2777980" y="886183"/>
                </a:lnTo>
                <a:lnTo>
                  <a:pt x="2729458" y="889717"/>
                </a:lnTo>
                <a:lnTo>
                  <a:pt x="2678106" y="893101"/>
                </a:lnTo>
                <a:lnTo>
                  <a:pt x="2624026" y="896330"/>
                </a:lnTo>
                <a:lnTo>
                  <a:pt x="2567326" y="899397"/>
                </a:lnTo>
                <a:lnTo>
                  <a:pt x="2508110" y="902295"/>
                </a:lnTo>
                <a:lnTo>
                  <a:pt x="2446483" y="905019"/>
                </a:lnTo>
                <a:lnTo>
                  <a:pt x="2382551" y="907561"/>
                </a:lnTo>
                <a:lnTo>
                  <a:pt x="2316418" y="909916"/>
                </a:lnTo>
                <a:lnTo>
                  <a:pt x="2248191" y="912077"/>
                </a:lnTo>
                <a:lnTo>
                  <a:pt x="2177973" y="914037"/>
                </a:lnTo>
                <a:lnTo>
                  <a:pt x="2105872" y="915791"/>
                </a:lnTo>
                <a:lnTo>
                  <a:pt x="2031991" y="917332"/>
                </a:lnTo>
                <a:lnTo>
                  <a:pt x="1956436" y="918653"/>
                </a:lnTo>
                <a:lnTo>
                  <a:pt x="1879312" y="919748"/>
                </a:lnTo>
                <a:lnTo>
                  <a:pt x="1800725" y="920611"/>
                </a:lnTo>
                <a:lnTo>
                  <a:pt x="1720779" y="921236"/>
                </a:lnTo>
                <a:lnTo>
                  <a:pt x="1639580" y="921615"/>
                </a:lnTo>
                <a:lnTo>
                  <a:pt x="1557233" y="921743"/>
                </a:lnTo>
                <a:lnTo>
                  <a:pt x="1477427" y="921623"/>
                </a:lnTo>
                <a:lnTo>
                  <a:pt x="1398664" y="921267"/>
                </a:lnTo>
                <a:lnTo>
                  <a:pt x="1321042" y="920680"/>
                </a:lnTo>
                <a:lnTo>
                  <a:pt x="1244658" y="919869"/>
                </a:lnTo>
                <a:lnTo>
                  <a:pt x="1169611" y="918839"/>
                </a:lnTo>
                <a:lnTo>
                  <a:pt x="1095998" y="917596"/>
                </a:lnTo>
                <a:lnTo>
                  <a:pt x="1023918" y="916147"/>
                </a:lnTo>
                <a:lnTo>
                  <a:pt x="953466" y="914495"/>
                </a:lnTo>
                <a:lnTo>
                  <a:pt x="884742" y="912649"/>
                </a:lnTo>
                <a:lnTo>
                  <a:pt x="817844" y="910612"/>
                </a:lnTo>
                <a:lnTo>
                  <a:pt x="752868" y="908392"/>
                </a:lnTo>
                <a:lnTo>
                  <a:pt x="689912" y="905994"/>
                </a:lnTo>
                <a:lnTo>
                  <a:pt x="629075" y="903423"/>
                </a:lnTo>
                <a:lnTo>
                  <a:pt x="570454" y="900686"/>
                </a:lnTo>
                <a:lnTo>
                  <a:pt x="514147" y="897788"/>
                </a:lnTo>
                <a:lnTo>
                  <a:pt x="460251" y="894736"/>
                </a:lnTo>
                <a:lnTo>
                  <a:pt x="408864" y="891534"/>
                </a:lnTo>
                <a:lnTo>
                  <a:pt x="360085" y="888189"/>
                </a:lnTo>
                <a:lnTo>
                  <a:pt x="314010" y="884706"/>
                </a:lnTo>
                <a:lnTo>
                  <a:pt x="270737" y="881092"/>
                </a:lnTo>
                <a:lnTo>
                  <a:pt x="230365" y="877352"/>
                </a:lnTo>
                <a:lnTo>
                  <a:pt x="158712" y="869518"/>
                </a:lnTo>
                <a:lnTo>
                  <a:pt x="99832" y="861250"/>
                </a:lnTo>
                <a:lnTo>
                  <a:pt x="54507" y="852595"/>
                </a:lnTo>
                <a:lnTo>
                  <a:pt x="13647" y="838988"/>
                </a:lnTo>
                <a:lnTo>
                  <a:pt x="5631" y="829568"/>
                </a:lnTo>
              </a:path>
            </a:pathLst>
          </a:custGeom>
          <a:ln w="15362">
            <a:solidFill>
              <a:srgbClr val="000000"/>
            </a:solidFill>
          </a:ln>
        </p:spPr>
        <p:txBody>
          <a:bodyPr wrap="square" lIns="0" tIns="0" rIns="0" bIns="0" rtlCol="0"/>
          <a:lstStyle/>
          <a:p>
            <a:endParaRPr sz="417"/>
          </a:p>
        </p:txBody>
      </p:sp>
      <p:sp>
        <p:nvSpPr>
          <p:cNvPr id="35" name="object 31">
            <a:extLst>
              <a:ext uri="{FF2B5EF4-FFF2-40B4-BE49-F238E27FC236}">
                <a16:creationId xmlns:a16="http://schemas.microsoft.com/office/drawing/2014/main" id="{4EE22E2A-9B7D-4F9C-8CD1-D7463592CD25}"/>
              </a:ext>
            </a:extLst>
          </p:cNvPr>
          <p:cNvSpPr/>
          <p:nvPr/>
        </p:nvSpPr>
        <p:spPr>
          <a:xfrm>
            <a:off x="4328856" y="4120607"/>
            <a:ext cx="1411457" cy="42168"/>
          </a:xfrm>
          <a:custGeom>
            <a:avLst/>
            <a:gdLst/>
            <a:ahLst/>
            <a:cxnLst/>
            <a:rect l="l" t="t" r="r" b="b"/>
            <a:pathLst>
              <a:path w="3103245" h="92709">
                <a:moveTo>
                  <a:pt x="0" y="0"/>
                </a:moveTo>
                <a:lnTo>
                  <a:pt x="48875" y="23027"/>
                </a:lnTo>
                <a:lnTo>
                  <a:pt x="94200" y="31682"/>
                </a:lnTo>
                <a:lnTo>
                  <a:pt x="153080" y="39949"/>
                </a:lnTo>
                <a:lnTo>
                  <a:pt x="224733" y="47784"/>
                </a:lnTo>
                <a:lnTo>
                  <a:pt x="265105" y="51524"/>
                </a:lnTo>
                <a:lnTo>
                  <a:pt x="308378" y="55138"/>
                </a:lnTo>
                <a:lnTo>
                  <a:pt x="354453" y="58620"/>
                </a:lnTo>
                <a:lnTo>
                  <a:pt x="403232" y="61965"/>
                </a:lnTo>
                <a:lnTo>
                  <a:pt x="454619" y="65167"/>
                </a:lnTo>
                <a:lnTo>
                  <a:pt x="508515" y="68219"/>
                </a:lnTo>
                <a:lnTo>
                  <a:pt x="564822" y="71117"/>
                </a:lnTo>
                <a:lnTo>
                  <a:pt x="623443" y="73854"/>
                </a:lnTo>
                <a:lnTo>
                  <a:pt x="684280" y="76425"/>
                </a:lnTo>
                <a:lnTo>
                  <a:pt x="747236" y="78823"/>
                </a:lnTo>
                <a:lnTo>
                  <a:pt x="812212" y="81044"/>
                </a:lnTo>
                <a:lnTo>
                  <a:pt x="879110" y="83080"/>
                </a:lnTo>
                <a:lnTo>
                  <a:pt x="947834" y="84927"/>
                </a:lnTo>
                <a:lnTo>
                  <a:pt x="1018286" y="86578"/>
                </a:lnTo>
                <a:lnTo>
                  <a:pt x="1090367" y="88028"/>
                </a:lnTo>
                <a:lnTo>
                  <a:pt x="1163979" y="89270"/>
                </a:lnTo>
                <a:lnTo>
                  <a:pt x="1239026" y="90300"/>
                </a:lnTo>
                <a:lnTo>
                  <a:pt x="1315410" y="91111"/>
                </a:lnTo>
                <a:lnTo>
                  <a:pt x="1393032" y="91698"/>
                </a:lnTo>
                <a:lnTo>
                  <a:pt x="1471795" y="92054"/>
                </a:lnTo>
                <a:lnTo>
                  <a:pt x="1551602" y="92174"/>
                </a:lnTo>
                <a:lnTo>
                  <a:pt x="1631408" y="92054"/>
                </a:lnTo>
                <a:lnTo>
                  <a:pt x="1710171" y="91698"/>
                </a:lnTo>
                <a:lnTo>
                  <a:pt x="1787793" y="91111"/>
                </a:lnTo>
                <a:lnTo>
                  <a:pt x="1864177" y="90300"/>
                </a:lnTo>
                <a:lnTo>
                  <a:pt x="1939224" y="89270"/>
                </a:lnTo>
                <a:lnTo>
                  <a:pt x="2012836" y="88028"/>
                </a:lnTo>
                <a:lnTo>
                  <a:pt x="2084917" y="86578"/>
                </a:lnTo>
                <a:lnTo>
                  <a:pt x="2155369" y="84927"/>
                </a:lnTo>
                <a:lnTo>
                  <a:pt x="2224093" y="83080"/>
                </a:lnTo>
                <a:lnTo>
                  <a:pt x="2290991" y="81044"/>
                </a:lnTo>
                <a:lnTo>
                  <a:pt x="2355967" y="78823"/>
                </a:lnTo>
                <a:lnTo>
                  <a:pt x="2418923" y="76425"/>
                </a:lnTo>
                <a:lnTo>
                  <a:pt x="2479760" y="73854"/>
                </a:lnTo>
                <a:lnTo>
                  <a:pt x="2538381" y="71117"/>
                </a:lnTo>
                <a:lnTo>
                  <a:pt x="2594688" y="68219"/>
                </a:lnTo>
                <a:lnTo>
                  <a:pt x="2648584" y="65167"/>
                </a:lnTo>
                <a:lnTo>
                  <a:pt x="2699971" y="61965"/>
                </a:lnTo>
                <a:lnTo>
                  <a:pt x="2748750" y="58620"/>
                </a:lnTo>
                <a:lnTo>
                  <a:pt x="2794825" y="55138"/>
                </a:lnTo>
                <a:lnTo>
                  <a:pt x="2838098" y="51524"/>
                </a:lnTo>
                <a:lnTo>
                  <a:pt x="2878470" y="47784"/>
                </a:lnTo>
                <a:lnTo>
                  <a:pt x="2950123" y="39949"/>
                </a:lnTo>
                <a:lnTo>
                  <a:pt x="3009003" y="31682"/>
                </a:lnTo>
                <a:lnTo>
                  <a:pt x="3054328" y="23027"/>
                </a:lnTo>
                <a:lnTo>
                  <a:pt x="3095188" y="9419"/>
                </a:lnTo>
                <a:lnTo>
                  <a:pt x="3101183" y="4740"/>
                </a:lnTo>
                <a:lnTo>
                  <a:pt x="3103204" y="0"/>
                </a:lnTo>
              </a:path>
            </a:pathLst>
          </a:custGeom>
          <a:ln w="15362">
            <a:solidFill>
              <a:srgbClr val="000000"/>
            </a:solidFill>
          </a:ln>
        </p:spPr>
        <p:txBody>
          <a:bodyPr wrap="square" lIns="0" tIns="0" rIns="0" bIns="0" rtlCol="0"/>
          <a:lstStyle/>
          <a:p>
            <a:endParaRPr sz="417"/>
          </a:p>
        </p:txBody>
      </p:sp>
      <p:sp>
        <p:nvSpPr>
          <p:cNvPr id="36" name="object 32">
            <a:extLst>
              <a:ext uri="{FF2B5EF4-FFF2-40B4-BE49-F238E27FC236}">
                <a16:creationId xmlns:a16="http://schemas.microsoft.com/office/drawing/2014/main" id="{CFC8FB68-A249-4D35-A2D0-52FF9FFD2FBD}"/>
              </a:ext>
            </a:extLst>
          </p:cNvPr>
          <p:cNvSpPr txBox="1"/>
          <p:nvPr/>
        </p:nvSpPr>
        <p:spPr>
          <a:xfrm>
            <a:off x="4595051" y="4532706"/>
            <a:ext cx="1687615" cy="559539"/>
          </a:xfrm>
          <a:prstGeom prst="rect">
            <a:avLst/>
          </a:prstGeom>
        </p:spPr>
        <p:txBody>
          <a:bodyPr vert="horz" wrap="square" lIns="0" tIns="5488" rIns="0" bIns="0" rtlCol="0">
            <a:spAutoFit/>
          </a:bodyPr>
          <a:lstStyle/>
          <a:p>
            <a:pPr marL="5776">
              <a:spcBef>
                <a:spcPts val="43"/>
              </a:spcBef>
            </a:pPr>
            <a:r>
              <a:rPr lang="en-US" altLang="zh-CN" dirty="0">
                <a:solidFill>
                  <a:srgbClr val="C00000"/>
                </a:solidFill>
                <a:latin typeface="Arial"/>
                <a:cs typeface="Arial"/>
              </a:rPr>
              <a:t>Performance data</a:t>
            </a:r>
            <a:endParaRPr dirty="0">
              <a:solidFill>
                <a:srgbClr val="C00000"/>
              </a:solidFill>
              <a:latin typeface="Arial"/>
              <a:cs typeface="Arial"/>
            </a:endParaRPr>
          </a:p>
        </p:txBody>
      </p:sp>
      <p:sp>
        <p:nvSpPr>
          <p:cNvPr id="37" name="object 33">
            <a:extLst>
              <a:ext uri="{FF2B5EF4-FFF2-40B4-BE49-F238E27FC236}">
                <a16:creationId xmlns:a16="http://schemas.microsoft.com/office/drawing/2014/main" id="{6D900A89-F35B-4993-91E5-1446DA670B86}"/>
              </a:ext>
            </a:extLst>
          </p:cNvPr>
          <p:cNvSpPr/>
          <p:nvPr/>
        </p:nvSpPr>
        <p:spPr>
          <a:xfrm>
            <a:off x="6064422" y="3478075"/>
            <a:ext cx="1459979" cy="708472"/>
          </a:xfrm>
          <a:custGeom>
            <a:avLst/>
            <a:gdLst/>
            <a:ahLst/>
            <a:cxnLst/>
            <a:rect l="l" t="t" r="r" b="b"/>
            <a:pathLst>
              <a:path w="3209925" h="1557654">
                <a:moveTo>
                  <a:pt x="3209792" y="0"/>
                </a:moveTo>
                <a:lnTo>
                  <a:pt x="18840" y="1548473"/>
                </a:lnTo>
                <a:lnTo>
                  <a:pt x="0" y="1557616"/>
                </a:lnTo>
              </a:path>
            </a:pathLst>
          </a:custGeom>
          <a:ln w="41883">
            <a:solidFill>
              <a:srgbClr val="00A2FF"/>
            </a:solidFill>
          </a:ln>
        </p:spPr>
        <p:txBody>
          <a:bodyPr wrap="square" lIns="0" tIns="0" rIns="0" bIns="0" rtlCol="0"/>
          <a:lstStyle/>
          <a:p>
            <a:endParaRPr sz="417"/>
          </a:p>
        </p:txBody>
      </p:sp>
      <p:sp>
        <p:nvSpPr>
          <p:cNvPr id="67" name="object 34">
            <a:extLst>
              <a:ext uri="{FF2B5EF4-FFF2-40B4-BE49-F238E27FC236}">
                <a16:creationId xmlns:a16="http://schemas.microsoft.com/office/drawing/2014/main" id="{4889A672-352C-492D-AEC0-842A5D3FA620}"/>
              </a:ext>
            </a:extLst>
          </p:cNvPr>
          <p:cNvSpPr/>
          <p:nvPr/>
        </p:nvSpPr>
        <p:spPr>
          <a:xfrm>
            <a:off x="6001007" y="4146380"/>
            <a:ext cx="89534" cy="72205"/>
          </a:xfrm>
          <a:custGeom>
            <a:avLst/>
            <a:gdLst/>
            <a:ahLst/>
            <a:cxnLst/>
            <a:rect l="l" t="t" r="r" b="b"/>
            <a:pathLst>
              <a:path w="196850" h="158750">
                <a:moveTo>
                  <a:pt x="119860" y="0"/>
                </a:moveTo>
                <a:lnTo>
                  <a:pt x="0" y="155929"/>
                </a:lnTo>
                <a:lnTo>
                  <a:pt x="196664" y="158261"/>
                </a:lnTo>
                <a:lnTo>
                  <a:pt x="119860" y="0"/>
                </a:lnTo>
                <a:close/>
              </a:path>
            </a:pathLst>
          </a:custGeom>
          <a:solidFill>
            <a:srgbClr val="00A2FF"/>
          </a:solidFill>
        </p:spPr>
        <p:txBody>
          <a:bodyPr wrap="square" lIns="0" tIns="0" rIns="0" bIns="0" rtlCol="0"/>
          <a:lstStyle/>
          <a:p>
            <a:endParaRPr sz="417"/>
          </a:p>
        </p:txBody>
      </p:sp>
      <p:grpSp>
        <p:nvGrpSpPr>
          <p:cNvPr id="8" name="组合 7">
            <a:extLst>
              <a:ext uri="{FF2B5EF4-FFF2-40B4-BE49-F238E27FC236}">
                <a16:creationId xmlns:a16="http://schemas.microsoft.com/office/drawing/2014/main" id="{8FE13DF5-DA1A-3B43-AABB-185A870DF09B}"/>
              </a:ext>
            </a:extLst>
          </p:cNvPr>
          <p:cNvGrpSpPr/>
          <p:nvPr/>
        </p:nvGrpSpPr>
        <p:grpSpPr>
          <a:xfrm>
            <a:off x="6001007" y="3478075"/>
            <a:ext cx="1523394" cy="740510"/>
            <a:chOff x="6001007" y="3478075"/>
            <a:chExt cx="1523394" cy="740510"/>
          </a:xfrm>
        </p:grpSpPr>
        <p:sp>
          <p:nvSpPr>
            <p:cNvPr id="68" name="object 35">
              <a:extLst>
                <a:ext uri="{FF2B5EF4-FFF2-40B4-BE49-F238E27FC236}">
                  <a16:creationId xmlns:a16="http://schemas.microsoft.com/office/drawing/2014/main" id="{6242474B-BE32-49F7-91D4-6E94BFAD5D1C}"/>
                </a:ext>
              </a:extLst>
            </p:cNvPr>
            <p:cNvSpPr/>
            <p:nvPr/>
          </p:nvSpPr>
          <p:spPr>
            <a:xfrm>
              <a:off x="6064422" y="3478075"/>
              <a:ext cx="1459979" cy="708472"/>
            </a:xfrm>
            <a:custGeom>
              <a:avLst/>
              <a:gdLst/>
              <a:ahLst/>
              <a:cxnLst/>
              <a:rect l="l" t="t" r="r" b="b"/>
              <a:pathLst>
                <a:path w="3209925" h="1557654">
                  <a:moveTo>
                    <a:pt x="3209792" y="0"/>
                  </a:moveTo>
                  <a:lnTo>
                    <a:pt x="18840" y="1548473"/>
                  </a:lnTo>
                  <a:lnTo>
                    <a:pt x="0" y="1557616"/>
                  </a:lnTo>
                </a:path>
              </a:pathLst>
            </a:custGeom>
            <a:ln w="41883">
              <a:solidFill>
                <a:srgbClr val="00A2FF"/>
              </a:solidFill>
            </a:ln>
          </p:spPr>
          <p:txBody>
            <a:bodyPr wrap="square" lIns="0" tIns="0" rIns="0" bIns="0" rtlCol="0"/>
            <a:lstStyle/>
            <a:p>
              <a:endParaRPr sz="417"/>
            </a:p>
          </p:txBody>
        </p:sp>
        <p:sp>
          <p:nvSpPr>
            <p:cNvPr id="69" name="object 36">
              <a:extLst>
                <a:ext uri="{FF2B5EF4-FFF2-40B4-BE49-F238E27FC236}">
                  <a16:creationId xmlns:a16="http://schemas.microsoft.com/office/drawing/2014/main" id="{78806D87-FDCF-45F3-BE24-E87B05A045D4}"/>
                </a:ext>
              </a:extLst>
            </p:cNvPr>
            <p:cNvSpPr/>
            <p:nvPr/>
          </p:nvSpPr>
          <p:spPr>
            <a:xfrm>
              <a:off x="6001007" y="4146380"/>
              <a:ext cx="89534" cy="72205"/>
            </a:xfrm>
            <a:custGeom>
              <a:avLst/>
              <a:gdLst/>
              <a:ahLst/>
              <a:cxnLst/>
              <a:rect l="l" t="t" r="r" b="b"/>
              <a:pathLst>
                <a:path w="196850" h="158750">
                  <a:moveTo>
                    <a:pt x="119860" y="0"/>
                  </a:moveTo>
                  <a:lnTo>
                    <a:pt x="0" y="155929"/>
                  </a:lnTo>
                  <a:lnTo>
                    <a:pt x="196664" y="158261"/>
                  </a:lnTo>
                  <a:lnTo>
                    <a:pt x="119860" y="0"/>
                  </a:lnTo>
                  <a:close/>
                </a:path>
              </a:pathLst>
            </a:custGeom>
            <a:solidFill>
              <a:srgbClr val="00A2FF"/>
            </a:solidFill>
          </p:spPr>
          <p:txBody>
            <a:bodyPr wrap="square" lIns="0" tIns="0" rIns="0" bIns="0" rtlCol="0"/>
            <a:lstStyle/>
            <a:p>
              <a:endParaRPr sz="417"/>
            </a:p>
          </p:txBody>
        </p:sp>
      </p:grpSp>
      <p:sp>
        <p:nvSpPr>
          <p:cNvPr id="70" name="object 37">
            <a:extLst>
              <a:ext uri="{FF2B5EF4-FFF2-40B4-BE49-F238E27FC236}">
                <a16:creationId xmlns:a16="http://schemas.microsoft.com/office/drawing/2014/main" id="{5DA5C161-5D2F-4B54-BC54-D101BC843737}"/>
              </a:ext>
            </a:extLst>
          </p:cNvPr>
          <p:cNvSpPr txBox="1"/>
          <p:nvPr/>
        </p:nvSpPr>
        <p:spPr>
          <a:xfrm>
            <a:off x="3497138" y="3968441"/>
            <a:ext cx="1165672" cy="282541"/>
          </a:xfrm>
          <a:prstGeom prst="rect">
            <a:avLst/>
          </a:prstGeom>
        </p:spPr>
        <p:txBody>
          <a:bodyPr vert="horz" wrap="square" lIns="0" tIns="5488" rIns="0" bIns="0" rtlCol="0">
            <a:spAutoFit/>
          </a:bodyPr>
          <a:lstStyle/>
          <a:p>
            <a:pPr marL="5776">
              <a:spcBef>
                <a:spcPts val="43"/>
              </a:spcBef>
            </a:pPr>
            <a:r>
              <a:rPr lang="en-US" spc="18" dirty="0">
                <a:solidFill>
                  <a:srgbClr val="FF0000"/>
                </a:solidFill>
                <a:latin typeface="Arial"/>
                <a:cs typeface="Arial"/>
              </a:rPr>
              <a:t>Training</a:t>
            </a:r>
            <a:endParaRPr dirty="0">
              <a:solidFill>
                <a:srgbClr val="FF0000"/>
              </a:solidFill>
              <a:latin typeface="Arial"/>
              <a:cs typeface="Arial"/>
            </a:endParaRPr>
          </a:p>
        </p:txBody>
      </p:sp>
      <p:sp>
        <p:nvSpPr>
          <p:cNvPr id="71" name="object 38">
            <a:extLst>
              <a:ext uri="{FF2B5EF4-FFF2-40B4-BE49-F238E27FC236}">
                <a16:creationId xmlns:a16="http://schemas.microsoft.com/office/drawing/2014/main" id="{62EB74F1-7D5A-4265-92E3-E0AA39084E26}"/>
              </a:ext>
            </a:extLst>
          </p:cNvPr>
          <p:cNvSpPr/>
          <p:nvPr/>
        </p:nvSpPr>
        <p:spPr>
          <a:xfrm>
            <a:off x="714014" y="4048092"/>
            <a:ext cx="2601679" cy="476262"/>
          </a:xfrm>
          <a:custGeom>
            <a:avLst/>
            <a:gdLst/>
            <a:ahLst/>
            <a:cxnLst/>
            <a:rect l="l" t="t" r="r" b="b"/>
            <a:pathLst>
              <a:path w="5720080" h="1047115">
                <a:moveTo>
                  <a:pt x="0" y="1047088"/>
                </a:moveTo>
                <a:lnTo>
                  <a:pt x="5719815" y="1047088"/>
                </a:lnTo>
                <a:lnTo>
                  <a:pt x="5719815" y="0"/>
                </a:lnTo>
                <a:lnTo>
                  <a:pt x="0" y="0"/>
                </a:lnTo>
                <a:lnTo>
                  <a:pt x="0" y="1047088"/>
                </a:lnTo>
                <a:close/>
              </a:path>
            </a:pathLst>
          </a:custGeom>
          <a:solidFill>
            <a:srgbClr val="F387BD"/>
          </a:solidFill>
        </p:spPr>
        <p:txBody>
          <a:bodyPr wrap="square" lIns="0" tIns="0" rIns="0" bIns="0" rtlCol="0"/>
          <a:lstStyle/>
          <a:p>
            <a:endParaRPr sz="417"/>
          </a:p>
        </p:txBody>
      </p:sp>
      <p:sp>
        <p:nvSpPr>
          <p:cNvPr id="72" name="object 39">
            <a:extLst>
              <a:ext uri="{FF2B5EF4-FFF2-40B4-BE49-F238E27FC236}">
                <a16:creationId xmlns:a16="http://schemas.microsoft.com/office/drawing/2014/main" id="{33F00550-0850-491F-B1D4-E75CBB863480}"/>
              </a:ext>
            </a:extLst>
          </p:cNvPr>
          <p:cNvSpPr/>
          <p:nvPr/>
        </p:nvSpPr>
        <p:spPr>
          <a:xfrm>
            <a:off x="714014" y="4048092"/>
            <a:ext cx="2601679" cy="476262"/>
          </a:xfrm>
          <a:custGeom>
            <a:avLst/>
            <a:gdLst/>
            <a:ahLst/>
            <a:cxnLst/>
            <a:rect l="l" t="t" r="r" b="b"/>
            <a:pathLst>
              <a:path w="5720080" h="1047115">
                <a:moveTo>
                  <a:pt x="0" y="0"/>
                </a:moveTo>
                <a:lnTo>
                  <a:pt x="5719815" y="0"/>
                </a:lnTo>
                <a:lnTo>
                  <a:pt x="5719815" y="1047088"/>
                </a:lnTo>
                <a:lnTo>
                  <a:pt x="0" y="1047088"/>
                </a:lnTo>
                <a:lnTo>
                  <a:pt x="0" y="0"/>
                </a:lnTo>
                <a:close/>
              </a:path>
            </a:pathLst>
          </a:custGeom>
          <a:ln w="31412">
            <a:solidFill>
              <a:srgbClr val="FFFFFF"/>
            </a:solidFill>
          </a:ln>
        </p:spPr>
        <p:txBody>
          <a:bodyPr wrap="square" lIns="0" tIns="0" rIns="0" bIns="0" rtlCol="0"/>
          <a:lstStyle/>
          <a:p>
            <a:endParaRPr sz="417"/>
          </a:p>
        </p:txBody>
      </p:sp>
      <p:sp>
        <p:nvSpPr>
          <p:cNvPr id="73" name="object 40">
            <a:extLst>
              <a:ext uri="{FF2B5EF4-FFF2-40B4-BE49-F238E27FC236}">
                <a16:creationId xmlns:a16="http://schemas.microsoft.com/office/drawing/2014/main" id="{EDE543A5-492D-46A8-BB3B-B5A905CD8704}"/>
              </a:ext>
            </a:extLst>
          </p:cNvPr>
          <p:cNvSpPr txBox="1"/>
          <p:nvPr/>
        </p:nvSpPr>
        <p:spPr>
          <a:xfrm>
            <a:off x="637528" y="4144464"/>
            <a:ext cx="2601679" cy="282541"/>
          </a:xfrm>
          <a:prstGeom prst="rect">
            <a:avLst/>
          </a:prstGeom>
        </p:spPr>
        <p:txBody>
          <a:bodyPr vert="horz" wrap="square" lIns="0" tIns="5488" rIns="0" bIns="0" rtlCol="0">
            <a:spAutoFit/>
          </a:bodyPr>
          <a:lstStyle/>
          <a:p>
            <a:pPr marL="333562">
              <a:spcBef>
                <a:spcPts val="43"/>
              </a:spcBef>
            </a:pPr>
            <a:r>
              <a:rPr lang="en-US" altLang="zh-CN" b="1" spc="34" dirty="0" err="1">
                <a:solidFill>
                  <a:srgbClr val="FFFFFF"/>
                </a:solidFill>
                <a:latin typeface="Arial"/>
                <a:cs typeface="Arial"/>
              </a:rPr>
              <a:t>Peformance</a:t>
            </a:r>
            <a:r>
              <a:rPr lang="en-US" altLang="zh-CN" b="1" spc="34" dirty="0">
                <a:solidFill>
                  <a:srgbClr val="FFFFFF"/>
                </a:solidFill>
                <a:latin typeface="Arial"/>
                <a:cs typeface="Arial"/>
              </a:rPr>
              <a:t> model</a:t>
            </a:r>
            <a:endParaRPr b="1" dirty="0">
              <a:latin typeface="Arial"/>
              <a:cs typeface="Arial"/>
            </a:endParaRPr>
          </a:p>
        </p:txBody>
      </p:sp>
      <p:sp>
        <p:nvSpPr>
          <p:cNvPr id="74" name="object 41">
            <a:extLst>
              <a:ext uri="{FF2B5EF4-FFF2-40B4-BE49-F238E27FC236}">
                <a16:creationId xmlns:a16="http://schemas.microsoft.com/office/drawing/2014/main" id="{86709B05-C814-42D1-9CAA-83415F76FC98}"/>
              </a:ext>
            </a:extLst>
          </p:cNvPr>
          <p:cNvSpPr/>
          <p:nvPr/>
        </p:nvSpPr>
        <p:spPr>
          <a:xfrm>
            <a:off x="1792008" y="3467210"/>
            <a:ext cx="402324" cy="392505"/>
          </a:xfrm>
          <a:custGeom>
            <a:avLst/>
            <a:gdLst/>
            <a:ahLst/>
            <a:cxnLst/>
            <a:rect l="l" t="t" r="r" b="b"/>
            <a:pathLst>
              <a:path w="884554" h="862965">
                <a:moveTo>
                  <a:pt x="443290" y="0"/>
                </a:moveTo>
                <a:lnTo>
                  <a:pt x="0" y="565103"/>
                </a:lnTo>
                <a:lnTo>
                  <a:pt x="300675" y="565697"/>
                </a:lnTo>
                <a:lnTo>
                  <a:pt x="300089" y="862263"/>
                </a:lnTo>
                <a:lnTo>
                  <a:pt x="583078" y="862822"/>
                </a:lnTo>
                <a:lnTo>
                  <a:pt x="583664" y="566257"/>
                </a:lnTo>
                <a:lnTo>
                  <a:pt x="883877" y="566257"/>
                </a:lnTo>
                <a:lnTo>
                  <a:pt x="443290" y="0"/>
                </a:lnTo>
                <a:close/>
              </a:path>
              <a:path w="884554" h="862965">
                <a:moveTo>
                  <a:pt x="883877" y="566257"/>
                </a:moveTo>
                <a:lnTo>
                  <a:pt x="583664" y="566257"/>
                </a:lnTo>
                <a:lnTo>
                  <a:pt x="884340" y="566851"/>
                </a:lnTo>
                <a:lnTo>
                  <a:pt x="883877" y="566257"/>
                </a:lnTo>
                <a:close/>
              </a:path>
            </a:pathLst>
          </a:custGeom>
          <a:solidFill>
            <a:srgbClr val="4EAD2B"/>
          </a:solidFill>
        </p:spPr>
        <p:txBody>
          <a:bodyPr wrap="square" lIns="0" tIns="0" rIns="0" bIns="0" rtlCol="0"/>
          <a:lstStyle/>
          <a:p>
            <a:endParaRPr sz="417"/>
          </a:p>
        </p:txBody>
      </p:sp>
      <p:sp>
        <p:nvSpPr>
          <p:cNvPr id="75" name="object 42">
            <a:extLst>
              <a:ext uri="{FF2B5EF4-FFF2-40B4-BE49-F238E27FC236}">
                <a16:creationId xmlns:a16="http://schemas.microsoft.com/office/drawing/2014/main" id="{5DC17E58-EAC6-420C-952A-BFDD9339DC11}"/>
              </a:ext>
            </a:extLst>
          </p:cNvPr>
          <p:cNvSpPr/>
          <p:nvPr/>
        </p:nvSpPr>
        <p:spPr>
          <a:xfrm>
            <a:off x="1792008" y="3467210"/>
            <a:ext cx="402324" cy="392505"/>
          </a:xfrm>
          <a:custGeom>
            <a:avLst/>
            <a:gdLst/>
            <a:ahLst/>
            <a:cxnLst/>
            <a:rect l="l" t="t" r="r" b="b"/>
            <a:pathLst>
              <a:path w="884554" h="862965">
                <a:moveTo>
                  <a:pt x="583664" y="566257"/>
                </a:moveTo>
                <a:lnTo>
                  <a:pt x="884340" y="566852"/>
                </a:lnTo>
                <a:lnTo>
                  <a:pt x="443289" y="0"/>
                </a:lnTo>
                <a:lnTo>
                  <a:pt x="0" y="565103"/>
                </a:lnTo>
                <a:lnTo>
                  <a:pt x="300675" y="565697"/>
                </a:lnTo>
                <a:lnTo>
                  <a:pt x="300089" y="862264"/>
                </a:lnTo>
                <a:lnTo>
                  <a:pt x="583078" y="862823"/>
                </a:lnTo>
                <a:lnTo>
                  <a:pt x="583664" y="566257"/>
                </a:lnTo>
              </a:path>
            </a:pathLst>
          </a:custGeom>
          <a:ln w="31412">
            <a:solidFill>
              <a:srgbClr val="FFFFFF"/>
            </a:solidFill>
          </a:ln>
        </p:spPr>
        <p:txBody>
          <a:bodyPr wrap="square" lIns="0" tIns="0" rIns="0" bIns="0" rtlCol="0"/>
          <a:lstStyle/>
          <a:p>
            <a:endParaRPr sz="417"/>
          </a:p>
        </p:txBody>
      </p:sp>
      <p:grpSp>
        <p:nvGrpSpPr>
          <p:cNvPr id="7" name="组合 6">
            <a:extLst>
              <a:ext uri="{FF2B5EF4-FFF2-40B4-BE49-F238E27FC236}">
                <a16:creationId xmlns:a16="http://schemas.microsoft.com/office/drawing/2014/main" id="{27FADDD8-E5EC-DF4A-9F2B-C74E8BF51ABC}"/>
              </a:ext>
            </a:extLst>
          </p:cNvPr>
          <p:cNvGrpSpPr/>
          <p:nvPr/>
        </p:nvGrpSpPr>
        <p:grpSpPr>
          <a:xfrm>
            <a:off x="3303206" y="4285735"/>
            <a:ext cx="866181" cy="80292"/>
            <a:chOff x="3303206" y="4285735"/>
            <a:chExt cx="866181" cy="80292"/>
          </a:xfrm>
        </p:grpSpPr>
        <p:sp>
          <p:nvSpPr>
            <p:cNvPr id="76" name="object 43">
              <a:extLst>
                <a:ext uri="{FF2B5EF4-FFF2-40B4-BE49-F238E27FC236}">
                  <a16:creationId xmlns:a16="http://schemas.microsoft.com/office/drawing/2014/main" id="{7C9CA235-626B-4AC0-9A48-10DC6B5F2E49}"/>
                </a:ext>
              </a:extLst>
            </p:cNvPr>
            <p:cNvSpPr/>
            <p:nvPr/>
          </p:nvSpPr>
          <p:spPr>
            <a:xfrm>
              <a:off x="3373691" y="4325740"/>
              <a:ext cx="795696" cy="0"/>
            </a:xfrm>
            <a:custGeom>
              <a:avLst/>
              <a:gdLst/>
              <a:ahLst/>
              <a:cxnLst/>
              <a:rect l="l" t="t" r="r" b="b"/>
              <a:pathLst>
                <a:path w="1749425">
                  <a:moveTo>
                    <a:pt x="1749151" y="0"/>
                  </a:moveTo>
                  <a:lnTo>
                    <a:pt x="20941" y="0"/>
                  </a:lnTo>
                  <a:lnTo>
                    <a:pt x="0" y="0"/>
                  </a:lnTo>
                </a:path>
              </a:pathLst>
            </a:custGeom>
            <a:ln w="41883">
              <a:solidFill>
                <a:srgbClr val="00A2FF"/>
              </a:solidFill>
            </a:ln>
          </p:spPr>
          <p:txBody>
            <a:bodyPr wrap="square" lIns="0" tIns="0" rIns="0" bIns="0" rtlCol="0"/>
            <a:lstStyle/>
            <a:p>
              <a:endParaRPr sz="417"/>
            </a:p>
          </p:txBody>
        </p:sp>
        <p:sp>
          <p:nvSpPr>
            <p:cNvPr id="77" name="object 44">
              <a:extLst>
                <a:ext uri="{FF2B5EF4-FFF2-40B4-BE49-F238E27FC236}">
                  <a16:creationId xmlns:a16="http://schemas.microsoft.com/office/drawing/2014/main" id="{C8AC2599-5D83-4272-A5A7-0896537BB09C}"/>
                </a:ext>
              </a:extLst>
            </p:cNvPr>
            <p:cNvSpPr/>
            <p:nvPr/>
          </p:nvSpPr>
          <p:spPr>
            <a:xfrm>
              <a:off x="3303206" y="4285735"/>
              <a:ext cx="80292" cy="80292"/>
            </a:xfrm>
            <a:custGeom>
              <a:avLst/>
              <a:gdLst/>
              <a:ahLst/>
              <a:cxnLst/>
              <a:rect l="l" t="t" r="r" b="b"/>
              <a:pathLst>
                <a:path w="176529" h="176529">
                  <a:moveTo>
                    <a:pt x="175910" y="0"/>
                  </a:moveTo>
                  <a:lnTo>
                    <a:pt x="0" y="87955"/>
                  </a:lnTo>
                  <a:lnTo>
                    <a:pt x="175910" y="175910"/>
                  </a:lnTo>
                  <a:lnTo>
                    <a:pt x="175910" y="0"/>
                  </a:lnTo>
                  <a:close/>
                </a:path>
              </a:pathLst>
            </a:custGeom>
            <a:solidFill>
              <a:srgbClr val="00A2FF"/>
            </a:solidFill>
          </p:spPr>
          <p:txBody>
            <a:bodyPr wrap="square" lIns="0" tIns="0" rIns="0" bIns="0" rtlCol="0"/>
            <a:lstStyle/>
            <a:p>
              <a:endParaRPr sz="417"/>
            </a:p>
          </p:txBody>
        </p:sp>
      </p:grpSp>
      <p:sp>
        <p:nvSpPr>
          <p:cNvPr id="78" name="object 45">
            <a:extLst>
              <a:ext uri="{FF2B5EF4-FFF2-40B4-BE49-F238E27FC236}">
                <a16:creationId xmlns:a16="http://schemas.microsoft.com/office/drawing/2014/main" id="{0D6B122D-AEA8-4CD6-9762-ADC5D669D9C0}"/>
              </a:ext>
            </a:extLst>
          </p:cNvPr>
          <p:cNvSpPr txBox="1"/>
          <p:nvPr/>
        </p:nvSpPr>
        <p:spPr>
          <a:xfrm>
            <a:off x="743182" y="5392853"/>
            <a:ext cx="7717250" cy="703725"/>
          </a:xfrm>
          <a:prstGeom prst="rect">
            <a:avLst/>
          </a:prstGeom>
        </p:spPr>
        <p:txBody>
          <a:bodyPr vert="horz" wrap="square" lIns="0" tIns="9531" rIns="0" bIns="0" rtlCol="0">
            <a:spAutoFit/>
          </a:bodyPr>
          <a:lstStyle/>
          <a:p>
            <a:pPr marL="5776" marR="2310">
              <a:lnSpc>
                <a:spcPts val="2774"/>
              </a:lnSpc>
              <a:spcBef>
                <a:spcPts val="75"/>
              </a:spcBef>
              <a:tabLst>
                <a:tab pos="810078" algn="l"/>
                <a:tab pos="878812" algn="l"/>
                <a:tab pos="1222771" algn="l"/>
                <a:tab pos="2218257" algn="l"/>
                <a:tab pos="2530737" algn="l"/>
                <a:tab pos="3165804" algn="l"/>
                <a:tab pos="3186886" algn="l"/>
                <a:tab pos="3589182" algn="l"/>
              </a:tabLst>
            </a:pPr>
            <a:r>
              <a:rPr lang="en-US" altLang="zh-CN" sz="2251" spc="70" dirty="0">
                <a:solidFill>
                  <a:srgbClr val="C00000"/>
                </a:solidFill>
                <a:latin typeface="Arial"/>
                <a:cs typeface="Arial"/>
              </a:rPr>
              <a:t>The machine learning model predict the performance within 1ms </a:t>
            </a:r>
          </a:p>
        </p:txBody>
      </p:sp>
    </p:spTree>
    <p:extLst>
      <p:ext uri="{BB962C8B-B14F-4D97-AF65-F5344CB8AC3E}">
        <p14:creationId xmlns:p14="http://schemas.microsoft.com/office/powerpoint/2010/main" val="16000970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B05367C-735C-442F-88A2-667B1EC20957}"/>
              </a:ext>
            </a:extLst>
          </p:cNvPr>
          <p:cNvSpPr>
            <a:spLocks noGrp="1"/>
          </p:cNvSpPr>
          <p:nvPr>
            <p:ph type="title"/>
          </p:nvPr>
        </p:nvSpPr>
        <p:spPr/>
        <p:txBody>
          <a:bodyPr/>
          <a:lstStyle/>
          <a:p>
            <a:r>
              <a:rPr lang="en-US" altLang="zh-CN" dirty="0"/>
              <a:t>ML-based scheduling search</a:t>
            </a:r>
            <a:endParaRPr lang="zh-CN" altLang="en-US" dirty="0"/>
          </a:p>
        </p:txBody>
      </p:sp>
      <p:sp>
        <p:nvSpPr>
          <p:cNvPr id="4" name="灯片编号占位符 3">
            <a:extLst>
              <a:ext uri="{FF2B5EF4-FFF2-40B4-BE49-F238E27FC236}">
                <a16:creationId xmlns:a16="http://schemas.microsoft.com/office/drawing/2014/main" id="{618EEEBD-99B7-42A1-9AB6-5C48ED83FF26}"/>
              </a:ext>
            </a:extLst>
          </p:cNvPr>
          <p:cNvSpPr>
            <a:spLocks noGrp="1"/>
          </p:cNvSpPr>
          <p:nvPr>
            <p:ph type="sldNum" sz="quarter" idx="12"/>
          </p:nvPr>
        </p:nvSpPr>
        <p:spPr/>
        <p:txBody>
          <a:bodyPr/>
          <a:lstStyle/>
          <a:p>
            <a:fld id="{977BA8E6-E826-B147-AA17-E3D76A29629C}" type="slidenum">
              <a:rPr kumimoji="1" lang="zh-CN" altLang="en-US" smtClean="0"/>
              <a:pPr/>
              <a:t>49</a:t>
            </a:fld>
            <a:endParaRPr kumimoji="1" lang="zh-CN" altLang="en-US" b="1" dirty="0"/>
          </a:p>
        </p:txBody>
      </p:sp>
      <p:pic>
        <p:nvPicPr>
          <p:cNvPr id="7" name="图片 6">
            <a:extLst>
              <a:ext uri="{FF2B5EF4-FFF2-40B4-BE49-F238E27FC236}">
                <a16:creationId xmlns:a16="http://schemas.microsoft.com/office/drawing/2014/main" id="{01BA283E-0F16-4064-B103-B8B1E19C8C64}"/>
              </a:ext>
            </a:extLst>
          </p:cNvPr>
          <p:cNvPicPr>
            <a:picLocks noChangeAspect="1"/>
          </p:cNvPicPr>
          <p:nvPr/>
        </p:nvPicPr>
        <p:blipFill>
          <a:blip r:embed="rId2"/>
          <a:stretch>
            <a:fillRect/>
          </a:stretch>
        </p:blipFill>
        <p:spPr>
          <a:xfrm>
            <a:off x="194734" y="1566103"/>
            <a:ext cx="8880794" cy="4004964"/>
          </a:xfrm>
          <a:prstGeom prst="rect">
            <a:avLst/>
          </a:prstGeom>
        </p:spPr>
      </p:pic>
    </p:spTree>
    <p:extLst>
      <p:ext uri="{BB962C8B-B14F-4D97-AF65-F5344CB8AC3E}">
        <p14:creationId xmlns:p14="http://schemas.microsoft.com/office/powerpoint/2010/main" val="2901093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A </a:t>
            </a:r>
            <a:r>
              <a:rPr lang="en-US" altLang="zh-CN" dirty="0" err="1"/>
              <a:t>DeepLearning</a:t>
            </a:r>
            <a:r>
              <a:rPr lang="en-US" altLang="zh-CN" dirty="0"/>
              <a:t> Hello World: </a:t>
            </a:r>
            <a:br>
              <a:rPr lang="en-US" altLang="zh-CN" dirty="0"/>
            </a:br>
            <a:r>
              <a:rPr lang="en-US" altLang="zh-CN" dirty="0"/>
              <a:t>handwritten digits classification</a:t>
            </a:r>
            <a:endParaRPr lang="zh-CN" altLang="en-US" dirty="0"/>
          </a:p>
        </p:txBody>
      </p:sp>
      <p:sp>
        <p:nvSpPr>
          <p:cNvPr id="12" name="object 7"/>
          <p:cNvSpPr txBox="1"/>
          <p:nvPr/>
        </p:nvSpPr>
        <p:spPr>
          <a:xfrm>
            <a:off x="480060" y="5051599"/>
            <a:ext cx="7886700" cy="415498"/>
          </a:xfrm>
          <a:prstGeom prst="rect">
            <a:avLst/>
          </a:prstGeom>
        </p:spPr>
        <p:txBody>
          <a:bodyPr vert="horz" wrap="square" lIns="0" tIns="0" rIns="0" bIns="0" rtlCol="0">
            <a:spAutoFit/>
          </a:bodyPr>
          <a:lstStyle/>
          <a:p>
            <a:pPr marL="9525" algn="r"/>
            <a:r>
              <a:rPr spc="-15" dirty="0">
                <a:latin typeface="Arial"/>
                <a:cs typeface="Arial"/>
              </a:rPr>
              <a:t>MNIST</a:t>
            </a:r>
            <a:r>
              <a:rPr sz="900" spc="-15" dirty="0">
                <a:latin typeface="Arial"/>
                <a:cs typeface="Arial"/>
              </a:rPr>
              <a:t> = </a:t>
            </a:r>
            <a:r>
              <a:rPr sz="900" spc="30" dirty="0">
                <a:latin typeface="Arial"/>
                <a:cs typeface="Arial"/>
              </a:rPr>
              <a:t>Mixed</a:t>
            </a:r>
            <a:r>
              <a:rPr sz="900" spc="-15" dirty="0">
                <a:latin typeface="Arial"/>
                <a:cs typeface="Arial"/>
              </a:rPr>
              <a:t> </a:t>
            </a:r>
            <a:r>
              <a:rPr sz="900" spc="30" dirty="0">
                <a:latin typeface="Arial"/>
                <a:cs typeface="Arial"/>
              </a:rPr>
              <a:t>National</a:t>
            </a:r>
            <a:r>
              <a:rPr sz="900" spc="-15" dirty="0">
                <a:latin typeface="Arial"/>
                <a:cs typeface="Arial"/>
              </a:rPr>
              <a:t> </a:t>
            </a:r>
            <a:r>
              <a:rPr sz="900" spc="34" dirty="0">
                <a:latin typeface="Arial"/>
                <a:cs typeface="Arial"/>
              </a:rPr>
              <a:t>Institute</a:t>
            </a:r>
            <a:r>
              <a:rPr sz="900" spc="-15" dirty="0">
                <a:latin typeface="Arial"/>
                <a:cs typeface="Arial"/>
              </a:rPr>
              <a:t> </a:t>
            </a:r>
            <a:r>
              <a:rPr sz="900" spc="45" dirty="0">
                <a:latin typeface="Arial"/>
                <a:cs typeface="Arial"/>
              </a:rPr>
              <a:t>of</a:t>
            </a:r>
            <a:r>
              <a:rPr sz="900" spc="-15" dirty="0">
                <a:latin typeface="Arial"/>
                <a:cs typeface="Arial"/>
              </a:rPr>
              <a:t> </a:t>
            </a:r>
            <a:r>
              <a:rPr sz="900" spc="15" dirty="0">
                <a:latin typeface="Arial"/>
                <a:cs typeface="Arial"/>
              </a:rPr>
              <a:t>Standards</a:t>
            </a:r>
            <a:r>
              <a:rPr sz="900" spc="-15" dirty="0">
                <a:latin typeface="Arial"/>
                <a:cs typeface="Arial"/>
              </a:rPr>
              <a:t> </a:t>
            </a:r>
            <a:r>
              <a:rPr sz="900" spc="34" dirty="0">
                <a:latin typeface="Arial"/>
                <a:cs typeface="Arial"/>
              </a:rPr>
              <a:t>and</a:t>
            </a:r>
            <a:r>
              <a:rPr sz="900" spc="-15" dirty="0">
                <a:latin typeface="Arial"/>
                <a:cs typeface="Arial"/>
              </a:rPr>
              <a:t> </a:t>
            </a:r>
            <a:r>
              <a:rPr sz="900" spc="11" dirty="0">
                <a:latin typeface="Arial"/>
                <a:cs typeface="Arial"/>
              </a:rPr>
              <a:t>Techn</a:t>
            </a:r>
            <a:r>
              <a:rPr lang="en-US" sz="900" spc="11" dirty="0">
                <a:latin typeface="Arial"/>
                <a:cs typeface="Arial"/>
              </a:rPr>
              <a:t>o</a:t>
            </a:r>
            <a:r>
              <a:rPr sz="900" spc="11" dirty="0">
                <a:latin typeface="Arial"/>
                <a:cs typeface="Arial"/>
              </a:rPr>
              <a:t>logy</a:t>
            </a:r>
            <a:r>
              <a:rPr sz="900" spc="-15" dirty="0">
                <a:latin typeface="Arial"/>
                <a:cs typeface="Arial"/>
              </a:rPr>
              <a:t> </a:t>
            </a:r>
            <a:r>
              <a:rPr lang="en-US" altLang="zh-CN" sz="900" spc="-15" dirty="0">
                <a:latin typeface="Arial"/>
                <a:cs typeface="Arial"/>
              </a:rPr>
              <a:t> </a:t>
            </a:r>
          </a:p>
          <a:p>
            <a:pPr marL="9525" algn="r"/>
            <a:r>
              <a:rPr sz="900" spc="34" dirty="0">
                <a:latin typeface="Arial"/>
                <a:cs typeface="Arial"/>
              </a:rPr>
              <a:t>Download</a:t>
            </a:r>
            <a:r>
              <a:rPr sz="900" spc="-15" dirty="0">
                <a:latin typeface="Arial"/>
                <a:cs typeface="Arial"/>
              </a:rPr>
              <a:t> </a:t>
            </a:r>
            <a:r>
              <a:rPr sz="900" spc="38" dirty="0">
                <a:latin typeface="Arial"/>
                <a:cs typeface="Arial"/>
              </a:rPr>
              <a:t>the</a:t>
            </a:r>
            <a:r>
              <a:rPr sz="900" spc="-15" dirty="0">
                <a:latin typeface="Arial"/>
                <a:cs typeface="Arial"/>
              </a:rPr>
              <a:t> </a:t>
            </a:r>
            <a:r>
              <a:rPr sz="900" spc="23" dirty="0">
                <a:latin typeface="Arial"/>
                <a:cs typeface="Arial"/>
              </a:rPr>
              <a:t>dataset</a:t>
            </a:r>
            <a:r>
              <a:rPr sz="900" spc="-15" dirty="0">
                <a:latin typeface="Arial"/>
                <a:cs typeface="Arial"/>
              </a:rPr>
              <a:t> </a:t>
            </a:r>
            <a:r>
              <a:rPr sz="900" spc="34" dirty="0">
                <a:latin typeface="Arial"/>
                <a:cs typeface="Arial"/>
              </a:rPr>
              <a:t>at</a:t>
            </a:r>
            <a:r>
              <a:rPr sz="900" spc="23" dirty="0">
                <a:latin typeface="Arial"/>
                <a:cs typeface="Arial"/>
              </a:rPr>
              <a:t> </a:t>
            </a:r>
            <a:r>
              <a:rPr sz="900" u="sng" spc="38" dirty="0">
                <a:latin typeface="Arial"/>
                <a:cs typeface="Arial"/>
                <a:hlinkClick r:id="rId2"/>
              </a:rPr>
              <a:t>http://yann.lecun.com/exdb/mnist/</a:t>
            </a:r>
            <a:endParaRPr sz="900" dirty="0">
              <a:latin typeface="Arial"/>
              <a:cs typeface="Arial"/>
            </a:endParaRPr>
          </a:p>
        </p:txBody>
      </p:sp>
      <p:grpSp>
        <p:nvGrpSpPr>
          <p:cNvPr id="17" name="Group 16"/>
          <p:cNvGrpSpPr/>
          <p:nvPr/>
        </p:nvGrpSpPr>
        <p:grpSpPr>
          <a:xfrm>
            <a:off x="1056333" y="2789624"/>
            <a:ext cx="1541832" cy="1604631"/>
            <a:chOff x="6402955" y="2089679"/>
            <a:chExt cx="2055776" cy="2139508"/>
          </a:xfrm>
        </p:grpSpPr>
        <p:sp>
          <p:nvSpPr>
            <p:cNvPr id="13" name="object 6"/>
            <p:cNvSpPr/>
            <p:nvPr/>
          </p:nvSpPr>
          <p:spPr>
            <a:xfrm>
              <a:off x="6671733" y="2089679"/>
              <a:ext cx="1504993" cy="1506721"/>
            </a:xfrm>
            <a:prstGeom prst="rect">
              <a:avLst/>
            </a:prstGeom>
            <a:blipFill>
              <a:blip r:embed="rId3" cstate="print"/>
              <a:stretch>
                <a:fillRect/>
              </a:stretch>
            </a:blipFill>
            <a:ln>
              <a:solidFill>
                <a:schemeClr val="tx1"/>
              </a:solidFill>
            </a:ln>
          </p:spPr>
          <p:txBody>
            <a:bodyPr wrap="square" lIns="0" tIns="0" rIns="0" bIns="0" rtlCol="0"/>
            <a:lstStyle/>
            <a:p>
              <a:endParaRPr sz="1350"/>
            </a:p>
          </p:txBody>
        </p:sp>
        <p:sp>
          <p:nvSpPr>
            <p:cNvPr id="14" name="TextBox 13"/>
            <p:cNvSpPr txBox="1"/>
            <p:nvPr/>
          </p:nvSpPr>
          <p:spPr>
            <a:xfrm>
              <a:off x="6402955" y="3675190"/>
              <a:ext cx="2055776" cy="553997"/>
            </a:xfrm>
            <a:prstGeom prst="rect">
              <a:avLst/>
            </a:prstGeom>
            <a:noFill/>
          </p:spPr>
          <p:txBody>
            <a:bodyPr wrap="none" rtlCol="0">
              <a:spAutoFit/>
            </a:bodyPr>
            <a:lstStyle/>
            <a:p>
              <a:r>
                <a:rPr lang="en-US" altLang="zh-CN" sz="2100" dirty="0"/>
                <a:t>28*28 pixels</a:t>
              </a:r>
              <a:endParaRPr lang="zh-CN" altLang="en-US" sz="2100" dirty="0"/>
            </a:p>
          </p:txBody>
        </p:sp>
      </p:grpSp>
      <p:grpSp>
        <p:nvGrpSpPr>
          <p:cNvPr id="37" name="Group 36"/>
          <p:cNvGrpSpPr/>
          <p:nvPr/>
        </p:nvGrpSpPr>
        <p:grpSpPr>
          <a:xfrm>
            <a:off x="4787901" y="3289780"/>
            <a:ext cx="3091970" cy="652967"/>
            <a:chOff x="5943600" y="3040175"/>
            <a:chExt cx="4122626" cy="870623"/>
          </a:xfrm>
        </p:grpSpPr>
        <p:grpSp>
          <p:nvGrpSpPr>
            <p:cNvPr id="32" name="Group 31"/>
            <p:cNvGrpSpPr/>
            <p:nvPr/>
          </p:nvGrpSpPr>
          <p:grpSpPr>
            <a:xfrm>
              <a:off x="5943600" y="3040175"/>
              <a:ext cx="4064001" cy="387970"/>
              <a:chOff x="5892800" y="2818652"/>
              <a:chExt cx="4064001" cy="387970"/>
            </a:xfrm>
          </p:grpSpPr>
          <p:sp>
            <p:nvSpPr>
              <p:cNvPr id="20" name="Rectangle 19"/>
              <p:cNvSpPr/>
              <p:nvPr/>
            </p:nvSpPr>
            <p:spPr>
              <a:xfrm>
                <a:off x="5892800" y="2818652"/>
                <a:ext cx="4064001" cy="387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20"/>
              <p:cNvSpPr/>
              <p:nvPr/>
            </p:nvSpPr>
            <p:spPr>
              <a:xfrm>
                <a:off x="5892801" y="2818652"/>
                <a:ext cx="406400" cy="387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3" name="Rectangle 22"/>
              <p:cNvSpPr/>
              <p:nvPr/>
            </p:nvSpPr>
            <p:spPr>
              <a:xfrm>
                <a:off x="6299201" y="2818652"/>
                <a:ext cx="406400" cy="387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4" name="Rectangle 23"/>
              <p:cNvSpPr/>
              <p:nvPr/>
            </p:nvSpPr>
            <p:spPr>
              <a:xfrm>
                <a:off x="6705601" y="2818652"/>
                <a:ext cx="406400" cy="387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0</a:t>
                </a:r>
                <a:endParaRPr lang="zh-CN" altLang="en-US" dirty="0">
                  <a:solidFill>
                    <a:schemeClr val="tx1"/>
                  </a:solidFill>
                </a:endParaRPr>
              </a:p>
            </p:txBody>
          </p:sp>
          <p:sp>
            <p:nvSpPr>
              <p:cNvPr id="25" name="Rectangle 24"/>
              <p:cNvSpPr/>
              <p:nvPr/>
            </p:nvSpPr>
            <p:spPr>
              <a:xfrm>
                <a:off x="7112001" y="2818652"/>
                <a:ext cx="406400" cy="387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rPr>
                  <a:t>0</a:t>
                </a:r>
                <a:endParaRPr lang="zh-CN" altLang="en-US" dirty="0">
                  <a:solidFill>
                    <a:schemeClr val="tx1"/>
                  </a:solidFill>
                </a:endParaRPr>
              </a:p>
            </p:txBody>
          </p:sp>
          <p:sp>
            <p:nvSpPr>
              <p:cNvPr id="26" name="Rectangle 25"/>
              <p:cNvSpPr/>
              <p:nvPr/>
            </p:nvSpPr>
            <p:spPr>
              <a:xfrm>
                <a:off x="7518401" y="2818652"/>
                <a:ext cx="406400" cy="387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rPr>
                  <a:t>0</a:t>
                </a:r>
                <a:endParaRPr lang="zh-CN" altLang="en-US" dirty="0">
                  <a:solidFill>
                    <a:schemeClr val="tx1"/>
                  </a:solidFill>
                </a:endParaRPr>
              </a:p>
            </p:txBody>
          </p:sp>
          <p:sp>
            <p:nvSpPr>
              <p:cNvPr id="27" name="Rectangle 26"/>
              <p:cNvSpPr/>
              <p:nvPr/>
            </p:nvSpPr>
            <p:spPr>
              <a:xfrm>
                <a:off x="7924801" y="2818652"/>
                <a:ext cx="406400" cy="387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rPr>
                  <a:t>0</a:t>
                </a:r>
                <a:endParaRPr lang="zh-CN" altLang="en-US" dirty="0">
                  <a:solidFill>
                    <a:schemeClr val="tx1"/>
                  </a:solidFill>
                </a:endParaRPr>
              </a:p>
            </p:txBody>
          </p:sp>
          <p:sp>
            <p:nvSpPr>
              <p:cNvPr id="28" name="Rectangle 27"/>
              <p:cNvSpPr/>
              <p:nvPr/>
            </p:nvSpPr>
            <p:spPr>
              <a:xfrm>
                <a:off x="8331201" y="2818652"/>
                <a:ext cx="406400" cy="387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rPr>
                  <a:t>0</a:t>
                </a:r>
                <a:endParaRPr lang="zh-CN" altLang="en-US" dirty="0">
                  <a:solidFill>
                    <a:schemeClr val="tx1"/>
                  </a:solidFill>
                </a:endParaRPr>
              </a:p>
            </p:txBody>
          </p:sp>
          <p:sp>
            <p:nvSpPr>
              <p:cNvPr id="29" name="Rectangle 28"/>
              <p:cNvSpPr/>
              <p:nvPr/>
            </p:nvSpPr>
            <p:spPr>
              <a:xfrm>
                <a:off x="8737601" y="2818652"/>
                <a:ext cx="406400" cy="387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rPr>
                  <a:t>0</a:t>
                </a:r>
                <a:endParaRPr lang="zh-CN" altLang="en-US" dirty="0">
                  <a:solidFill>
                    <a:schemeClr val="tx1"/>
                  </a:solidFill>
                </a:endParaRPr>
              </a:p>
            </p:txBody>
          </p:sp>
          <p:sp>
            <p:nvSpPr>
              <p:cNvPr id="30" name="Rectangle 29"/>
              <p:cNvSpPr/>
              <p:nvPr/>
            </p:nvSpPr>
            <p:spPr>
              <a:xfrm>
                <a:off x="9135535" y="2818652"/>
                <a:ext cx="406400" cy="387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rPr>
                  <a:t>1</a:t>
                </a:r>
                <a:endParaRPr lang="zh-CN" altLang="en-US" dirty="0">
                  <a:solidFill>
                    <a:schemeClr val="tx1"/>
                  </a:solidFill>
                </a:endParaRPr>
              </a:p>
            </p:txBody>
          </p:sp>
          <p:sp>
            <p:nvSpPr>
              <p:cNvPr id="31" name="Rectangle 30"/>
              <p:cNvSpPr/>
              <p:nvPr/>
            </p:nvSpPr>
            <p:spPr>
              <a:xfrm>
                <a:off x="9550401" y="2818652"/>
                <a:ext cx="406400" cy="387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rPr>
                  <a:t>0</a:t>
                </a:r>
                <a:endParaRPr lang="zh-CN" altLang="en-US" dirty="0">
                  <a:solidFill>
                    <a:schemeClr val="tx1"/>
                  </a:solidFill>
                </a:endParaRPr>
              </a:p>
            </p:txBody>
          </p:sp>
        </p:grpSp>
        <p:sp>
          <p:nvSpPr>
            <p:cNvPr id="33" name="TextBox 32"/>
            <p:cNvSpPr txBox="1"/>
            <p:nvPr/>
          </p:nvSpPr>
          <p:spPr>
            <a:xfrm>
              <a:off x="5993555" y="3418355"/>
              <a:ext cx="415072" cy="492443"/>
            </a:xfrm>
            <a:prstGeom prst="rect">
              <a:avLst/>
            </a:prstGeom>
            <a:noFill/>
          </p:spPr>
          <p:txBody>
            <a:bodyPr wrap="none" rtlCol="0">
              <a:spAutoFit/>
            </a:bodyPr>
            <a:lstStyle/>
            <a:p>
              <a:r>
                <a:rPr lang="en-US" altLang="zh-CN" dirty="0">
                  <a:latin typeface="Consolas" panose="020B0609020204030204" pitchFamily="49" charset="0"/>
                </a:rPr>
                <a:t>0</a:t>
              </a:r>
              <a:endParaRPr lang="zh-CN" altLang="en-US" dirty="0">
                <a:latin typeface="Consolas" panose="020B0609020204030204" pitchFamily="49" charset="0"/>
              </a:endParaRPr>
            </a:p>
          </p:txBody>
        </p:sp>
        <p:sp>
          <p:nvSpPr>
            <p:cNvPr id="34" name="TextBox 33"/>
            <p:cNvSpPr txBox="1"/>
            <p:nvPr/>
          </p:nvSpPr>
          <p:spPr>
            <a:xfrm>
              <a:off x="6399955" y="3418355"/>
              <a:ext cx="415072" cy="492443"/>
            </a:xfrm>
            <a:prstGeom prst="rect">
              <a:avLst/>
            </a:prstGeom>
            <a:noFill/>
          </p:spPr>
          <p:txBody>
            <a:bodyPr wrap="none" rtlCol="0">
              <a:spAutoFit/>
            </a:bodyPr>
            <a:lstStyle/>
            <a:p>
              <a:r>
                <a:rPr lang="en-US" altLang="zh-CN" dirty="0">
                  <a:latin typeface="Consolas" panose="020B0609020204030204" pitchFamily="49" charset="0"/>
                </a:rPr>
                <a:t>1</a:t>
              </a:r>
              <a:endParaRPr lang="zh-CN" altLang="en-US" dirty="0">
                <a:latin typeface="Consolas" panose="020B0609020204030204" pitchFamily="49" charset="0"/>
              </a:endParaRPr>
            </a:p>
          </p:txBody>
        </p:sp>
        <p:sp>
          <p:nvSpPr>
            <p:cNvPr id="35" name="TextBox 34"/>
            <p:cNvSpPr txBox="1"/>
            <p:nvPr/>
          </p:nvSpPr>
          <p:spPr>
            <a:xfrm>
              <a:off x="9236288" y="3418355"/>
              <a:ext cx="415072" cy="492443"/>
            </a:xfrm>
            <a:prstGeom prst="rect">
              <a:avLst/>
            </a:prstGeom>
            <a:noFill/>
          </p:spPr>
          <p:txBody>
            <a:bodyPr wrap="none" rtlCol="0">
              <a:spAutoFit/>
            </a:bodyPr>
            <a:lstStyle/>
            <a:p>
              <a:r>
                <a:rPr lang="en-US" altLang="zh-CN" dirty="0">
                  <a:latin typeface="Consolas" panose="020B0609020204030204" pitchFamily="49" charset="0"/>
                </a:rPr>
                <a:t>8</a:t>
              </a:r>
              <a:endParaRPr lang="zh-CN" altLang="en-US" dirty="0">
                <a:latin typeface="Consolas" panose="020B0609020204030204" pitchFamily="49" charset="0"/>
              </a:endParaRPr>
            </a:p>
          </p:txBody>
        </p:sp>
        <p:sp>
          <p:nvSpPr>
            <p:cNvPr id="36" name="TextBox 35"/>
            <p:cNvSpPr txBox="1"/>
            <p:nvPr/>
          </p:nvSpPr>
          <p:spPr>
            <a:xfrm>
              <a:off x="9651154" y="3418355"/>
              <a:ext cx="415072" cy="492443"/>
            </a:xfrm>
            <a:prstGeom prst="rect">
              <a:avLst/>
            </a:prstGeom>
            <a:noFill/>
          </p:spPr>
          <p:txBody>
            <a:bodyPr wrap="none" rtlCol="0">
              <a:spAutoFit/>
            </a:bodyPr>
            <a:lstStyle/>
            <a:p>
              <a:r>
                <a:rPr lang="en-US" altLang="zh-CN" dirty="0">
                  <a:latin typeface="Consolas" panose="020B0609020204030204" pitchFamily="49" charset="0"/>
                </a:rPr>
                <a:t>9</a:t>
              </a:r>
              <a:endParaRPr lang="zh-CN" altLang="en-US" dirty="0">
                <a:latin typeface="Consolas" panose="020B0609020204030204" pitchFamily="49" charset="0"/>
              </a:endParaRPr>
            </a:p>
          </p:txBody>
        </p:sp>
      </p:grpSp>
      <p:sp>
        <p:nvSpPr>
          <p:cNvPr id="38" name="Arrow: Right 37"/>
          <p:cNvSpPr/>
          <p:nvPr/>
        </p:nvSpPr>
        <p:spPr>
          <a:xfrm>
            <a:off x="3060700" y="3354644"/>
            <a:ext cx="990600" cy="22611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Rectangle 38"/>
          <p:cNvSpPr/>
          <p:nvPr/>
        </p:nvSpPr>
        <p:spPr>
          <a:xfrm>
            <a:off x="3219138" y="2879079"/>
            <a:ext cx="619337" cy="1200329"/>
          </a:xfrm>
          <a:prstGeom prst="rect">
            <a:avLst/>
          </a:prstGeom>
        </p:spPr>
        <p:txBody>
          <a:bodyPr wrap="none">
            <a:spAutoFit/>
          </a:bodyPr>
          <a:lstStyle/>
          <a:p>
            <a:pPr marL="9525"/>
            <a:r>
              <a:rPr lang="en-US" altLang="zh-CN" sz="7200" b="1" spc="-23" dirty="0">
                <a:solidFill>
                  <a:srgbClr val="D84436"/>
                </a:solidFill>
                <a:latin typeface="Calibri"/>
                <a:cs typeface="Calibri"/>
              </a:rPr>
              <a:t>?</a:t>
            </a:r>
            <a:endParaRPr lang="zh-CN" altLang="en-US" sz="7200" dirty="0">
              <a:latin typeface="Calibri"/>
              <a:cs typeface="Calibri"/>
            </a:endParaRPr>
          </a:p>
        </p:txBody>
      </p:sp>
      <p:sp>
        <p:nvSpPr>
          <p:cNvPr id="41" name="TextBox 40"/>
          <p:cNvSpPr txBox="1"/>
          <p:nvPr/>
        </p:nvSpPr>
        <p:spPr>
          <a:xfrm>
            <a:off x="5062639" y="4067698"/>
            <a:ext cx="2415982" cy="415498"/>
          </a:xfrm>
          <a:prstGeom prst="rect">
            <a:avLst/>
          </a:prstGeom>
          <a:noFill/>
        </p:spPr>
        <p:txBody>
          <a:bodyPr wrap="none" rtlCol="0">
            <a:spAutoFit/>
          </a:bodyPr>
          <a:lstStyle/>
          <a:p>
            <a:r>
              <a:rPr lang="en-US" altLang="zh-CN" sz="2100" dirty="0"/>
              <a:t>10*1 one-hot vector</a:t>
            </a:r>
            <a:endParaRPr lang="zh-CN" altLang="en-US" sz="2100" dirty="0"/>
          </a:p>
        </p:txBody>
      </p:sp>
      <p:sp>
        <p:nvSpPr>
          <p:cNvPr id="3" name="Slide Number Placeholder 2"/>
          <p:cNvSpPr>
            <a:spLocks noGrp="1"/>
          </p:cNvSpPr>
          <p:nvPr>
            <p:ph type="sldNum" sz="quarter" idx="12"/>
          </p:nvPr>
        </p:nvSpPr>
        <p:spPr/>
        <p:txBody>
          <a:bodyPr/>
          <a:lstStyle/>
          <a:p>
            <a:fld id="{16B68BF0-4258-4D0B-A9F3-965D4FFD5F61}" type="slidenum">
              <a:rPr lang="zh-CN" altLang="en-US" smtClean="0"/>
              <a:t>5</a:t>
            </a:fld>
            <a:endParaRPr lang="zh-CN" altLang="en-US"/>
          </a:p>
        </p:txBody>
      </p:sp>
    </p:spTree>
    <p:extLst>
      <p:ext uri="{BB962C8B-B14F-4D97-AF65-F5344CB8AC3E}">
        <p14:creationId xmlns:p14="http://schemas.microsoft.com/office/powerpoint/2010/main" val="1641184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75FC2-4796-2662-17D9-4DD2D2C46313}"/>
              </a:ext>
            </a:extLst>
          </p:cNvPr>
          <p:cNvSpPr>
            <a:spLocks noGrp="1"/>
          </p:cNvSpPr>
          <p:nvPr>
            <p:ph type="ctrTitle"/>
          </p:nvPr>
        </p:nvSpPr>
        <p:spPr/>
        <p:txBody>
          <a:bodyPr/>
          <a:lstStyle/>
          <a:p>
            <a:r>
              <a:rPr kumimoji="1" lang="en-US" altLang="zh-CN" dirty="0"/>
              <a:t>Graph Optimization</a:t>
            </a:r>
            <a:endParaRPr kumimoji="1" lang="zh-CN" altLang="en-US" dirty="0"/>
          </a:p>
        </p:txBody>
      </p:sp>
      <p:sp>
        <p:nvSpPr>
          <p:cNvPr id="3" name="副标题 2">
            <a:extLst>
              <a:ext uri="{FF2B5EF4-FFF2-40B4-BE49-F238E27FC236}">
                <a16:creationId xmlns:a16="http://schemas.microsoft.com/office/drawing/2014/main" id="{888AA6DC-0E4D-3C4F-57E0-A008815CBA1E}"/>
              </a:ext>
            </a:extLst>
          </p:cNvPr>
          <p:cNvSpPr>
            <a:spLocks noGrp="1"/>
          </p:cNvSpPr>
          <p:nvPr>
            <p:ph type="subTitle"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27B49F95-1661-BB34-A1E4-12FF5195EAE8}"/>
              </a:ext>
            </a:extLst>
          </p:cNvPr>
          <p:cNvSpPr>
            <a:spLocks noGrp="1"/>
          </p:cNvSpPr>
          <p:nvPr>
            <p:ph type="sldNum" sz="quarter" idx="12"/>
          </p:nvPr>
        </p:nvSpPr>
        <p:spPr/>
        <p:txBody>
          <a:bodyPr/>
          <a:lstStyle/>
          <a:p>
            <a:fld id="{0C913308-F349-4B6D-A68A-DD1791B4A57B}" type="slidenum">
              <a:rPr lang="zh-CN" altLang="en-US" smtClean="0"/>
              <a:t>50</a:t>
            </a:fld>
            <a:endParaRPr lang="zh-CN" altLang="en-US"/>
          </a:p>
        </p:txBody>
      </p:sp>
    </p:spTree>
    <p:extLst>
      <p:ext uri="{BB962C8B-B14F-4D97-AF65-F5344CB8AC3E}">
        <p14:creationId xmlns:p14="http://schemas.microsoft.com/office/powerpoint/2010/main" val="3900009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9402-76D1-8841-8F65-749577FEA72A}"/>
              </a:ext>
            </a:extLst>
          </p:cNvPr>
          <p:cNvSpPr>
            <a:spLocks noGrp="1"/>
          </p:cNvSpPr>
          <p:nvPr>
            <p:ph type="title"/>
          </p:nvPr>
        </p:nvSpPr>
        <p:spPr/>
        <p:txBody>
          <a:bodyPr/>
          <a:lstStyle/>
          <a:p>
            <a:r>
              <a:rPr lang="en-US" dirty="0"/>
              <a:t>Graph presentation of AI programs</a:t>
            </a:r>
          </a:p>
        </p:txBody>
      </p:sp>
      <p:sp>
        <p:nvSpPr>
          <p:cNvPr id="27" name="内容占位符 26">
            <a:extLst>
              <a:ext uri="{FF2B5EF4-FFF2-40B4-BE49-F238E27FC236}">
                <a16:creationId xmlns:a16="http://schemas.microsoft.com/office/drawing/2014/main" id="{F45D9036-AC5D-4F9F-AE07-A28713ECBDEE}"/>
              </a:ext>
            </a:extLst>
          </p:cNvPr>
          <p:cNvSpPr>
            <a:spLocks noGrp="1"/>
          </p:cNvSpPr>
          <p:nvPr>
            <p:ph idx="1"/>
          </p:nvPr>
        </p:nvSpPr>
        <p:spPr>
          <a:xfrm>
            <a:off x="430990" y="1336185"/>
            <a:ext cx="8271559" cy="4758753"/>
          </a:xfrm>
        </p:spPr>
        <p:txBody>
          <a:bodyPr/>
          <a:lstStyle/>
          <a:p>
            <a:r>
              <a:rPr lang="en-US" altLang="zh-CN" dirty="0"/>
              <a:t>Graphs are constructed with operators and tensors</a:t>
            </a:r>
            <a:endParaRPr lang="zh-CN" altLang="en-US" dirty="0"/>
          </a:p>
        </p:txBody>
      </p:sp>
      <p:sp>
        <p:nvSpPr>
          <p:cNvPr id="4" name="Slide Number Placeholder 3">
            <a:extLst>
              <a:ext uri="{FF2B5EF4-FFF2-40B4-BE49-F238E27FC236}">
                <a16:creationId xmlns:a16="http://schemas.microsoft.com/office/drawing/2014/main" id="{1EA99B9E-5040-3141-8033-EE0ABD931C97}"/>
              </a:ext>
            </a:extLst>
          </p:cNvPr>
          <p:cNvSpPr>
            <a:spLocks noGrp="1"/>
          </p:cNvSpPr>
          <p:nvPr>
            <p:ph type="sldNum" sz="quarter" idx="4"/>
          </p:nvPr>
        </p:nvSpPr>
        <p:spPr>
          <a:xfrm>
            <a:off x="11125200" y="6618588"/>
            <a:ext cx="1066800" cy="206049"/>
          </a:xfrm>
          <a:prstGeom prst="rect">
            <a:avLst/>
          </a:prstGeom>
        </p:spPr>
        <p:txBody>
          <a:bodyPr/>
          <a:lstStyle>
            <a:defPPr>
              <a:defRPr lang="zh-CN"/>
            </a:defPPr>
            <a:lvl1pPr marL="0" algn="l" defTabSz="914400" rtl="0" eaLnBrk="1" latinLnBrk="0" hangingPunct="1">
              <a:defRPr lang="zh-CN" altLang="en-US" sz="12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FA9850-AAF6-401B-B5AF-4B878A6DFFE7}" type="slidenum">
              <a:rPr lang="en-US" altLang="zh-CN" smtClean="0"/>
              <a:pPr/>
              <a:t>51</a:t>
            </a:fld>
            <a:endParaRPr lang="en-US" dirty="0"/>
          </a:p>
        </p:txBody>
      </p:sp>
      <p:sp>
        <p:nvSpPr>
          <p:cNvPr id="5" name="Rectangle 4">
            <a:extLst>
              <a:ext uri="{FF2B5EF4-FFF2-40B4-BE49-F238E27FC236}">
                <a16:creationId xmlns:a16="http://schemas.microsoft.com/office/drawing/2014/main" id="{69B9896A-D0C6-6D4E-B6B0-B3731C13CB82}"/>
              </a:ext>
            </a:extLst>
          </p:cNvPr>
          <p:cNvSpPr/>
          <p:nvPr/>
        </p:nvSpPr>
        <p:spPr>
          <a:xfrm>
            <a:off x="570754" y="2967531"/>
            <a:ext cx="841823" cy="298451"/>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200" b="1" kern="0" dirty="0">
                <a:solidFill>
                  <a:srgbClr val="000000"/>
                </a:solidFill>
                <a:latin typeface="Source Sans Pro"/>
                <a:cs typeface="Arial" panose="020B0604020202020204" pitchFamily="34" charset="0"/>
              </a:rPr>
              <a:t>conv3x3</a:t>
            </a:r>
          </a:p>
        </p:txBody>
      </p:sp>
      <p:sp>
        <p:nvSpPr>
          <p:cNvPr id="6" name="Rectangle 5">
            <a:extLst>
              <a:ext uri="{FF2B5EF4-FFF2-40B4-BE49-F238E27FC236}">
                <a16:creationId xmlns:a16="http://schemas.microsoft.com/office/drawing/2014/main" id="{7A4C3664-73FE-8240-B095-B899FEA6D76D}"/>
              </a:ext>
            </a:extLst>
          </p:cNvPr>
          <p:cNvSpPr/>
          <p:nvPr/>
        </p:nvSpPr>
        <p:spPr>
          <a:xfrm>
            <a:off x="1701412" y="2970685"/>
            <a:ext cx="841823" cy="298451"/>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200" b="1" kern="0" dirty="0">
                <a:solidFill>
                  <a:srgbClr val="000000"/>
                </a:solidFill>
                <a:latin typeface="Source Sans Pro"/>
                <a:cs typeface="Arial" panose="020B0604020202020204" pitchFamily="34" charset="0"/>
              </a:rPr>
              <a:t>conv1x1</a:t>
            </a:r>
          </a:p>
        </p:txBody>
      </p:sp>
      <p:sp>
        <p:nvSpPr>
          <p:cNvPr id="7" name="Rectangle 6">
            <a:extLst>
              <a:ext uri="{FF2B5EF4-FFF2-40B4-BE49-F238E27FC236}">
                <a16:creationId xmlns:a16="http://schemas.microsoft.com/office/drawing/2014/main" id="{0C5B3D73-A732-5D46-93C4-527668B083DF}"/>
              </a:ext>
            </a:extLst>
          </p:cNvPr>
          <p:cNvSpPr/>
          <p:nvPr/>
        </p:nvSpPr>
        <p:spPr>
          <a:xfrm>
            <a:off x="1260057" y="2417557"/>
            <a:ext cx="652192" cy="298452"/>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200" b="1" kern="0" dirty="0">
                <a:solidFill>
                  <a:srgbClr val="000000"/>
                </a:solidFill>
                <a:latin typeface="Source Sans Pro"/>
                <a:cs typeface="Arial" panose="020B0604020202020204" pitchFamily="34" charset="0"/>
              </a:rPr>
              <a:t>Input</a:t>
            </a:r>
          </a:p>
        </p:txBody>
      </p:sp>
      <p:cxnSp>
        <p:nvCxnSpPr>
          <p:cNvPr id="8" name="Straight Arrow Connector 7">
            <a:extLst>
              <a:ext uri="{FF2B5EF4-FFF2-40B4-BE49-F238E27FC236}">
                <a16:creationId xmlns:a16="http://schemas.microsoft.com/office/drawing/2014/main" id="{0D0A8922-977E-C347-94D7-687A63A1E072}"/>
              </a:ext>
            </a:extLst>
          </p:cNvPr>
          <p:cNvCxnSpPr>
            <a:stCxn id="7" idx="2"/>
            <a:endCxn id="5" idx="0"/>
          </p:cNvCxnSpPr>
          <p:nvPr/>
        </p:nvCxnSpPr>
        <p:spPr>
          <a:xfrm flipH="1">
            <a:off x="991666" y="2716009"/>
            <a:ext cx="594488" cy="251522"/>
          </a:xfrm>
          <a:prstGeom prst="straightConnector1">
            <a:avLst/>
          </a:prstGeom>
          <a:noFill/>
          <a:ln w="28575" cap="flat" cmpd="sng" algn="ctr">
            <a:solidFill>
              <a:srgbClr val="FFFFFF">
                <a:lumMod val="50000"/>
              </a:srgbClr>
            </a:solidFill>
            <a:prstDash val="solid"/>
            <a:tailEnd type="triangle" w="lg" len="lg"/>
          </a:ln>
          <a:effectLst/>
        </p:spPr>
      </p:cxnSp>
      <p:cxnSp>
        <p:nvCxnSpPr>
          <p:cNvPr id="9" name="Straight Arrow Connector 8">
            <a:extLst>
              <a:ext uri="{FF2B5EF4-FFF2-40B4-BE49-F238E27FC236}">
                <a16:creationId xmlns:a16="http://schemas.microsoft.com/office/drawing/2014/main" id="{107BDBA3-C247-D24A-BB40-EF5EC89425B0}"/>
              </a:ext>
            </a:extLst>
          </p:cNvPr>
          <p:cNvCxnSpPr>
            <a:stCxn id="7" idx="2"/>
            <a:endCxn id="6" idx="0"/>
          </p:cNvCxnSpPr>
          <p:nvPr/>
        </p:nvCxnSpPr>
        <p:spPr>
          <a:xfrm>
            <a:off x="1586154" y="2716009"/>
            <a:ext cx="536170" cy="254676"/>
          </a:xfrm>
          <a:prstGeom prst="straightConnector1">
            <a:avLst/>
          </a:prstGeom>
          <a:noFill/>
          <a:ln w="28575" cap="flat" cmpd="sng" algn="ctr">
            <a:solidFill>
              <a:srgbClr val="FFFFFF">
                <a:lumMod val="50000"/>
              </a:srgbClr>
            </a:solidFill>
            <a:prstDash val="solid"/>
            <a:tailEnd type="triangle" w="lg" len="lg"/>
          </a:ln>
          <a:effectLst/>
        </p:spPr>
      </p:cxnSp>
      <p:sp>
        <p:nvSpPr>
          <p:cNvPr id="10" name="Rectangle 9">
            <a:extLst>
              <a:ext uri="{FF2B5EF4-FFF2-40B4-BE49-F238E27FC236}">
                <a16:creationId xmlns:a16="http://schemas.microsoft.com/office/drawing/2014/main" id="{5C6C85F8-A3C2-BD46-A764-014074E669DD}"/>
              </a:ext>
            </a:extLst>
          </p:cNvPr>
          <p:cNvSpPr/>
          <p:nvPr/>
        </p:nvSpPr>
        <p:spPr>
          <a:xfrm>
            <a:off x="572106" y="4125073"/>
            <a:ext cx="841823" cy="298451"/>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200" b="1" kern="0" dirty="0">
                <a:solidFill>
                  <a:srgbClr val="000000"/>
                </a:solidFill>
                <a:latin typeface="Source Sans Pro"/>
                <a:cs typeface="Arial" panose="020B0604020202020204" pitchFamily="34" charset="0"/>
              </a:rPr>
              <a:t>conv3x3</a:t>
            </a:r>
          </a:p>
        </p:txBody>
      </p:sp>
      <p:cxnSp>
        <p:nvCxnSpPr>
          <p:cNvPr id="11" name="Straight Arrow Connector 10">
            <a:extLst>
              <a:ext uri="{FF2B5EF4-FFF2-40B4-BE49-F238E27FC236}">
                <a16:creationId xmlns:a16="http://schemas.microsoft.com/office/drawing/2014/main" id="{D71553EF-7BCF-284C-9EDF-84A2464F8534}"/>
              </a:ext>
            </a:extLst>
          </p:cNvPr>
          <p:cNvCxnSpPr>
            <a:stCxn id="17" idx="2"/>
            <a:endCxn id="10" idx="0"/>
          </p:cNvCxnSpPr>
          <p:nvPr/>
        </p:nvCxnSpPr>
        <p:spPr>
          <a:xfrm>
            <a:off x="991666" y="3848648"/>
            <a:ext cx="1352" cy="276425"/>
          </a:xfrm>
          <a:prstGeom prst="straightConnector1">
            <a:avLst/>
          </a:prstGeom>
          <a:noFill/>
          <a:ln w="28575" cap="flat" cmpd="sng" algn="ctr">
            <a:solidFill>
              <a:srgbClr val="FFFFFF">
                <a:lumMod val="50000"/>
              </a:srgbClr>
            </a:solidFill>
            <a:prstDash val="solid"/>
            <a:tailEnd type="triangle" w="lg" len="lg"/>
          </a:ln>
          <a:effectLst/>
        </p:spPr>
      </p:cxnSp>
      <p:cxnSp>
        <p:nvCxnSpPr>
          <p:cNvPr id="12" name="Straight Arrow Connector 11">
            <a:extLst>
              <a:ext uri="{FF2B5EF4-FFF2-40B4-BE49-F238E27FC236}">
                <a16:creationId xmlns:a16="http://schemas.microsoft.com/office/drawing/2014/main" id="{8573CA88-6CF4-F44B-8D74-1410740A512E}"/>
              </a:ext>
            </a:extLst>
          </p:cNvPr>
          <p:cNvCxnSpPr>
            <a:stCxn id="18" idx="2"/>
            <a:endCxn id="14" idx="0"/>
          </p:cNvCxnSpPr>
          <p:nvPr/>
        </p:nvCxnSpPr>
        <p:spPr>
          <a:xfrm flipH="1">
            <a:off x="1661620" y="3848648"/>
            <a:ext cx="458087" cy="837597"/>
          </a:xfrm>
          <a:prstGeom prst="straightConnector1">
            <a:avLst/>
          </a:prstGeom>
          <a:noFill/>
          <a:ln w="28575" cap="flat" cmpd="sng" algn="ctr">
            <a:solidFill>
              <a:srgbClr val="FFFFFF">
                <a:lumMod val="50000"/>
              </a:srgbClr>
            </a:solidFill>
            <a:prstDash val="solid"/>
            <a:tailEnd type="triangle" w="lg" len="lg"/>
          </a:ln>
          <a:effectLst/>
        </p:spPr>
      </p:cxnSp>
      <p:cxnSp>
        <p:nvCxnSpPr>
          <p:cNvPr id="13" name="Straight Arrow Connector 12">
            <a:extLst>
              <a:ext uri="{FF2B5EF4-FFF2-40B4-BE49-F238E27FC236}">
                <a16:creationId xmlns:a16="http://schemas.microsoft.com/office/drawing/2014/main" id="{C0445E9C-402D-0548-B1E8-A6F3A999324C}"/>
              </a:ext>
            </a:extLst>
          </p:cNvPr>
          <p:cNvCxnSpPr>
            <a:stCxn id="10" idx="2"/>
            <a:endCxn id="14" idx="0"/>
          </p:cNvCxnSpPr>
          <p:nvPr/>
        </p:nvCxnSpPr>
        <p:spPr>
          <a:xfrm>
            <a:off x="993018" y="4423525"/>
            <a:ext cx="668602" cy="262721"/>
          </a:xfrm>
          <a:prstGeom prst="straightConnector1">
            <a:avLst/>
          </a:prstGeom>
          <a:noFill/>
          <a:ln w="28575" cap="flat" cmpd="sng" algn="ctr">
            <a:solidFill>
              <a:srgbClr val="FFFFFF">
                <a:lumMod val="50000"/>
              </a:srgbClr>
            </a:solidFill>
            <a:prstDash val="solid"/>
            <a:tailEnd type="triangle" w="lg" len="lg"/>
          </a:ln>
          <a:effectLst/>
        </p:spPr>
      </p:cxnSp>
      <p:sp>
        <p:nvSpPr>
          <p:cNvPr id="14" name="Rectangle 13">
            <a:extLst>
              <a:ext uri="{FF2B5EF4-FFF2-40B4-BE49-F238E27FC236}">
                <a16:creationId xmlns:a16="http://schemas.microsoft.com/office/drawing/2014/main" id="{A8354820-6FA5-F942-84AF-94ACA06FDF18}"/>
              </a:ext>
            </a:extLst>
          </p:cNvPr>
          <p:cNvSpPr/>
          <p:nvPr/>
        </p:nvSpPr>
        <p:spPr>
          <a:xfrm>
            <a:off x="1335523" y="4686245"/>
            <a:ext cx="652192" cy="298452"/>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200" b="1" kern="0" dirty="0">
                <a:solidFill>
                  <a:srgbClr val="000000"/>
                </a:solidFill>
                <a:latin typeface="Source Sans Pro"/>
                <a:cs typeface="Arial" panose="020B0604020202020204" pitchFamily="34" charset="0"/>
              </a:rPr>
              <a:t>add</a:t>
            </a:r>
          </a:p>
        </p:txBody>
      </p:sp>
      <p:sp>
        <p:nvSpPr>
          <p:cNvPr id="15" name="Rectangle 14">
            <a:extLst>
              <a:ext uri="{FF2B5EF4-FFF2-40B4-BE49-F238E27FC236}">
                <a16:creationId xmlns:a16="http://schemas.microsoft.com/office/drawing/2014/main" id="{91A69A3E-F271-5145-AF14-CE1AA09B9016}"/>
              </a:ext>
            </a:extLst>
          </p:cNvPr>
          <p:cNvSpPr/>
          <p:nvPr/>
        </p:nvSpPr>
        <p:spPr>
          <a:xfrm>
            <a:off x="1332906" y="5225896"/>
            <a:ext cx="652192" cy="298452"/>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200" b="1" kern="0" dirty="0" err="1">
                <a:solidFill>
                  <a:srgbClr val="000000"/>
                </a:solidFill>
                <a:latin typeface="Source Sans Pro"/>
                <a:cs typeface="Arial" panose="020B0604020202020204" pitchFamily="34" charset="0"/>
              </a:rPr>
              <a:t>relu</a:t>
            </a:r>
            <a:endParaRPr lang="en-US" sz="1200" b="1" kern="0" dirty="0">
              <a:solidFill>
                <a:srgbClr val="000000"/>
              </a:solidFill>
              <a:latin typeface="Source Sans Pro"/>
              <a:cs typeface="Arial" panose="020B0604020202020204" pitchFamily="34" charset="0"/>
            </a:endParaRPr>
          </a:p>
        </p:txBody>
      </p:sp>
      <p:cxnSp>
        <p:nvCxnSpPr>
          <p:cNvPr id="16" name="Straight Arrow Connector 15">
            <a:extLst>
              <a:ext uri="{FF2B5EF4-FFF2-40B4-BE49-F238E27FC236}">
                <a16:creationId xmlns:a16="http://schemas.microsoft.com/office/drawing/2014/main" id="{E530C476-AB37-4A4D-8BA3-F294430698F3}"/>
              </a:ext>
            </a:extLst>
          </p:cNvPr>
          <p:cNvCxnSpPr>
            <a:stCxn id="14" idx="2"/>
            <a:endCxn id="15" idx="0"/>
          </p:cNvCxnSpPr>
          <p:nvPr/>
        </p:nvCxnSpPr>
        <p:spPr>
          <a:xfrm flipH="1">
            <a:off x="1659003" y="4984697"/>
            <a:ext cx="2617" cy="241199"/>
          </a:xfrm>
          <a:prstGeom prst="straightConnector1">
            <a:avLst/>
          </a:prstGeom>
          <a:noFill/>
          <a:ln w="28575" cap="flat" cmpd="sng" algn="ctr">
            <a:solidFill>
              <a:srgbClr val="FFFFFF">
                <a:lumMod val="50000"/>
              </a:srgbClr>
            </a:solidFill>
            <a:prstDash val="solid"/>
            <a:tailEnd type="triangle" w="lg" len="lg"/>
          </a:ln>
          <a:effectLst/>
        </p:spPr>
      </p:cxnSp>
      <p:sp>
        <p:nvSpPr>
          <p:cNvPr id="17" name="Rectangle 16">
            <a:extLst>
              <a:ext uri="{FF2B5EF4-FFF2-40B4-BE49-F238E27FC236}">
                <a16:creationId xmlns:a16="http://schemas.microsoft.com/office/drawing/2014/main" id="{46938F93-2A07-3749-AC1A-C683CEBC90CB}"/>
              </a:ext>
            </a:extLst>
          </p:cNvPr>
          <p:cNvSpPr/>
          <p:nvPr/>
        </p:nvSpPr>
        <p:spPr>
          <a:xfrm>
            <a:off x="570754" y="3550198"/>
            <a:ext cx="841823" cy="298451"/>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200" b="1" kern="0" dirty="0">
                <a:solidFill>
                  <a:srgbClr val="000000"/>
                </a:solidFill>
                <a:latin typeface="Source Sans Pro"/>
                <a:cs typeface="Arial" panose="020B0604020202020204" pitchFamily="34" charset="0"/>
              </a:rPr>
              <a:t>r</a:t>
            </a:r>
            <a:r>
              <a:rPr lang="en-US" sz="1200" b="1" kern="0" dirty="0" err="1">
                <a:solidFill>
                  <a:srgbClr val="000000"/>
                </a:solidFill>
                <a:latin typeface="Source Sans Pro"/>
                <a:cs typeface="Arial" panose="020B0604020202020204" pitchFamily="34" charset="0"/>
              </a:rPr>
              <a:t>elu</a:t>
            </a:r>
            <a:endParaRPr lang="en-US" sz="1200" b="1" kern="0" dirty="0">
              <a:solidFill>
                <a:srgbClr val="000000"/>
              </a:solidFill>
              <a:latin typeface="Source Sans Pro"/>
              <a:cs typeface="Arial" panose="020B0604020202020204" pitchFamily="34" charset="0"/>
            </a:endParaRPr>
          </a:p>
        </p:txBody>
      </p:sp>
      <p:sp>
        <p:nvSpPr>
          <p:cNvPr id="18" name="Rectangle 17">
            <a:extLst>
              <a:ext uri="{FF2B5EF4-FFF2-40B4-BE49-F238E27FC236}">
                <a16:creationId xmlns:a16="http://schemas.microsoft.com/office/drawing/2014/main" id="{808298F9-99EF-7842-A803-F5330BA088D0}"/>
              </a:ext>
            </a:extLst>
          </p:cNvPr>
          <p:cNvSpPr/>
          <p:nvPr/>
        </p:nvSpPr>
        <p:spPr>
          <a:xfrm>
            <a:off x="1698795" y="3550198"/>
            <a:ext cx="841823" cy="298451"/>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200" b="1" kern="0" dirty="0">
                <a:solidFill>
                  <a:srgbClr val="000000"/>
                </a:solidFill>
                <a:latin typeface="Source Sans Pro"/>
                <a:cs typeface="Arial" panose="020B0604020202020204" pitchFamily="34" charset="0"/>
              </a:rPr>
              <a:t>r</a:t>
            </a:r>
            <a:r>
              <a:rPr lang="en-US" sz="1200" b="1" kern="0" dirty="0" err="1">
                <a:solidFill>
                  <a:srgbClr val="000000"/>
                </a:solidFill>
                <a:latin typeface="Source Sans Pro"/>
                <a:cs typeface="Arial" panose="020B0604020202020204" pitchFamily="34" charset="0"/>
              </a:rPr>
              <a:t>elu</a:t>
            </a:r>
            <a:endParaRPr lang="en-US" sz="1200" b="1" kern="0" dirty="0">
              <a:solidFill>
                <a:srgbClr val="000000"/>
              </a:solidFill>
              <a:latin typeface="Source Sans Pro"/>
              <a:cs typeface="Arial" panose="020B0604020202020204" pitchFamily="34" charset="0"/>
            </a:endParaRPr>
          </a:p>
        </p:txBody>
      </p:sp>
      <p:cxnSp>
        <p:nvCxnSpPr>
          <p:cNvPr id="19" name="Straight Arrow Connector 18">
            <a:extLst>
              <a:ext uri="{FF2B5EF4-FFF2-40B4-BE49-F238E27FC236}">
                <a16:creationId xmlns:a16="http://schemas.microsoft.com/office/drawing/2014/main" id="{86B47A61-7DFA-9B46-85FB-6E90179B2498}"/>
              </a:ext>
            </a:extLst>
          </p:cNvPr>
          <p:cNvCxnSpPr>
            <a:stCxn id="5" idx="2"/>
            <a:endCxn id="17" idx="0"/>
          </p:cNvCxnSpPr>
          <p:nvPr/>
        </p:nvCxnSpPr>
        <p:spPr>
          <a:xfrm>
            <a:off x="991666" y="3265981"/>
            <a:ext cx="0" cy="284216"/>
          </a:xfrm>
          <a:prstGeom prst="straightConnector1">
            <a:avLst/>
          </a:prstGeom>
          <a:noFill/>
          <a:ln w="28575" cap="flat" cmpd="sng" algn="ctr">
            <a:solidFill>
              <a:srgbClr val="FFFFFF">
                <a:lumMod val="50000"/>
              </a:srgbClr>
            </a:solidFill>
            <a:prstDash val="solid"/>
            <a:tailEnd type="triangle" w="lg" len="lg"/>
          </a:ln>
          <a:effectLst/>
        </p:spPr>
      </p:cxnSp>
      <p:cxnSp>
        <p:nvCxnSpPr>
          <p:cNvPr id="20" name="Straight Arrow Connector 19">
            <a:extLst>
              <a:ext uri="{FF2B5EF4-FFF2-40B4-BE49-F238E27FC236}">
                <a16:creationId xmlns:a16="http://schemas.microsoft.com/office/drawing/2014/main" id="{83D7D079-2FA6-FF49-B54A-580FEBE3A10D}"/>
              </a:ext>
            </a:extLst>
          </p:cNvPr>
          <p:cNvCxnSpPr>
            <a:stCxn id="6" idx="2"/>
            <a:endCxn id="18" idx="0"/>
          </p:cNvCxnSpPr>
          <p:nvPr/>
        </p:nvCxnSpPr>
        <p:spPr>
          <a:xfrm flipH="1">
            <a:off x="2119707" y="3269136"/>
            <a:ext cx="2617" cy="281061"/>
          </a:xfrm>
          <a:prstGeom prst="straightConnector1">
            <a:avLst/>
          </a:prstGeom>
          <a:noFill/>
          <a:ln w="28575" cap="flat" cmpd="sng" algn="ctr">
            <a:solidFill>
              <a:srgbClr val="FFFFFF">
                <a:lumMod val="50000"/>
              </a:srgbClr>
            </a:solidFill>
            <a:prstDash val="solid"/>
            <a:tailEnd type="triangle" w="lg" len="lg"/>
          </a:ln>
          <a:effectLst/>
        </p:spPr>
      </p:cxnSp>
      <p:sp>
        <p:nvSpPr>
          <p:cNvPr id="21" name="Rectangle 20">
            <a:extLst>
              <a:ext uri="{FF2B5EF4-FFF2-40B4-BE49-F238E27FC236}">
                <a16:creationId xmlns:a16="http://schemas.microsoft.com/office/drawing/2014/main" id="{ADB98DC8-059E-C54E-AFCF-7CC0FD0EB06F}"/>
              </a:ext>
            </a:extLst>
          </p:cNvPr>
          <p:cNvSpPr/>
          <p:nvPr/>
        </p:nvSpPr>
        <p:spPr>
          <a:xfrm>
            <a:off x="1615845" y="3873551"/>
            <a:ext cx="534818" cy="792950"/>
          </a:xfrm>
          <a:prstGeom prst="rect">
            <a:avLst/>
          </a:prstGeom>
          <a:noFill/>
          <a:ln w="38100" cap="flat" cmpd="sng" algn="ctr">
            <a:solidFill>
              <a:schemeClr val="accent6"/>
            </a:solidFill>
            <a:prstDash val="sysDash"/>
          </a:ln>
          <a:effectLst/>
        </p:spPr>
        <p:txBody>
          <a:bodyPr rtlCol="0" anchor="ctr"/>
          <a:lstStyle/>
          <a:p>
            <a:pPr algn="ctr" defTabSz="342900">
              <a:defRPr/>
            </a:pPr>
            <a:endParaRPr lang="en-US" sz="1350" kern="0">
              <a:solidFill>
                <a:srgbClr val="FFFFFF"/>
              </a:solidFill>
              <a:latin typeface="Source Sans Pro"/>
              <a:cs typeface="Arial" panose="020B0604020202020204" pitchFamily="34" charset="0"/>
            </a:endParaRPr>
          </a:p>
        </p:txBody>
      </p:sp>
      <p:cxnSp>
        <p:nvCxnSpPr>
          <p:cNvPr id="22" name="Straight Arrow Connector 21">
            <a:extLst>
              <a:ext uri="{FF2B5EF4-FFF2-40B4-BE49-F238E27FC236}">
                <a16:creationId xmlns:a16="http://schemas.microsoft.com/office/drawing/2014/main" id="{CC13CEAD-4A94-0948-9167-27271432A96C}"/>
              </a:ext>
            </a:extLst>
          </p:cNvPr>
          <p:cNvCxnSpPr>
            <a:cxnSpLocks/>
            <a:stCxn id="21" idx="3"/>
          </p:cNvCxnSpPr>
          <p:nvPr/>
        </p:nvCxnSpPr>
        <p:spPr>
          <a:xfrm>
            <a:off x="2150663" y="4270026"/>
            <a:ext cx="534818" cy="153498"/>
          </a:xfrm>
          <a:prstGeom prst="straightConnector1">
            <a:avLst/>
          </a:prstGeom>
          <a:ln w="38100">
            <a:solidFill>
              <a:schemeClr val="accent6"/>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0EA09F02-90B6-D142-AFA3-379E651E7D79}"/>
              </a:ext>
            </a:extLst>
          </p:cNvPr>
          <p:cNvSpPr/>
          <p:nvPr/>
        </p:nvSpPr>
        <p:spPr>
          <a:xfrm>
            <a:off x="2685481" y="4042522"/>
            <a:ext cx="4938965" cy="792950"/>
          </a:xfrm>
          <a:prstGeom prst="roundRect">
            <a:avLst>
              <a:gd name="adj" fmla="val 0"/>
            </a:avLst>
          </a:prstGeom>
          <a:ln>
            <a:noFill/>
            <a:prstDash val="dash"/>
          </a:ln>
        </p:spPr>
        <p:style>
          <a:lnRef idx="2">
            <a:schemeClr val="dk1"/>
          </a:lnRef>
          <a:fillRef idx="1">
            <a:schemeClr val="lt1"/>
          </a:fillRef>
          <a:effectRef idx="0">
            <a:schemeClr val="dk1"/>
          </a:effectRef>
          <a:fontRef idx="minor">
            <a:schemeClr val="dk1"/>
          </a:fontRef>
        </p:style>
        <p:txBody>
          <a:bodyPr rtlCol="0" anchor="ctr"/>
          <a:lstStyle/>
          <a:p>
            <a:r>
              <a:rPr lang="en-US" altLang="zh-CN" b="1" dirty="0">
                <a:solidFill>
                  <a:schemeClr val="accent6"/>
                </a:solidFill>
                <a:latin typeface="+mj-lt"/>
              </a:rPr>
              <a:t>tensors</a:t>
            </a:r>
            <a:endParaRPr lang="en-US" b="1" dirty="0">
              <a:solidFill>
                <a:schemeClr val="accent6"/>
              </a:solidFill>
              <a:latin typeface="+mj-lt"/>
            </a:endParaRPr>
          </a:p>
        </p:txBody>
      </p:sp>
      <p:sp>
        <p:nvSpPr>
          <p:cNvPr id="24" name="Rectangle 23">
            <a:extLst>
              <a:ext uri="{FF2B5EF4-FFF2-40B4-BE49-F238E27FC236}">
                <a16:creationId xmlns:a16="http://schemas.microsoft.com/office/drawing/2014/main" id="{DB67F833-68E1-0F48-96A2-D5DE6160E9C9}"/>
              </a:ext>
            </a:extLst>
          </p:cNvPr>
          <p:cNvSpPr/>
          <p:nvPr/>
        </p:nvSpPr>
        <p:spPr>
          <a:xfrm>
            <a:off x="1624961" y="2858610"/>
            <a:ext cx="1013652" cy="508550"/>
          </a:xfrm>
          <a:prstGeom prst="rect">
            <a:avLst/>
          </a:prstGeom>
          <a:noFill/>
          <a:ln w="38100" cap="flat" cmpd="sng" algn="ctr">
            <a:solidFill>
              <a:schemeClr val="accent2"/>
            </a:solidFill>
            <a:prstDash val="sysDash"/>
          </a:ln>
          <a:effectLst/>
        </p:spPr>
        <p:txBody>
          <a:bodyPr rtlCol="0" anchor="ctr"/>
          <a:lstStyle/>
          <a:p>
            <a:pPr algn="ctr" defTabSz="342900">
              <a:defRPr/>
            </a:pPr>
            <a:endParaRPr lang="en-US" sz="1350" kern="0">
              <a:solidFill>
                <a:srgbClr val="FFFFFF"/>
              </a:solidFill>
              <a:latin typeface="Source Sans Pro"/>
              <a:cs typeface="Arial" panose="020B0604020202020204" pitchFamily="34" charset="0"/>
            </a:endParaRPr>
          </a:p>
        </p:txBody>
      </p:sp>
      <p:cxnSp>
        <p:nvCxnSpPr>
          <p:cNvPr id="25" name="Straight Arrow Connector 24">
            <a:extLst>
              <a:ext uri="{FF2B5EF4-FFF2-40B4-BE49-F238E27FC236}">
                <a16:creationId xmlns:a16="http://schemas.microsoft.com/office/drawing/2014/main" id="{56680424-BE71-8148-86E8-F2E688387D97}"/>
              </a:ext>
            </a:extLst>
          </p:cNvPr>
          <p:cNvCxnSpPr>
            <a:cxnSpLocks/>
            <a:stCxn id="24" idx="3"/>
          </p:cNvCxnSpPr>
          <p:nvPr/>
        </p:nvCxnSpPr>
        <p:spPr>
          <a:xfrm>
            <a:off x="2638613" y="3112885"/>
            <a:ext cx="289502" cy="81237"/>
          </a:xfrm>
          <a:prstGeom prst="straightConnector1">
            <a:avLst/>
          </a:prstGeom>
          <a:ln w="381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AD815979-693B-BF4E-9004-7E65D2527C22}"/>
              </a:ext>
            </a:extLst>
          </p:cNvPr>
          <p:cNvSpPr/>
          <p:nvPr/>
        </p:nvSpPr>
        <p:spPr>
          <a:xfrm>
            <a:off x="2958913" y="2807086"/>
            <a:ext cx="6185087" cy="792950"/>
          </a:xfrm>
          <a:prstGeom prst="roundRect">
            <a:avLst>
              <a:gd name="adj" fmla="val 0"/>
            </a:avLst>
          </a:prstGeom>
          <a:ln>
            <a:noFill/>
            <a:prstDash val="dash"/>
          </a:ln>
        </p:spPr>
        <p:style>
          <a:lnRef idx="2">
            <a:schemeClr val="dk1"/>
          </a:lnRef>
          <a:fillRef idx="1">
            <a:schemeClr val="lt1"/>
          </a:fillRef>
          <a:effectRef idx="0">
            <a:schemeClr val="dk1"/>
          </a:effectRef>
          <a:fontRef idx="minor">
            <a:schemeClr val="dk1"/>
          </a:fontRef>
        </p:style>
        <p:txBody>
          <a:bodyPr rtlCol="0" anchor="ctr"/>
          <a:lstStyle/>
          <a:p>
            <a:r>
              <a:rPr lang="en-US" altLang="zh-CN" sz="2400" b="1" dirty="0">
                <a:solidFill>
                  <a:schemeClr val="accent2"/>
                </a:solidFill>
                <a:latin typeface="+mj-lt"/>
              </a:rPr>
              <a:t>Operators  including</a:t>
            </a:r>
          </a:p>
          <a:p>
            <a:r>
              <a:rPr lang="en-US" altLang="zh-CN" b="1" dirty="0" err="1">
                <a:solidFill>
                  <a:schemeClr val="accent2"/>
                </a:solidFill>
                <a:latin typeface="+mj-lt"/>
              </a:rPr>
              <a:t>Linear:conv</a:t>
            </a:r>
            <a:r>
              <a:rPr lang="zh-CN" altLang="en-US" b="1" dirty="0">
                <a:solidFill>
                  <a:schemeClr val="accent2"/>
                </a:solidFill>
                <a:latin typeface="+mj-lt"/>
              </a:rPr>
              <a:t> </a:t>
            </a:r>
            <a:r>
              <a:rPr lang="en-US" altLang="zh-CN" b="1" dirty="0" err="1">
                <a:solidFill>
                  <a:schemeClr val="accent2"/>
                </a:solidFill>
                <a:latin typeface="+mj-lt"/>
              </a:rPr>
              <a:t>matmul</a:t>
            </a:r>
            <a:br>
              <a:rPr lang="en-US" altLang="zh-CN" b="1" dirty="0">
                <a:solidFill>
                  <a:schemeClr val="accent2"/>
                </a:solidFill>
                <a:latin typeface="+mj-lt"/>
              </a:rPr>
            </a:br>
            <a:r>
              <a:rPr lang="en-US" altLang="zh-CN" b="1" dirty="0">
                <a:solidFill>
                  <a:schemeClr val="accent2"/>
                </a:solidFill>
                <a:latin typeface="+mj-lt"/>
              </a:rPr>
              <a:t>Non-linear: </a:t>
            </a:r>
            <a:r>
              <a:rPr lang="en-US" altLang="zh-CN" b="1" dirty="0" err="1">
                <a:solidFill>
                  <a:schemeClr val="accent2"/>
                </a:solidFill>
                <a:latin typeface="+mj-lt"/>
              </a:rPr>
              <a:t>relu</a:t>
            </a:r>
            <a:r>
              <a:rPr lang="en-US" altLang="zh-CN" b="1" dirty="0">
                <a:solidFill>
                  <a:schemeClr val="accent2"/>
                </a:solidFill>
                <a:latin typeface="+mj-lt"/>
              </a:rPr>
              <a:t>, sigmoid</a:t>
            </a:r>
            <a:endParaRPr lang="en-US" b="1" dirty="0">
              <a:solidFill>
                <a:schemeClr val="accent2"/>
              </a:solidFill>
              <a:latin typeface="+mj-lt"/>
            </a:endParaRPr>
          </a:p>
        </p:txBody>
      </p:sp>
      <p:sp>
        <p:nvSpPr>
          <p:cNvPr id="28" name="Slide Number Placeholder 5">
            <a:extLst>
              <a:ext uri="{FF2B5EF4-FFF2-40B4-BE49-F238E27FC236}">
                <a16:creationId xmlns:a16="http://schemas.microsoft.com/office/drawing/2014/main" id="{C21F32B9-2B75-A14B-95A7-C1E094330AAF}"/>
              </a:ext>
            </a:extLst>
          </p:cNvPr>
          <p:cNvSpPr txBox="1">
            <a:spLocks/>
          </p:cNvSpPr>
          <p:nvPr/>
        </p:nvSpPr>
        <p:spPr>
          <a:xfrm>
            <a:off x="8334537" y="6536255"/>
            <a:ext cx="368012" cy="266375"/>
          </a:xfrm>
          <a:prstGeom prst="rect">
            <a:avLst/>
          </a:prstGeom>
        </p:spPr>
        <p:txBody>
          <a:bodyPr vert="horz" lIns="91440" tIns="45720" rIns="91440" bIns="45720" rtlCol="0" anchor="ctr"/>
          <a:lstStyle>
            <a:defPPr>
              <a:defRPr lang="en-US"/>
            </a:defPPr>
            <a:lvl1pPr marL="0" algn="r" defTabSz="457200" rtl="0" eaLnBrk="1" latinLnBrk="0" hangingPunct="1">
              <a:defRPr sz="900" b="1"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77BA8E6-E826-B147-AA17-E3D76A29629C}" type="slidenum">
              <a:rPr kumimoji="1" lang="zh-CN" altLang="en-US" smtClean="0"/>
              <a:pPr/>
              <a:t>51</a:t>
            </a:fld>
            <a:endParaRPr kumimoji="1" lang="zh-CN" altLang="en-US" dirty="0"/>
          </a:p>
        </p:txBody>
      </p:sp>
    </p:spTree>
    <p:extLst>
      <p:ext uri="{BB962C8B-B14F-4D97-AF65-F5344CB8AC3E}">
        <p14:creationId xmlns:p14="http://schemas.microsoft.com/office/powerpoint/2010/main" val="204838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BAB2A-33DA-8F4B-9CFC-8DF7A4D87D25}"/>
              </a:ext>
            </a:extLst>
          </p:cNvPr>
          <p:cNvSpPr>
            <a:spLocks noGrp="1"/>
          </p:cNvSpPr>
          <p:nvPr>
            <p:ph type="title"/>
          </p:nvPr>
        </p:nvSpPr>
        <p:spPr/>
        <p:txBody>
          <a:bodyPr/>
          <a:lstStyle/>
          <a:p>
            <a:r>
              <a:rPr lang="en-US" altLang="zh-CN" dirty="0"/>
              <a:t>Transformation of Graphs</a:t>
            </a:r>
            <a:endParaRPr lang="en-US" dirty="0"/>
          </a:p>
        </p:txBody>
      </p:sp>
      <p:sp>
        <p:nvSpPr>
          <p:cNvPr id="4" name="Slide Number Placeholder 3">
            <a:extLst>
              <a:ext uri="{FF2B5EF4-FFF2-40B4-BE49-F238E27FC236}">
                <a16:creationId xmlns:a16="http://schemas.microsoft.com/office/drawing/2014/main" id="{64EC5F17-1045-DF44-AEF6-26B67B032CE4}"/>
              </a:ext>
            </a:extLst>
          </p:cNvPr>
          <p:cNvSpPr>
            <a:spLocks noGrp="1"/>
          </p:cNvSpPr>
          <p:nvPr>
            <p:ph type="sldNum" sz="quarter" idx="4"/>
          </p:nvPr>
        </p:nvSpPr>
        <p:spPr>
          <a:xfrm>
            <a:off x="11125200" y="6618588"/>
            <a:ext cx="1066800" cy="206049"/>
          </a:xfrm>
          <a:prstGeom prst="rect">
            <a:avLst/>
          </a:prstGeom>
        </p:spPr>
        <p:txBody>
          <a:bodyPr/>
          <a:lstStyle>
            <a:defPPr>
              <a:defRPr lang="zh-CN"/>
            </a:defPPr>
            <a:lvl1pPr marL="0" algn="l" defTabSz="914400" rtl="0" eaLnBrk="1" latinLnBrk="0" hangingPunct="1">
              <a:defRPr lang="zh-CN" altLang="en-US" sz="12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FA9850-AAF6-401B-B5AF-4B878A6DFFE7}" type="slidenum">
              <a:rPr lang="en-US" altLang="zh-CN" smtClean="0"/>
              <a:pPr/>
              <a:t>52</a:t>
            </a:fld>
            <a:endParaRPr lang="en-US" dirty="0"/>
          </a:p>
        </p:txBody>
      </p:sp>
      <p:sp>
        <p:nvSpPr>
          <p:cNvPr id="9" name="Right Arrow 8">
            <a:extLst>
              <a:ext uri="{FF2B5EF4-FFF2-40B4-BE49-F238E27FC236}">
                <a16:creationId xmlns:a16="http://schemas.microsoft.com/office/drawing/2014/main" id="{CF550893-9777-4A4D-9553-AB713BDF3053}"/>
              </a:ext>
            </a:extLst>
          </p:cNvPr>
          <p:cNvSpPr/>
          <p:nvPr/>
        </p:nvSpPr>
        <p:spPr>
          <a:xfrm>
            <a:off x="2494438" y="3125627"/>
            <a:ext cx="685800" cy="606746"/>
          </a:xfrm>
          <a:prstGeom prst="rightArrow">
            <a:avLst/>
          </a:prstGeom>
          <a:solidFill>
            <a:srgbClr val="FFFFFF">
              <a:lumMod val="75000"/>
            </a:srgbClr>
          </a:solidFill>
          <a:ln w="9525" cap="flat" cmpd="sng" algn="ctr">
            <a:noFill/>
            <a:prstDash val="solid"/>
          </a:ln>
          <a:effectLst>
            <a:outerShdw blurRad="38100" dist="25400" dir="2700000" algn="br" rotWithShape="0">
              <a:srgbClr val="000000">
                <a:alpha val="60000"/>
              </a:srgbClr>
            </a:outerShdw>
          </a:effectLst>
        </p:spPr>
        <p:txBody>
          <a:bodyPr rtlCol="0" anchor="ctr"/>
          <a:lstStyle/>
          <a:p>
            <a:pPr algn="ctr" defTabSz="342900">
              <a:defRPr/>
            </a:pPr>
            <a:endParaRPr lang="en-US" sz="1350" kern="0">
              <a:solidFill>
                <a:srgbClr val="FFFFFF"/>
              </a:solidFill>
            </a:endParaRPr>
          </a:p>
        </p:txBody>
      </p:sp>
      <p:sp>
        <p:nvSpPr>
          <p:cNvPr id="10" name="Rectangle 9">
            <a:extLst>
              <a:ext uri="{FF2B5EF4-FFF2-40B4-BE49-F238E27FC236}">
                <a16:creationId xmlns:a16="http://schemas.microsoft.com/office/drawing/2014/main" id="{3FF488BF-DCAD-AA40-B9F5-86424B4E8460}"/>
              </a:ext>
            </a:extLst>
          </p:cNvPr>
          <p:cNvSpPr/>
          <p:nvPr/>
        </p:nvSpPr>
        <p:spPr>
          <a:xfrm>
            <a:off x="3327492" y="1947920"/>
            <a:ext cx="2313406" cy="3625557"/>
          </a:xfrm>
          <a:prstGeom prst="rect">
            <a:avLst/>
          </a:prstGeom>
          <a:solidFill>
            <a:schemeClr val="accent5">
              <a:lumMod val="60000"/>
              <a:lumOff val="40000"/>
            </a:scheme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p>
        </p:txBody>
      </p:sp>
      <p:sp>
        <p:nvSpPr>
          <p:cNvPr id="11" name="Right Arrow 10">
            <a:extLst>
              <a:ext uri="{FF2B5EF4-FFF2-40B4-BE49-F238E27FC236}">
                <a16:creationId xmlns:a16="http://schemas.microsoft.com/office/drawing/2014/main" id="{7BBE09FC-82D8-BB43-8D3D-0F8146E50EBB}"/>
              </a:ext>
            </a:extLst>
          </p:cNvPr>
          <p:cNvSpPr/>
          <p:nvPr/>
        </p:nvSpPr>
        <p:spPr>
          <a:xfrm>
            <a:off x="5943732" y="3137665"/>
            <a:ext cx="685800" cy="606746"/>
          </a:xfrm>
          <a:prstGeom prst="rightArrow">
            <a:avLst/>
          </a:prstGeom>
          <a:solidFill>
            <a:srgbClr val="FFFFFF">
              <a:lumMod val="75000"/>
            </a:srgbClr>
          </a:solidFill>
          <a:ln w="9525" cap="flat" cmpd="sng" algn="ctr">
            <a:noFill/>
            <a:prstDash val="solid"/>
          </a:ln>
          <a:effectLst>
            <a:outerShdw blurRad="38100" dist="25400" dir="2700000" algn="br" rotWithShape="0">
              <a:srgbClr val="000000">
                <a:alpha val="60000"/>
              </a:srgbClr>
            </a:outerShdw>
          </a:effectLst>
        </p:spPr>
        <p:txBody>
          <a:bodyPr rtlCol="0" anchor="ctr"/>
          <a:lstStyle/>
          <a:p>
            <a:pPr algn="ctr" defTabSz="342900">
              <a:defRPr/>
            </a:pPr>
            <a:endParaRPr lang="en-US" sz="1350" kern="0">
              <a:solidFill>
                <a:srgbClr val="FFFFFF"/>
              </a:solidFill>
            </a:endParaRPr>
          </a:p>
        </p:txBody>
      </p:sp>
      <p:grpSp>
        <p:nvGrpSpPr>
          <p:cNvPr id="12" name="Group 11">
            <a:extLst>
              <a:ext uri="{FF2B5EF4-FFF2-40B4-BE49-F238E27FC236}">
                <a16:creationId xmlns:a16="http://schemas.microsoft.com/office/drawing/2014/main" id="{756FCEEC-7A55-094B-B76A-976C31383071}"/>
              </a:ext>
            </a:extLst>
          </p:cNvPr>
          <p:cNvGrpSpPr/>
          <p:nvPr/>
        </p:nvGrpSpPr>
        <p:grpSpPr>
          <a:xfrm>
            <a:off x="6877020" y="2359297"/>
            <a:ext cx="1972481" cy="2478012"/>
            <a:chOff x="9169360" y="2002729"/>
            <a:chExt cx="2629974" cy="3304016"/>
          </a:xfrm>
        </p:grpSpPr>
        <p:sp>
          <p:nvSpPr>
            <p:cNvPr id="13" name="Rectangle 12">
              <a:extLst>
                <a:ext uri="{FF2B5EF4-FFF2-40B4-BE49-F238E27FC236}">
                  <a16:creationId xmlns:a16="http://schemas.microsoft.com/office/drawing/2014/main" id="{D7F8CD03-DF70-7C40-B393-B2B80DD5F149}"/>
                </a:ext>
              </a:extLst>
            </p:cNvPr>
            <p:cNvSpPr/>
            <p:nvPr/>
          </p:nvSpPr>
          <p:spPr>
            <a:xfrm>
              <a:off x="9169360" y="2736027"/>
              <a:ext cx="1122431" cy="397935"/>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050" b="1" kern="0" dirty="0">
                  <a:solidFill>
                    <a:srgbClr val="000000"/>
                  </a:solidFill>
                  <a:latin typeface="Source Sans Pro"/>
                  <a:cs typeface="Arial" panose="020B0604020202020204" pitchFamily="34" charset="0"/>
                </a:rPr>
                <a:t>conv3x3</a:t>
              </a:r>
            </a:p>
            <a:p>
              <a:pPr algn="ctr" defTabSz="342900">
                <a:defRPr/>
              </a:pPr>
              <a:r>
                <a:rPr lang="en-US" sz="1050" b="1" kern="0" dirty="0">
                  <a:solidFill>
                    <a:srgbClr val="000000"/>
                  </a:solidFill>
                  <a:latin typeface="Source Sans Pro"/>
                  <a:cs typeface="Arial" panose="020B0604020202020204" pitchFamily="34" charset="0"/>
                </a:rPr>
                <a:t>+ r</a:t>
              </a:r>
              <a:r>
                <a:rPr lang="en-US" sz="1050" b="1" kern="0" dirty="0" err="1">
                  <a:solidFill>
                    <a:srgbClr val="000000"/>
                  </a:solidFill>
                  <a:latin typeface="Source Sans Pro"/>
                  <a:cs typeface="Arial" panose="020B0604020202020204" pitchFamily="34" charset="0"/>
                </a:rPr>
                <a:t>elu</a:t>
              </a:r>
              <a:endParaRPr lang="en-US" sz="1050" b="1" kern="0" dirty="0">
                <a:solidFill>
                  <a:srgbClr val="000000"/>
                </a:solidFill>
                <a:latin typeface="Source Sans Pro"/>
                <a:cs typeface="Arial" panose="020B0604020202020204" pitchFamily="34" charset="0"/>
              </a:endParaRPr>
            </a:p>
          </p:txBody>
        </p:sp>
        <p:sp>
          <p:nvSpPr>
            <p:cNvPr id="14" name="Rectangle 13">
              <a:extLst>
                <a:ext uri="{FF2B5EF4-FFF2-40B4-BE49-F238E27FC236}">
                  <a16:creationId xmlns:a16="http://schemas.microsoft.com/office/drawing/2014/main" id="{B807EBE4-8AA5-AE49-B3A5-0D792F130831}"/>
                </a:ext>
              </a:extLst>
            </p:cNvPr>
            <p:cNvSpPr/>
            <p:nvPr/>
          </p:nvSpPr>
          <p:spPr>
            <a:xfrm>
              <a:off x="10676903" y="2740233"/>
              <a:ext cx="1122431" cy="397935"/>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050" b="1" kern="0" dirty="0">
                  <a:solidFill>
                    <a:srgbClr val="000000"/>
                  </a:solidFill>
                  <a:latin typeface="Source Sans Pro"/>
                  <a:cs typeface="Arial" panose="020B0604020202020204" pitchFamily="34" charset="0"/>
                </a:rPr>
                <a:t>conv1x1</a:t>
              </a:r>
            </a:p>
            <a:p>
              <a:pPr algn="ctr" defTabSz="342900">
                <a:defRPr/>
              </a:pPr>
              <a:r>
                <a:rPr lang="en-US" sz="1050" b="1" kern="0" dirty="0">
                  <a:solidFill>
                    <a:srgbClr val="000000"/>
                  </a:solidFill>
                  <a:latin typeface="Source Sans Pro"/>
                  <a:cs typeface="Arial" panose="020B0604020202020204" pitchFamily="34" charset="0"/>
                </a:rPr>
                <a:t>+ r</a:t>
              </a:r>
              <a:r>
                <a:rPr lang="en-US" sz="1050" b="1" kern="0" dirty="0" err="1">
                  <a:solidFill>
                    <a:srgbClr val="000000"/>
                  </a:solidFill>
                  <a:latin typeface="Source Sans Pro"/>
                  <a:cs typeface="Arial" panose="020B0604020202020204" pitchFamily="34" charset="0"/>
                </a:rPr>
                <a:t>elu</a:t>
              </a:r>
              <a:endParaRPr lang="en-US" sz="1050" b="1" kern="0" dirty="0">
                <a:solidFill>
                  <a:srgbClr val="000000"/>
                </a:solidFill>
                <a:latin typeface="Source Sans Pro"/>
                <a:cs typeface="Arial" panose="020B0604020202020204" pitchFamily="34" charset="0"/>
              </a:endParaRPr>
            </a:p>
          </p:txBody>
        </p:sp>
        <p:sp>
          <p:nvSpPr>
            <p:cNvPr id="15" name="Rectangle 14">
              <a:extLst>
                <a:ext uri="{FF2B5EF4-FFF2-40B4-BE49-F238E27FC236}">
                  <a16:creationId xmlns:a16="http://schemas.microsoft.com/office/drawing/2014/main" id="{5EF4E909-672B-7740-907D-895E580E6414}"/>
                </a:ext>
              </a:extLst>
            </p:cNvPr>
            <p:cNvSpPr/>
            <p:nvPr/>
          </p:nvSpPr>
          <p:spPr>
            <a:xfrm>
              <a:off x="10088431" y="2002729"/>
              <a:ext cx="869589" cy="397936"/>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200" b="1" kern="0" dirty="0">
                  <a:solidFill>
                    <a:srgbClr val="000000"/>
                  </a:solidFill>
                  <a:latin typeface="Source Sans Pro"/>
                  <a:cs typeface="Arial" panose="020B0604020202020204" pitchFamily="34" charset="0"/>
                </a:rPr>
                <a:t>Input</a:t>
              </a:r>
            </a:p>
          </p:txBody>
        </p:sp>
        <p:cxnSp>
          <p:nvCxnSpPr>
            <p:cNvPr id="16" name="Straight Arrow Connector 15">
              <a:extLst>
                <a:ext uri="{FF2B5EF4-FFF2-40B4-BE49-F238E27FC236}">
                  <a16:creationId xmlns:a16="http://schemas.microsoft.com/office/drawing/2014/main" id="{C4A7B918-A8DF-7D45-8C47-6E7D1FC18131}"/>
                </a:ext>
              </a:extLst>
            </p:cNvPr>
            <p:cNvCxnSpPr>
              <a:stCxn id="15" idx="2"/>
              <a:endCxn id="13" idx="0"/>
            </p:cNvCxnSpPr>
            <p:nvPr/>
          </p:nvCxnSpPr>
          <p:spPr>
            <a:xfrm flipH="1">
              <a:off x="9730576" y="2400665"/>
              <a:ext cx="792650" cy="335362"/>
            </a:xfrm>
            <a:prstGeom prst="straightConnector1">
              <a:avLst/>
            </a:prstGeom>
            <a:noFill/>
            <a:ln w="28575" cap="flat" cmpd="sng" algn="ctr">
              <a:solidFill>
                <a:srgbClr val="FFFFFF">
                  <a:lumMod val="50000"/>
                </a:srgbClr>
              </a:solidFill>
              <a:prstDash val="solid"/>
              <a:tailEnd type="triangle" w="lg" len="lg"/>
            </a:ln>
            <a:effectLst/>
          </p:spPr>
        </p:cxnSp>
        <p:cxnSp>
          <p:nvCxnSpPr>
            <p:cNvPr id="17" name="Straight Arrow Connector 16">
              <a:extLst>
                <a:ext uri="{FF2B5EF4-FFF2-40B4-BE49-F238E27FC236}">
                  <a16:creationId xmlns:a16="http://schemas.microsoft.com/office/drawing/2014/main" id="{6315C526-D206-694E-BFDD-0D2D67BA34BC}"/>
                </a:ext>
              </a:extLst>
            </p:cNvPr>
            <p:cNvCxnSpPr>
              <a:stCxn id="15" idx="2"/>
              <a:endCxn id="14" idx="0"/>
            </p:cNvCxnSpPr>
            <p:nvPr/>
          </p:nvCxnSpPr>
          <p:spPr>
            <a:xfrm>
              <a:off x="10523226" y="2400665"/>
              <a:ext cx="714893" cy="339568"/>
            </a:xfrm>
            <a:prstGeom prst="straightConnector1">
              <a:avLst/>
            </a:prstGeom>
            <a:noFill/>
            <a:ln w="28575" cap="flat" cmpd="sng" algn="ctr">
              <a:solidFill>
                <a:srgbClr val="FFFFFF">
                  <a:lumMod val="50000"/>
                </a:srgbClr>
              </a:solidFill>
              <a:prstDash val="solid"/>
              <a:tailEnd type="triangle" w="lg" len="lg"/>
            </a:ln>
            <a:effectLst/>
          </p:spPr>
        </p:cxnSp>
        <p:sp>
          <p:nvSpPr>
            <p:cNvPr id="18" name="Rectangle 17">
              <a:extLst>
                <a:ext uri="{FF2B5EF4-FFF2-40B4-BE49-F238E27FC236}">
                  <a16:creationId xmlns:a16="http://schemas.microsoft.com/office/drawing/2014/main" id="{4AF40715-0A74-2342-85A6-95084CC29AB0}"/>
                </a:ext>
              </a:extLst>
            </p:cNvPr>
            <p:cNvSpPr/>
            <p:nvPr/>
          </p:nvSpPr>
          <p:spPr>
            <a:xfrm>
              <a:off x="9183492" y="3441045"/>
              <a:ext cx="1122431" cy="397935"/>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200" b="1" kern="0" dirty="0">
                  <a:solidFill>
                    <a:srgbClr val="000000"/>
                  </a:solidFill>
                  <a:latin typeface="Source Sans Pro"/>
                  <a:cs typeface="Arial" panose="020B0604020202020204" pitchFamily="34" charset="0"/>
                </a:rPr>
                <a:t>conv3x3</a:t>
              </a:r>
            </a:p>
          </p:txBody>
        </p:sp>
        <p:cxnSp>
          <p:nvCxnSpPr>
            <p:cNvPr id="19" name="Straight Arrow Connector 18">
              <a:extLst>
                <a:ext uri="{FF2B5EF4-FFF2-40B4-BE49-F238E27FC236}">
                  <a16:creationId xmlns:a16="http://schemas.microsoft.com/office/drawing/2014/main" id="{13FC5023-C73C-A147-98C8-FF2A1FC17211}"/>
                </a:ext>
              </a:extLst>
            </p:cNvPr>
            <p:cNvCxnSpPr>
              <a:stCxn id="13" idx="2"/>
              <a:endCxn id="18" idx="0"/>
            </p:cNvCxnSpPr>
            <p:nvPr/>
          </p:nvCxnSpPr>
          <p:spPr>
            <a:xfrm>
              <a:off x="9730576" y="3133962"/>
              <a:ext cx="14132" cy="307083"/>
            </a:xfrm>
            <a:prstGeom prst="straightConnector1">
              <a:avLst/>
            </a:prstGeom>
            <a:noFill/>
            <a:ln w="28575" cap="flat" cmpd="sng" algn="ctr">
              <a:solidFill>
                <a:srgbClr val="FFFFFF">
                  <a:lumMod val="50000"/>
                </a:srgbClr>
              </a:solidFill>
              <a:prstDash val="solid"/>
              <a:tailEnd type="triangle" w="lg" len="lg"/>
            </a:ln>
            <a:effectLst/>
          </p:spPr>
        </p:cxnSp>
        <p:cxnSp>
          <p:nvCxnSpPr>
            <p:cNvPr id="20" name="Straight Arrow Connector 19">
              <a:extLst>
                <a:ext uri="{FF2B5EF4-FFF2-40B4-BE49-F238E27FC236}">
                  <a16:creationId xmlns:a16="http://schemas.microsoft.com/office/drawing/2014/main" id="{9410A7DB-8FF5-0A4B-9AD0-B41D5CF2A1C9}"/>
                </a:ext>
              </a:extLst>
            </p:cNvPr>
            <p:cNvCxnSpPr>
              <a:endCxn id="22" idx="0"/>
            </p:cNvCxnSpPr>
            <p:nvPr/>
          </p:nvCxnSpPr>
          <p:spPr>
            <a:xfrm flipH="1">
              <a:off x="10636177" y="3158782"/>
              <a:ext cx="598454" cy="1030493"/>
            </a:xfrm>
            <a:prstGeom prst="straightConnector1">
              <a:avLst/>
            </a:prstGeom>
            <a:noFill/>
            <a:ln w="28575" cap="flat" cmpd="sng" algn="ctr">
              <a:solidFill>
                <a:srgbClr val="FFFFFF">
                  <a:lumMod val="50000"/>
                </a:srgbClr>
              </a:solidFill>
              <a:prstDash val="solid"/>
              <a:tailEnd type="triangle" w="lg" len="lg"/>
            </a:ln>
            <a:effectLst/>
          </p:spPr>
        </p:cxnSp>
        <p:cxnSp>
          <p:nvCxnSpPr>
            <p:cNvPr id="21" name="Straight Arrow Connector 20">
              <a:extLst>
                <a:ext uri="{FF2B5EF4-FFF2-40B4-BE49-F238E27FC236}">
                  <a16:creationId xmlns:a16="http://schemas.microsoft.com/office/drawing/2014/main" id="{6D0E9FC5-D0A8-6845-9900-D1B03EBC6937}"/>
                </a:ext>
              </a:extLst>
            </p:cNvPr>
            <p:cNvCxnSpPr>
              <a:stCxn id="18" idx="2"/>
              <a:endCxn id="22" idx="0"/>
            </p:cNvCxnSpPr>
            <p:nvPr/>
          </p:nvCxnSpPr>
          <p:spPr>
            <a:xfrm>
              <a:off x="9744708" y="3838980"/>
              <a:ext cx="891469" cy="350295"/>
            </a:xfrm>
            <a:prstGeom prst="straightConnector1">
              <a:avLst/>
            </a:prstGeom>
            <a:noFill/>
            <a:ln w="28575" cap="flat" cmpd="sng" algn="ctr">
              <a:solidFill>
                <a:srgbClr val="FFFFFF">
                  <a:lumMod val="50000"/>
                </a:srgbClr>
              </a:solidFill>
              <a:prstDash val="solid"/>
              <a:tailEnd type="triangle" w="lg" len="lg"/>
            </a:ln>
            <a:effectLst/>
          </p:spPr>
        </p:cxnSp>
        <p:sp>
          <p:nvSpPr>
            <p:cNvPr id="22" name="Rectangle 21">
              <a:extLst>
                <a:ext uri="{FF2B5EF4-FFF2-40B4-BE49-F238E27FC236}">
                  <a16:creationId xmlns:a16="http://schemas.microsoft.com/office/drawing/2014/main" id="{A822E04A-E81A-034C-9618-45D7CB74C132}"/>
                </a:ext>
              </a:extLst>
            </p:cNvPr>
            <p:cNvSpPr/>
            <p:nvPr/>
          </p:nvSpPr>
          <p:spPr>
            <a:xfrm>
              <a:off x="10201382" y="4189275"/>
              <a:ext cx="869589" cy="397936"/>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200" b="1" kern="0" dirty="0">
                  <a:solidFill>
                    <a:srgbClr val="000000"/>
                  </a:solidFill>
                  <a:latin typeface="Source Sans Pro"/>
                  <a:cs typeface="Arial" panose="020B0604020202020204" pitchFamily="34" charset="0"/>
                </a:rPr>
                <a:t>add</a:t>
              </a:r>
            </a:p>
          </p:txBody>
        </p:sp>
        <p:sp>
          <p:nvSpPr>
            <p:cNvPr id="23" name="Rectangle 22">
              <a:extLst>
                <a:ext uri="{FF2B5EF4-FFF2-40B4-BE49-F238E27FC236}">
                  <a16:creationId xmlns:a16="http://schemas.microsoft.com/office/drawing/2014/main" id="{08372AAA-3BC1-C448-9DA6-86CD1879F5F9}"/>
                </a:ext>
              </a:extLst>
            </p:cNvPr>
            <p:cNvSpPr/>
            <p:nvPr/>
          </p:nvSpPr>
          <p:spPr>
            <a:xfrm>
              <a:off x="10197893" y="4908809"/>
              <a:ext cx="869589" cy="397936"/>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200" b="1" kern="0" dirty="0" err="1">
                  <a:solidFill>
                    <a:srgbClr val="000000"/>
                  </a:solidFill>
                  <a:latin typeface="Source Sans Pro"/>
                  <a:cs typeface="Arial" panose="020B0604020202020204" pitchFamily="34" charset="0"/>
                </a:rPr>
                <a:t>relu</a:t>
              </a:r>
              <a:endParaRPr lang="en-US" sz="1200" b="1" kern="0" dirty="0">
                <a:solidFill>
                  <a:srgbClr val="000000"/>
                </a:solidFill>
                <a:latin typeface="Source Sans Pro"/>
                <a:cs typeface="Arial" panose="020B0604020202020204" pitchFamily="34" charset="0"/>
              </a:endParaRPr>
            </a:p>
          </p:txBody>
        </p:sp>
        <p:cxnSp>
          <p:nvCxnSpPr>
            <p:cNvPr id="24" name="Straight Arrow Connector 23">
              <a:extLst>
                <a:ext uri="{FF2B5EF4-FFF2-40B4-BE49-F238E27FC236}">
                  <a16:creationId xmlns:a16="http://schemas.microsoft.com/office/drawing/2014/main" id="{EDCC9AB0-79EA-2E42-AD04-7B6C0DF6F3A7}"/>
                </a:ext>
              </a:extLst>
            </p:cNvPr>
            <p:cNvCxnSpPr>
              <a:stCxn id="22" idx="2"/>
              <a:endCxn id="23" idx="0"/>
            </p:cNvCxnSpPr>
            <p:nvPr/>
          </p:nvCxnSpPr>
          <p:spPr>
            <a:xfrm flipH="1">
              <a:off x="10632688" y="4587211"/>
              <a:ext cx="3489" cy="321598"/>
            </a:xfrm>
            <a:prstGeom prst="straightConnector1">
              <a:avLst/>
            </a:prstGeom>
            <a:noFill/>
            <a:ln w="28575" cap="flat" cmpd="sng" algn="ctr">
              <a:solidFill>
                <a:srgbClr val="FFFFFF">
                  <a:lumMod val="50000"/>
                </a:srgbClr>
              </a:solidFill>
              <a:prstDash val="solid"/>
              <a:tailEnd type="triangle" w="lg" len="lg"/>
            </a:ln>
            <a:effectLst/>
          </p:spPr>
        </p:cxnSp>
      </p:grpSp>
      <p:sp>
        <p:nvSpPr>
          <p:cNvPr id="25" name="Rectangle 24">
            <a:extLst>
              <a:ext uri="{FF2B5EF4-FFF2-40B4-BE49-F238E27FC236}">
                <a16:creationId xmlns:a16="http://schemas.microsoft.com/office/drawing/2014/main" id="{3E13DE2D-29AA-024D-920D-0CFBAE6C5E11}"/>
              </a:ext>
            </a:extLst>
          </p:cNvPr>
          <p:cNvSpPr/>
          <p:nvPr/>
        </p:nvSpPr>
        <p:spPr>
          <a:xfrm>
            <a:off x="6791025" y="2805866"/>
            <a:ext cx="1007723" cy="519847"/>
          </a:xfrm>
          <a:prstGeom prst="rect">
            <a:avLst/>
          </a:prstGeom>
          <a:noFill/>
          <a:ln w="38100" cap="flat" cmpd="sng" algn="ctr">
            <a:solidFill>
              <a:schemeClr val="accent1"/>
            </a:solidFill>
            <a:prstDash val="sysDash"/>
          </a:ln>
          <a:effectLst/>
        </p:spPr>
        <p:txBody>
          <a:bodyPr rtlCol="0" anchor="ctr"/>
          <a:lstStyle/>
          <a:p>
            <a:pPr algn="ctr" defTabSz="342900">
              <a:defRPr/>
            </a:pPr>
            <a:endParaRPr lang="en-US" sz="1350" kern="0">
              <a:solidFill>
                <a:srgbClr val="FFFFFF"/>
              </a:solidFill>
              <a:latin typeface="Source Sans Pro"/>
              <a:cs typeface="Arial" panose="020B0604020202020204" pitchFamily="34" charset="0"/>
            </a:endParaRPr>
          </a:p>
        </p:txBody>
      </p:sp>
      <p:sp>
        <p:nvSpPr>
          <p:cNvPr id="26" name="Rectangle 25">
            <a:extLst>
              <a:ext uri="{FF2B5EF4-FFF2-40B4-BE49-F238E27FC236}">
                <a16:creationId xmlns:a16="http://schemas.microsoft.com/office/drawing/2014/main" id="{A891A5FD-4079-534F-9444-085403F3FBC6}"/>
              </a:ext>
            </a:extLst>
          </p:cNvPr>
          <p:cNvSpPr/>
          <p:nvPr/>
        </p:nvSpPr>
        <p:spPr>
          <a:xfrm>
            <a:off x="7922111" y="2822444"/>
            <a:ext cx="1007723" cy="519847"/>
          </a:xfrm>
          <a:prstGeom prst="rect">
            <a:avLst/>
          </a:prstGeom>
          <a:noFill/>
          <a:ln w="38100" cap="flat" cmpd="sng" algn="ctr">
            <a:solidFill>
              <a:schemeClr val="accent1"/>
            </a:solidFill>
            <a:prstDash val="sysDash"/>
          </a:ln>
          <a:effectLst/>
        </p:spPr>
        <p:txBody>
          <a:bodyPr rtlCol="0" anchor="ctr"/>
          <a:lstStyle/>
          <a:p>
            <a:pPr algn="ctr" defTabSz="342900">
              <a:defRPr/>
            </a:pPr>
            <a:endParaRPr lang="en-US" sz="1350" kern="0">
              <a:solidFill>
                <a:srgbClr val="FFFFFF"/>
              </a:solidFill>
              <a:latin typeface="Source Sans Pro"/>
              <a:cs typeface="Arial" panose="020B0604020202020204" pitchFamily="34" charset="0"/>
            </a:endParaRPr>
          </a:p>
        </p:txBody>
      </p:sp>
      <p:sp>
        <p:nvSpPr>
          <p:cNvPr id="27" name="Rectangle 26">
            <a:extLst>
              <a:ext uri="{FF2B5EF4-FFF2-40B4-BE49-F238E27FC236}">
                <a16:creationId xmlns:a16="http://schemas.microsoft.com/office/drawing/2014/main" id="{D6850407-BC89-D344-A3B5-1AC4843B39CB}"/>
              </a:ext>
            </a:extLst>
          </p:cNvPr>
          <p:cNvSpPr/>
          <p:nvPr/>
        </p:nvSpPr>
        <p:spPr>
          <a:xfrm>
            <a:off x="4222585" y="5045282"/>
            <a:ext cx="523221" cy="530915"/>
          </a:xfrm>
          <a:prstGeom prst="rect">
            <a:avLst/>
          </a:prstGeom>
          <a:noFill/>
        </p:spPr>
        <p:txBody>
          <a:bodyPr wrap="none" lIns="68580" tIns="34290" rIns="68580" bIns="34290">
            <a:spAutoFit/>
          </a:bodyPr>
          <a:lstStyle/>
          <a:p>
            <a:pPr algn="ctr" defTabSz="342900">
              <a:defRPr/>
            </a:pPr>
            <a:r>
              <a:rPr lang="en-US" sz="3000" b="1" dirty="0">
                <a:ln w="0"/>
                <a:latin typeface="Arial" panose="020B0604020202020204"/>
              </a:rPr>
              <a:t>…</a:t>
            </a:r>
          </a:p>
        </p:txBody>
      </p:sp>
      <p:sp>
        <p:nvSpPr>
          <p:cNvPr id="28" name="TextBox 27">
            <a:extLst>
              <a:ext uri="{FF2B5EF4-FFF2-40B4-BE49-F238E27FC236}">
                <a16:creationId xmlns:a16="http://schemas.microsoft.com/office/drawing/2014/main" id="{CE73D4A5-9508-AB46-AC82-E10BA0627C6A}"/>
              </a:ext>
            </a:extLst>
          </p:cNvPr>
          <p:cNvSpPr txBox="1"/>
          <p:nvPr/>
        </p:nvSpPr>
        <p:spPr>
          <a:xfrm>
            <a:off x="3211822" y="5605512"/>
            <a:ext cx="2544746" cy="300082"/>
          </a:xfrm>
          <a:prstGeom prst="rect">
            <a:avLst/>
          </a:prstGeom>
          <a:noFill/>
        </p:spPr>
        <p:txBody>
          <a:bodyPr wrap="square" rtlCol="0">
            <a:spAutoFit/>
          </a:bodyPr>
          <a:lstStyle/>
          <a:p>
            <a:pPr algn="ctr"/>
            <a:r>
              <a:rPr lang="en-US" altLang="zh-CN" sz="1350" b="1" dirty="0"/>
              <a:t>Transformation</a:t>
            </a:r>
            <a:endParaRPr lang="en-US" sz="1350" b="1" dirty="0"/>
          </a:p>
        </p:txBody>
      </p:sp>
      <p:sp>
        <p:nvSpPr>
          <p:cNvPr id="29" name="Rectangle 28">
            <a:extLst>
              <a:ext uri="{FF2B5EF4-FFF2-40B4-BE49-F238E27FC236}">
                <a16:creationId xmlns:a16="http://schemas.microsoft.com/office/drawing/2014/main" id="{56747227-6A7A-C440-9CB7-18A67A8A2F7B}"/>
              </a:ext>
            </a:extLst>
          </p:cNvPr>
          <p:cNvSpPr/>
          <p:nvPr/>
        </p:nvSpPr>
        <p:spPr>
          <a:xfrm>
            <a:off x="283482" y="2618931"/>
            <a:ext cx="841823" cy="298451"/>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200" b="1" kern="0" dirty="0">
                <a:solidFill>
                  <a:srgbClr val="000000"/>
                </a:solidFill>
                <a:latin typeface="Source Sans Pro"/>
                <a:cs typeface="Arial" panose="020B0604020202020204" pitchFamily="34" charset="0"/>
              </a:rPr>
              <a:t>c</a:t>
            </a:r>
            <a:r>
              <a:rPr lang="en-US" sz="1200" b="1" kern="0" dirty="0" err="1">
                <a:solidFill>
                  <a:srgbClr val="000000"/>
                </a:solidFill>
                <a:latin typeface="Source Sans Pro"/>
                <a:cs typeface="Arial" panose="020B0604020202020204" pitchFamily="34" charset="0"/>
              </a:rPr>
              <a:t>onv</a:t>
            </a:r>
            <a:endParaRPr lang="en-US" sz="1200" b="1" kern="0" dirty="0">
              <a:solidFill>
                <a:srgbClr val="000000"/>
              </a:solidFill>
              <a:latin typeface="Source Sans Pro"/>
              <a:cs typeface="Arial" panose="020B0604020202020204" pitchFamily="34" charset="0"/>
            </a:endParaRPr>
          </a:p>
        </p:txBody>
      </p:sp>
      <p:sp>
        <p:nvSpPr>
          <p:cNvPr id="30" name="Rectangle 29">
            <a:extLst>
              <a:ext uri="{FF2B5EF4-FFF2-40B4-BE49-F238E27FC236}">
                <a16:creationId xmlns:a16="http://schemas.microsoft.com/office/drawing/2014/main" id="{8CE18026-1DF3-4745-AD86-3240324B4645}"/>
              </a:ext>
            </a:extLst>
          </p:cNvPr>
          <p:cNvSpPr/>
          <p:nvPr/>
        </p:nvSpPr>
        <p:spPr>
          <a:xfrm>
            <a:off x="1414139" y="2622085"/>
            <a:ext cx="841823" cy="298451"/>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200" b="1" kern="0" dirty="0">
                <a:solidFill>
                  <a:srgbClr val="000000"/>
                </a:solidFill>
                <a:latin typeface="Source Sans Pro"/>
                <a:cs typeface="Arial" panose="020B0604020202020204" pitchFamily="34" charset="0"/>
              </a:rPr>
              <a:t>c</a:t>
            </a:r>
            <a:r>
              <a:rPr lang="en-US" sz="1200" b="1" kern="0" dirty="0" err="1">
                <a:solidFill>
                  <a:srgbClr val="000000"/>
                </a:solidFill>
                <a:latin typeface="Source Sans Pro"/>
                <a:cs typeface="Arial" panose="020B0604020202020204" pitchFamily="34" charset="0"/>
              </a:rPr>
              <a:t>onv</a:t>
            </a:r>
            <a:endParaRPr lang="en-US" sz="1200" b="1" kern="0" dirty="0">
              <a:solidFill>
                <a:srgbClr val="000000"/>
              </a:solidFill>
              <a:latin typeface="Source Sans Pro"/>
              <a:cs typeface="Arial" panose="020B0604020202020204" pitchFamily="34" charset="0"/>
            </a:endParaRPr>
          </a:p>
        </p:txBody>
      </p:sp>
      <p:sp>
        <p:nvSpPr>
          <p:cNvPr id="31" name="Rectangle 30">
            <a:extLst>
              <a:ext uri="{FF2B5EF4-FFF2-40B4-BE49-F238E27FC236}">
                <a16:creationId xmlns:a16="http://schemas.microsoft.com/office/drawing/2014/main" id="{902DAC2E-F6A0-6A48-9AB2-1486DD58DB6A}"/>
              </a:ext>
            </a:extLst>
          </p:cNvPr>
          <p:cNvSpPr/>
          <p:nvPr/>
        </p:nvSpPr>
        <p:spPr>
          <a:xfrm>
            <a:off x="972785" y="2068957"/>
            <a:ext cx="652192" cy="298452"/>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200" b="1" kern="0" dirty="0">
                <a:solidFill>
                  <a:srgbClr val="000000"/>
                </a:solidFill>
                <a:latin typeface="Source Sans Pro"/>
                <a:cs typeface="Arial" panose="020B0604020202020204" pitchFamily="34" charset="0"/>
              </a:rPr>
              <a:t>Input</a:t>
            </a:r>
          </a:p>
        </p:txBody>
      </p:sp>
      <p:cxnSp>
        <p:nvCxnSpPr>
          <p:cNvPr id="32" name="Straight Arrow Connector 31">
            <a:extLst>
              <a:ext uri="{FF2B5EF4-FFF2-40B4-BE49-F238E27FC236}">
                <a16:creationId xmlns:a16="http://schemas.microsoft.com/office/drawing/2014/main" id="{431AF93F-83E4-1D4A-8E5D-A1984DCA40CC}"/>
              </a:ext>
            </a:extLst>
          </p:cNvPr>
          <p:cNvCxnSpPr>
            <a:stCxn id="31" idx="2"/>
            <a:endCxn id="29" idx="0"/>
          </p:cNvCxnSpPr>
          <p:nvPr/>
        </p:nvCxnSpPr>
        <p:spPr>
          <a:xfrm flipH="1">
            <a:off x="704393" y="2367409"/>
            <a:ext cx="594488" cy="251522"/>
          </a:xfrm>
          <a:prstGeom prst="straightConnector1">
            <a:avLst/>
          </a:prstGeom>
          <a:noFill/>
          <a:ln w="28575" cap="flat" cmpd="sng" algn="ctr">
            <a:solidFill>
              <a:srgbClr val="FFFFFF">
                <a:lumMod val="50000"/>
              </a:srgbClr>
            </a:solidFill>
            <a:prstDash val="solid"/>
            <a:tailEnd type="triangle" w="lg" len="lg"/>
          </a:ln>
          <a:effectLst/>
        </p:spPr>
      </p:cxnSp>
      <p:cxnSp>
        <p:nvCxnSpPr>
          <p:cNvPr id="33" name="Straight Arrow Connector 32">
            <a:extLst>
              <a:ext uri="{FF2B5EF4-FFF2-40B4-BE49-F238E27FC236}">
                <a16:creationId xmlns:a16="http://schemas.microsoft.com/office/drawing/2014/main" id="{CC9CA717-7C05-A54D-B460-24D614CAA647}"/>
              </a:ext>
            </a:extLst>
          </p:cNvPr>
          <p:cNvCxnSpPr>
            <a:stCxn id="31" idx="2"/>
            <a:endCxn id="30" idx="0"/>
          </p:cNvCxnSpPr>
          <p:nvPr/>
        </p:nvCxnSpPr>
        <p:spPr>
          <a:xfrm>
            <a:off x="1298881" y="2367409"/>
            <a:ext cx="536170" cy="254676"/>
          </a:xfrm>
          <a:prstGeom prst="straightConnector1">
            <a:avLst/>
          </a:prstGeom>
          <a:noFill/>
          <a:ln w="28575" cap="flat" cmpd="sng" algn="ctr">
            <a:solidFill>
              <a:srgbClr val="FFFFFF">
                <a:lumMod val="50000"/>
              </a:srgbClr>
            </a:solidFill>
            <a:prstDash val="solid"/>
            <a:tailEnd type="triangle" w="lg" len="lg"/>
          </a:ln>
          <a:effectLst/>
        </p:spPr>
      </p:cxnSp>
      <p:sp>
        <p:nvSpPr>
          <p:cNvPr id="34" name="Rectangle 33">
            <a:extLst>
              <a:ext uri="{FF2B5EF4-FFF2-40B4-BE49-F238E27FC236}">
                <a16:creationId xmlns:a16="http://schemas.microsoft.com/office/drawing/2014/main" id="{BF5A4C29-4618-2041-9B96-25196FE081FF}"/>
              </a:ext>
            </a:extLst>
          </p:cNvPr>
          <p:cNvSpPr/>
          <p:nvPr/>
        </p:nvSpPr>
        <p:spPr>
          <a:xfrm>
            <a:off x="284833" y="3776473"/>
            <a:ext cx="841823" cy="298451"/>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200" b="1" kern="0" dirty="0">
                <a:solidFill>
                  <a:srgbClr val="000000"/>
                </a:solidFill>
                <a:latin typeface="Source Sans Pro"/>
                <a:cs typeface="Arial" panose="020B0604020202020204" pitchFamily="34" charset="0"/>
              </a:rPr>
              <a:t>c</a:t>
            </a:r>
            <a:r>
              <a:rPr lang="en-US" sz="1200" b="1" kern="0" dirty="0" err="1">
                <a:solidFill>
                  <a:srgbClr val="000000"/>
                </a:solidFill>
                <a:latin typeface="Source Sans Pro"/>
                <a:cs typeface="Arial" panose="020B0604020202020204" pitchFamily="34" charset="0"/>
              </a:rPr>
              <a:t>onv</a:t>
            </a:r>
            <a:endParaRPr lang="en-US" sz="1200" b="1" kern="0" dirty="0">
              <a:solidFill>
                <a:srgbClr val="000000"/>
              </a:solidFill>
              <a:latin typeface="Source Sans Pro"/>
              <a:cs typeface="Arial" panose="020B0604020202020204" pitchFamily="34" charset="0"/>
            </a:endParaRPr>
          </a:p>
        </p:txBody>
      </p:sp>
      <p:cxnSp>
        <p:nvCxnSpPr>
          <p:cNvPr id="35" name="Straight Arrow Connector 34">
            <a:extLst>
              <a:ext uri="{FF2B5EF4-FFF2-40B4-BE49-F238E27FC236}">
                <a16:creationId xmlns:a16="http://schemas.microsoft.com/office/drawing/2014/main" id="{FC7C3305-4A81-C141-A19E-07C7CA9789F2}"/>
              </a:ext>
            </a:extLst>
          </p:cNvPr>
          <p:cNvCxnSpPr>
            <a:stCxn id="41" idx="2"/>
            <a:endCxn id="34" idx="0"/>
          </p:cNvCxnSpPr>
          <p:nvPr/>
        </p:nvCxnSpPr>
        <p:spPr>
          <a:xfrm>
            <a:off x="704393" y="3500048"/>
            <a:ext cx="1352" cy="276425"/>
          </a:xfrm>
          <a:prstGeom prst="straightConnector1">
            <a:avLst/>
          </a:prstGeom>
          <a:noFill/>
          <a:ln w="28575" cap="flat" cmpd="sng" algn="ctr">
            <a:solidFill>
              <a:srgbClr val="FFFFFF">
                <a:lumMod val="50000"/>
              </a:srgbClr>
            </a:solidFill>
            <a:prstDash val="solid"/>
            <a:tailEnd type="triangle" w="lg" len="lg"/>
          </a:ln>
          <a:effectLst/>
        </p:spPr>
      </p:cxnSp>
      <p:cxnSp>
        <p:nvCxnSpPr>
          <p:cNvPr id="36" name="Straight Arrow Connector 35">
            <a:extLst>
              <a:ext uri="{FF2B5EF4-FFF2-40B4-BE49-F238E27FC236}">
                <a16:creationId xmlns:a16="http://schemas.microsoft.com/office/drawing/2014/main" id="{8ECB4178-F684-3C42-84E6-BB40CBB80B96}"/>
              </a:ext>
            </a:extLst>
          </p:cNvPr>
          <p:cNvCxnSpPr>
            <a:stCxn id="42" idx="2"/>
            <a:endCxn id="38" idx="0"/>
          </p:cNvCxnSpPr>
          <p:nvPr/>
        </p:nvCxnSpPr>
        <p:spPr>
          <a:xfrm flipH="1">
            <a:off x="1374347" y="3500048"/>
            <a:ext cx="458087" cy="837597"/>
          </a:xfrm>
          <a:prstGeom prst="straightConnector1">
            <a:avLst/>
          </a:prstGeom>
          <a:noFill/>
          <a:ln w="28575" cap="flat" cmpd="sng" algn="ctr">
            <a:solidFill>
              <a:srgbClr val="FFFFFF">
                <a:lumMod val="50000"/>
              </a:srgbClr>
            </a:solidFill>
            <a:prstDash val="solid"/>
            <a:tailEnd type="triangle" w="lg" len="lg"/>
          </a:ln>
          <a:effectLst/>
        </p:spPr>
      </p:cxnSp>
      <p:cxnSp>
        <p:nvCxnSpPr>
          <p:cNvPr id="37" name="Straight Arrow Connector 36">
            <a:extLst>
              <a:ext uri="{FF2B5EF4-FFF2-40B4-BE49-F238E27FC236}">
                <a16:creationId xmlns:a16="http://schemas.microsoft.com/office/drawing/2014/main" id="{A8712008-7E71-BE45-A77B-3C8140A4F197}"/>
              </a:ext>
            </a:extLst>
          </p:cNvPr>
          <p:cNvCxnSpPr>
            <a:stCxn id="34" idx="2"/>
            <a:endCxn id="38" idx="0"/>
          </p:cNvCxnSpPr>
          <p:nvPr/>
        </p:nvCxnSpPr>
        <p:spPr>
          <a:xfrm>
            <a:off x="705745" y="4074925"/>
            <a:ext cx="668602" cy="262721"/>
          </a:xfrm>
          <a:prstGeom prst="straightConnector1">
            <a:avLst/>
          </a:prstGeom>
          <a:noFill/>
          <a:ln w="28575" cap="flat" cmpd="sng" algn="ctr">
            <a:solidFill>
              <a:srgbClr val="FFFFFF">
                <a:lumMod val="50000"/>
              </a:srgbClr>
            </a:solidFill>
            <a:prstDash val="solid"/>
            <a:tailEnd type="triangle" w="lg" len="lg"/>
          </a:ln>
          <a:effectLst/>
        </p:spPr>
      </p:cxnSp>
      <p:sp>
        <p:nvSpPr>
          <p:cNvPr id="38" name="Rectangle 37">
            <a:extLst>
              <a:ext uri="{FF2B5EF4-FFF2-40B4-BE49-F238E27FC236}">
                <a16:creationId xmlns:a16="http://schemas.microsoft.com/office/drawing/2014/main" id="{42E6D9AC-8E39-734F-A60A-BD7862E01EE9}"/>
              </a:ext>
            </a:extLst>
          </p:cNvPr>
          <p:cNvSpPr/>
          <p:nvPr/>
        </p:nvSpPr>
        <p:spPr>
          <a:xfrm>
            <a:off x="1048251" y="4337645"/>
            <a:ext cx="652192" cy="298452"/>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200" b="1" kern="0" dirty="0">
                <a:solidFill>
                  <a:srgbClr val="000000"/>
                </a:solidFill>
                <a:latin typeface="Source Sans Pro"/>
                <a:cs typeface="Arial" panose="020B0604020202020204" pitchFamily="34" charset="0"/>
              </a:rPr>
              <a:t>add</a:t>
            </a:r>
          </a:p>
        </p:txBody>
      </p:sp>
      <p:sp>
        <p:nvSpPr>
          <p:cNvPr id="39" name="Rectangle 38">
            <a:extLst>
              <a:ext uri="{FF2B5EF4-FFF2-40B4-BE49-F238E27FC236}">
                <a16:creationId xmlns:a16="http://schemas.microsoft.com/office/drawing/2014/main" id="{71548C5C-A471-8E46-A8A1-995609D7A709}"/>
              </a:ext>
            </a:extLst>
          </p:cNvPr>
          <p:cNvSpPr/>
          <p:nvPr/>
        </p:nvSpPr>
        <p:spPr>
          <a:xfrm>
            <a:off x="1045634" y="4877296"/>
            <a:ext cx="652192" cy="298452"/>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200" b="1" kern="0" dirty="0" err="1">
                <a:solidFill>
                  <a:srgbClr val="000000"/>
                </a:solidFill>
                <a:latin typeface="Source Sans Pro"/>
                <a:cs typeface="Arial" panose="020B0604020202020204" pitchFamily="34" charset="0"/>
              </a:rPr>
              <a:t>relu</a:t>
            </a:r>
            <a:endParaRPr lang="en-US" sz="1200" b="1" kern="0" dirty="0">
              <a:solidFill>
                <a:srgbClr val="000000"/>
              </a:solidFill>
              <a:latin typeface="Source Sans Pro"/>
              <a:cs typeface="Arial" panose="020B0604020202020204" pitchFamily="34" charset="0"/>
            </a:endParaRPr>
          </a:p>
        </p:txBody>
      </p:sp>
      <p:cxnSp>
        <p:nvCxnSpPr>
          <p:cNvPr id="40" name="Straight Arrow Connector 39">
            <a:extLst>
              <a:ext uri="{FF2B5EF4-FFF2-40B4-BE49-F238E27FC236}">
                <a16:creationId xmlns:a16="http://schemas.microsoft.com/office/drawing/2014/main" id="{F9099C39-A33D-0241-AA47-7D129576E316}"/>
              </a:ext>
            </a:extLst>
          </p:cNvPr>
          <p:cNvCxnSpPr>
            <a:stCxn id="38" idx="2"/>
            <a:endCxn id="39" idx="0"/>
          </p:cNvCxnSpPr>
          <p:nvPr/>
        </p:nvCxnSpPr>
        <p:spPr>
          <a:xfrm flipH="1">
            <a:off x="1371730" y="4636097"/>
            <a:ext cx="2617" cy="241199"/>
          </a:xfrm>
          <a:prstGeom prst="straightConnector1">
            <a:avLst/>
          </a:prstGeom>
          <a:noFill/>
          <a:ln w="28575" cap="flat" cmpd="sng" algn="ctr">
            <a:solidFill>
              <a:srgbClr val="FFFFFF">
                <a:lumMod val="50000"/>
              </a:srgbClr>
            </a:solidFill>
            <a:prstDash val="solid"/>
            <a:tailEnd type="triangle" w="lg" len="lg"/>
          </a:ln>
          <a:effectLst/>
        </p:spPr>
      </p:cxnSp>
      <p:sp>
        <p:nvSpPr>
          <p:cNvPr id="41" name="Rectangle 40">
            <a:extLst>
              <a:ext uri="{FF2B5EF4-FFF2-40B4-BE49-F238E27FC236}">
                <a16:creationId xmlns:a16="http://schemas.microsoft.com/office/drawing/2014/main" id="{A66E98D4-0E45-1F42-8EDD-0E7FF6DEFDBF}"/>
              </a:ext>
            </a:extLst>
          </p:cNvPr>
          <p:cNvSpPr/>
          <p:nvPr/>
        </p:nvSpPr>
        <p:spPr>
          <a:xfrm>
            <a:off x="283482" y="3201598"/>
            <a:ext cx="841823" cy="298451"/>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200" b="1" kern="0" dirty="0">
                <a:solidFill>
                  <a:srgbClr val="000000"/>
                </a:solidFill>
                <a:latin typeface="Source Sans Pro"/>
                <a:cs typeface="Arial" panose="020B0604020202020204" pitchFamily="34" charset="0"/>
              </a:rPr>
              <a:t>r</a:t>
            </a:r>
            <a:r>
              <a:rPr lang="en-US" sz="1200" b="1" kern="0" dirty="0" err="1">
                <a:solidFill>
                  <a:srgbClr val="000000"/>
                </a:solidFill>
                <a:latin typeface="Source Sans Pro"/>
                <a:cs typeface="Arial" panose="020B0604020202020204" pitchFamily="34" charset="0"/>
              </a:rPr>
              <a:t>elu</a:t>
            </a:r>
            <a:endParaRPr lang="en-US" sz="1200" b="1" kern="0" dirty="0">
              <a:solidFill>
                <a:srgbClr val="000000"/>
              </a:solidFill>
              <a:latin typeface="Source Sans Pro"/>
              <a:cs typeface="Arial" panose="020B0604020202020204" pitchFamily="34" charset="0"/>
            </a:endParaRPr>
          </a:p>
        </p:txBody>
      </p:sp>
      <p:sp>
        <p:nvSpPr>
          <p:cNvPr id="42" name="Rectangle 41">
            <a:extLst>
              <a:ext uri="{FF2B5EF4-FFF2-40B4-BE49-F238E27FC236}">
                <a16:creationId xmlns:a16="http://schemas.microsoft.com/office/drawing/2014/main" id="{35F77D27-E983-B848-A4AC-D01DD89A8E42}"/>
              </a:ext>
            </a:extLst>
          </p:cNvPr>
          <p:cNvSpPr/>
          <p:nvPr/>
        </p:nvSpPr>
        <p:spPr>
          <a:xfrm>
            <a:off x="1411522" y="3201598"/>
            <a:ext cx="841823" cy="298451"/>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200" b="1" kern="0" dirty="0">
                <a:solidFill>
                  <a:srgbClr val="000000"/>
                </a:solidFill>
                <a:latin typeface="Source Sans Pro"/>
                <a:cs typeface="Arial" panose="020B0604020202020204" pitchFamily="34" charset="0"/>
              </a:rPr>
              <a:t>r</a:t>
            </a:r>
            <a:r>
              <a:rPr lang="en-US" sz="1200" b="1" kern="0" dirty="0" err="1">
                <a:solidFill>
                  <a:srgbClr val="000000"/>
                </a:solidFill>
                <a:latin typeface="Source Sans Pro"/>
                <a:cs typeface="Arial" panose="020B0604020202020204" pitchFamily="34" charset="0"/>
              </a:rPr>
              <a:t>elu</a:t>
            </a:r>
            <a:endParaRPr lang="en-US" sz="1200" b="1" kern="0" dirty="0">
              <a:solidFill>
                <a:srgbClr val="000000"/>
              </a:solidFill>
              <a:latin typeface="Source Sans Pro"/>
              <a:cs typeface="Arial" panose="020B0604020202020204" pitchFamily="34" charset="0"/>
            </a:endParaRPr>
          </a:p>
        </p:txBody>
      </p:sp>
      <p:cxnSp>
        <p:nvCxnSpPr>
          <p:cNvPr id="43" name="Straight Arrow Connector 42">
            <a:extLst>
              <a:ext uri="{FF2B5EF4-FFF2-40B4-BE49-F238E27FC236}">
                <a16:creationId xmlns:a16="http://schemas.microsoft.com/office/drawing/2014/main" id="{13BE09B8-8C5E-904D-9ED9-B9EEE027BAC2}"/>
              </a:ext>
            </a:extLst>
          </p:cNvPr>
          <p:cNvCxnSpPr>
            <a:stCxn id="29" idx="2"/>
            <a:endCxn id="41" idx="0"/>
          </p:cNvCxnSpPr>
          <p:nvPr/>
        </p:nvCxnSpPr>
        <p:spPr>
          <a:xfrm>
            <a:off x="704393" y="2917381"/>
            <a:ext cx="0" cy="284216"/>
          </a:xfrm>
          <a:prstGeom prst="straightConnector1">
            <a:avLst/>
          </a:prstGeom>
          <a:noFill/>
          <a:ln w="28575" cap="flat" cmpd="sng" algn="ctr">
            <a:solidFill>
              <a:srgbClr val="FFFFFF">
                <a:lumMod val="50000"/>
              </a:srgbClr>
            </a:solidFill>
            <a:prstDash val="solid"/>
            <a:tailEnd type="triangle" w="lg" len="lg"/>
          </a:ln>
          <a:effectLst/>
        </p:spPr>
      </p:cxnSp>
      <p:cxnSp>
        <p:nvCxnSpPr>
          <p:cNvPr id="44" name="Straight Arrow Connector 43">
            <a:extLst>
              <a:ext uri="{FF2B5EF4-FFF2-40B4-BE49-F238E27FC236}">
                <a16:creationId xmlns:a16="http://schemas.microsoft.com/office/drawing/2014/main" id="{D79B64EE-23D3-0547-A45A-E263BB8ED119}"/>
              </a:ext>
            </a:extLst>
          </p:cNvPr>
          <p:cNvCxnSpPr>
            <a:stCxn id="30" idx="2"/>
            <a:endCxn id="42" idx="0"/>
          </p:cNvCxnSpPr>
          <p:nvPr/>
        </p:nvCxnSpPr>
        <p:spPr>
          <a:xfrm flipH="1">
            <a:off x="1832434" y="2920536"/>
            <a:ext cx="2617" cy="281061"/>
          </a:xfrm>
          <a:prstGeom prst="straightConnector1">
            <a:avLst/>
          </a:prstGeom>
          <a:noFill/>
          <a:ln w="28575" cap="flat" cmpd="sng" algn="ctr">
            <a:solidFill>
              <a:srgbClr val="FFFFFF">
                <a:lumMod val="50000"/>
              </a:srgbClr>
            </a:solidFill>
            <a:prstDash val="solid"/>
            <a:tailEnd type="triangle" w="lg" len="lg"/>
          </a:ln>
          <a:effectLst/>
        </p:spPr>
      </p:cxnSp>
      <p:sp>
        <p:nvSpPr>
          <p:cNvPr id="45" name="Rectangle 44">
            <a:extLst>
              <a:ext uri="{FF2B5EF4-FFF2-40B4-BE49-F238E27FC236}">
                <a16:creationId xmlns:a16="http://schemas.microsoft.com/office/drawing/2014/main" id="{D6801F73-1BA2-BB4E-818A-790495B164CC}"/>
              </a:ext>
            </a:extLst>
          </p:cNvPr>
          <p:cNvSpPr/>
          <p:nvPr/>
        </p:nvSpPr>
        <p:spPr>
          <a:xfrm>
            <a:off x="193816" y="2502742"/>
            <a:ext cx="1007723" cy="1109628"/>
          </a:xfrm>
          <a:prstGeom prst="rect">
            <a:avLst/>
          </a:prstGeom>
          <a:noFill/>
          <a:ln w="38100" cap="flat" cmpd="sng" algn="ctr">
            <a:solidFill>
              <a:schemeClr val="accent1"/>
            </a:solidFill>
            <a:prstDash val="sysDash"/>
          </a:ln>
          <a:effectLst/>
        </p:spPr>
        <p:txBody>
          <a:bodyPr rtlCol="0" anchor="ctr"/>
          <a:lstStyle/>
          <a:p>
            <a:pPr algn="ctr" defTabSz="342900">
              <a:defRPr/>
            </a:pPr>
            <a:endParaRPr lang="en-US" sz="1350" kern="0">
              <a:solidFill>
                <a:srgbClr val="FFFFFF"/>
              </a:solidFill>
              <a:latin typeface="Source Sans Pro"/>
              <a:cs typeface="Arial" panose="020B0604020202020204" pitchFamily="34" charset="0"/>
            </a:endParaRPr>
          </a:p>
        </p:txBody>
      </p:sp>
      <p:sp>
        <p:nvSpPr>
          <p:cNvPr id="46" name="Rectangle 45">
            <a:extLst>
              <a:ext uri="{FF2B5EF4-FFF2-40B4-BE49-F238E27FC236}">
                <a16:creationId xmlns:a16="http://schemas.microsoft.com/office/drawing/2014/main" id="{3593DF57-72FE-524E-A3C2-F864E360FFC7}"/>
              </a:ext>
            </a:extLst>
          </p:cNvPr>
          <p:cNvSpPr/>
          <p:nvPr/>
        </p:nvSpPr>
        <p:spPr>
          <a:xfrm>
            <a:off x="1331189" y="2508401"/>
            <a:ext cx="1007723" cy="1109628"/>
          </a:xfrm>
          <a:prstGeom prst="rect">
            <a:avLst/>
          </a:prstGeom>
          <a:noFill/>
          <a:ln w="38100" cap="flat" cmpd="sng" algn="ctr">
            <a:solidFill>
              <a:schemeClr val="accent1"/>
            </a:solidFill>
            <a:prstDash val="sysDash"/>
          </a:ln>
          <a:effectLst/>
        </p:spPr>
        <p:txBody>
          <a:bodyPr rtlCol="0" anchor="ctr"/>
          <a:lstStyle/>
          <a:p>
            <a:pPr algn="ctr" defTabSz="342900">
              <a:defRPr/>
            </a:pPr>
            <a:endParaRPr lang="en-US" sz="1350" kern="0">
              <a:solidFill>
                <a:srgbClr val="FFFFFF"/>
              </a:solidFill>
              <a:latin typeface="Source Sans Pro"/>
              <a:cs typeface="Arial" panose="020B0604020202020204" pitchFamily="34" charset="0"/>
            </a:endParaRPr>
          </a:p>
        </p:txBody>
      </p:sp>
      <p:sp>
        <p:nvSpPr>
          <p:cNvPr id="47" name="TextBox 46">
            <a:extLst>
              <a:ext uri="{FF2B5EF4-FFF2-40B4-BE49-F238E27FC236}">
                <a16:creationId xmlns:a16="http://schemas.microsoft.com/office/drawing/2014/main" id="{778B2833-AFEA-0140-B810-2A0E68FEAC72}"/>
              </a:ext>
            </a:extLst>
          </p:cNvPr>
          <p:cNvSpPr txBox="1"/>
          <p:nvPr/>
        </p:nvSpPr>
        <p:spPr>
          <a:xfrm>
            <a:off x="261208" y="5310740"/>
            <a:ext cx="2027918" cy="298452"/>
          </a:xfrm>
          <a:prstGeom prst="rect">
            <a:avLst/>
          </a:prstGeom>
          <a:noFill/>
        </p:spPr>
        <p:txBody>
          <a:bodyPr wrap="square" rtlCol="0">
            <a:noAutofit/>
          </a:bodyPr>
          <a:lstStyle/>
          <a:p>
            <a:pPr algn="ctr"/>
            <a:r>
              <a:rPr lang="en-US" altLang="zh-CN" sz="1350" b="1" dirty="0"/>
              <a:t>Input Graph</a:t>
            </a:r>
            <a:endParaRPr lang="en-US" sz="1350" b="1" dirty="0"/>
          </a:p>
        </p:txBody>
      </p:sp>
      <p:sp>
        <p:nvSpPr>
          <p:cNvPr id="48" name="TextBox 47">
            <a:extLst>
              <a:ext uri="{FF2B5EF4-FFF2-40B4-BE49-F238E27FC236}">
                <a16:creationId xmlns:a16="http://schemas.microsoft.com/office/drawing/2014/main" id="{5256AB16-1805-7140-9B64-366A4B1A38E8}"/>
              </a:ext>
            </a:extLst>
          </p:cNvPr>
          <p:cNvSpPr txBox="1"/>
          <p:nvPr/>
        </p:nvSpPr>
        <p:spPr>
          <a:xfrm>
            <a:off x="6748867" y="5316505"/>
            <a:ext cx="2230709" cy="484748"/>
          </a:xfrm>
          <a:prstGeom prst="rect">
            <a:avLst/>
          </a:prstGeom>
          <a:noFill/>
        </p:spPr>
        <p:txBody>
          <a:bodyPr wrap="square" rtlCol="0">
            <a:noAutofit/>
          </a:bodyPr>
          <a:lstStyle/>
          <a:p>
            <a:pPr algn="ctr" defTabSz="342900"/>
            <a:r>
              <a:rPr lang="en-US" altLang="zh-CN" sz="1350" b="1" dirty="0">
                <a:solidFill>
                  <a:srgbClr val="000000"/>
                </a:solidFill>
              </a:rPr>
              <a:t>Optimized graph</a:t>
            </a:r>
            <a:endParaRPr lang="en-US" sz="1350" b="1" dirty="0">
              <a:solidFill>
                <a:srgbClr val="000000"/>
              </a:solidFill>
            </a:endParaRPr>
          </a:p>
        </p:txBody>
      </p:sp>
      <p:grpSp>
        <p:nvGrpSpPr>
          <p:cNvPr id="75" name="Group 74">
            <a:extLst>
              <a:ext uri="{FF2B5EF4-FFF2-40B4-BE49-F238E27FC236}">
                <a16:creationId xmlns:a16="http://schemas.microsoft.com/office/drawing/2014/main" id="{E83AC443-B8C6-4945-82BB-506072C8787F}"/>
              </a:ext>
            </a:extLst>
          </p:cNvPr>
          <p:cNvGrpSpPr/>
          <p:nvPr/>
        </p:nvGrpSpPr>
        <p:grpSpPr>
          <a:xfrm>
            <a:off x="3480115" y="2260858"/>
            <a:ext cx="2008160" cy="1177176"/>
            <a:chOff x="4640153" y="1871477"/>
            <a:chExt cx="2677546" cy="1569568"/>
          </a:xfrm>
        </p:grpSpPr>
        <p:sp>
          <p:nvSpPr>
            <p:cNvPr id="50" name="Rounded Rectangle 49">
              <a:extLst>
                <a:ext uri="{FF2B5EF4-FFF2-40B4-BE49-F238E27FC236}">
                  <a16:creationId xmlns:a16="http://schemas.microsoft.com/office/drawing/2014/main" id="{F5910795-C026-6C42-A125-D54CD6D9F26E}"/>
                </a:ext>
              </a:extLst>
            </p:cNvPr>
            <p:cNvSpPr/>
            <p:nvPr/>
          </p:nvSpPr>
          <p:spPr>
            <a:xfrm>
              <a:off x="4640153" y="1871477"/>
              <a:ext cx="2677546" cy="156956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0" b="1" dirty="0"/>
                <a:t>Fuse conv + </a:t>
              </a:r>
              <a:r>
                <a:rPr lang="en-US" sz="1350" b="1" dirty="0" err="1"/>
                <a:t>relu</a:t>
              </a:r>
              <a:endParaRPr lang="en-US" sz="1350" b="1" dirty="0"/>
            </a:p>
          </p:txBody>
        </p:sp>
        <p:sp>
          <p:nvSpPr>
            <p:cNvPr id="51" name="Rectangle 50">
              <a:extLst>
                <a:ext uri="{FF2B5EF4-FFF2-40B4-BE49-F238E27FC236}">
                  <a16:creationId xmlns:a16="http://schemas.microsoft.com/office/drawing/2014/main" id="{A1DF003C-BD34-8F4A-B715-1B83D6E99447}"/>
                </a:ext>
              </a:extLst>
            </p:cNvPr>
            <p:cNvSpPr/>
            <p:nvPr/>
          </p:nvSpPr>
          <p:spPr>
            <a:xfrm>
              <a:off x="4989484" y="2413128"/>
              <a:ext cx="696941" cy="328872"/>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050" b="1" kern="0" dirty="0">
                  <a:solidFill>
                    <a:srgbClr val="000000"/>
                  </a:solidFill>
                  <a:latin typeface="Source Sans Pro"/>
                  <a:cs typeface="Arial" panose="020B0604020202020204" pitchFamily="34" charset="0"/>
                </a:rPr>
                <a:t>c</a:t>
              </a:r>
              <a:r>
                <a:rPr lang="en-US" sz="1050" b="1" kern="0" dirty="0" err="1">
                  <a:solidFill>
                    <a:srgbClr val="000000"/>
                  </a:solidFill>
                  <a:latin typeface="Source Sans Pro"/>
                  <a:cs typeface="Arial" panose="020B0604020202020204" pitchFamily="34" charset="0"/>
                </a:rPr>
                <a:t>onv</a:t>
              </a:r>
              <a:endParaRPr lang="en-US" sz="1050" b="1" kern="0" dirty="0">
                <a:solidFill>
                  <a:srgbClr val="000000"/>
                </a:solidFill>
                <a:latin typeface="Source Sans Pro"/>
                <a:cs typeface="Arial" panose="020B0604020202020204" pitchFamily="34" charset="0"/>
              </a:endParaRPr>
            </a:p>
          </p:txBody>
        </p:sp>
        <p:sp>
          <p:nvSpPr>
            <p:cNvPr id="52" name="Rectangle 51">
              <a:extLst>
                <a:ext uri="{FF2B5EF4-FFF2-40B4-BE49-F238E27FC236}">
                  <a16:creationId xmlns:a16="http://schemas.microsoft.com/office/drawing/2014/main" id="{51684881-5D63-F549-85B1-78B6F2BB45E3}"/>
                </a:ext>
              </a:extLst>
            </p:cNvPr>
            <p:cNvSpPr/>
            <p:nvPr/>
          </p:nvSpPr>
          <p:spPr>
            <a:xfrm>
              <a:off x="4989484" y="2952506"/>
              <a:ext cx="696941" cy="328872"/>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050" b="1" kern="0" dirty="0">
                  <a:solidFill>
                    <a:srgbClr val="000000"/>
                  </a:solidFill>
                  <a:latin typeface="Source Sans Pro"/>
                  <a:cs typeface="Arial" panose="020B0604020202020204" pitchFamily="34" charset="0"/>
                </a:rPr>
                <a:t>r</a:t>
              </a:r>
              <a:r>
                <a:rPr lang="en-US" sz="1050" b="1" kern="0" dirty="0" err="1">
                  <a:solidFill>
                    <a:srgbClr val="000000"/>
                  </a:solidFill>
                  <a:latin typeface="Source Sans Pro"/>
                  <a:cs typeface="Arial" panose="020B0604020202020204" pitchFamily="34" charset="0"/>
                </a:rPr>
                <a:t>elu</a:t>
              </a:r>
              <a:endParaRPr lang="en-US" sz="1050" b="1" kern="0" dirty="0">
                <a:solidFill>
                  <a:srgbClr val="000000"/>
                </a:solidFill>
                <a:latin typeface="Source Sans Pro"/>
                <a:cs typeface="Arial" panose="020B0604020202020204" pitchFamily="34" charset="0"/>
              </a:endParaRPr>
            </a:p>
          </p:txBody>
        </p:sp>
        <p:cxnSp>
          <p:nvCxnSpPr>
            <p:cNvPr id="53" name="Straight Arrow Connector 52">
              <a:extLst>
                <a:ext uri="{FF2B5EF4-FFF2-40B4-BE49-F238E27FC236}">
                  <a16:creationId xmlns:a16="http://schemas.microsoft.com/office/drawing/2014/main" id="{B582476A-BB63-D44B-9C0E-462A4846C447}"/>
                </a:ext>
              </a:extLst>
            </p:cNvPr>
            <p:cNvCxnSpPr>
              <a:cxnSpLocks/>
              <a:stCxn id="51" idx="2"/>
              <a:endCxn id="52" idx="0"/>
            </p:cNvCxnSpPr>
            <p:nvPr/>
          </p:nvCxnSpPr>
          <p:spPr>
            <a:xfrm>
              <a:off x="5337955" y="2742000"/>
              <a:ext cx="0" cy="210506"/>
            </a:xfrm>
            <a:prstGeom prst="straightConnector1">
              <a:avLst/>
            </a:prstGeom>
            <a:noFill/>
            <a:ln w="28575" cap="flat" cmpd="sng" algn="ctr">
              <a:solidFill>
                <a:schemeClr val="bg1"/>
              </a:solidFill>
              <a:prstDash val="solid"/>
              <a:tailEnd type="triangle" w="lg" len="lg"/>
            </a:ln>
            <a:effectLst/>
          </p:spPr>
        </p:cxnSp>
        <p:sp>
          <p:nvSpPr>
            <p:cNvPr id="54" name="Rectangle 53">
              <a:extLst>
                <a:ext uri="{FF2B5EF4-FFF2-40B4-BE49-F238E27FC236}">
                  <a16:creationId xmlns:a16="http://schemas.microsoft.com/office/drawing/2014/main" id="{1CFDAE53-0806-0F48-BCF3-9C7CDF79835A}"/>
                </a:ext>
              </a:extLst>
            </p:cNvPr>
            <p:cNvSpPr/>
            <p:nvPr/>
          </p:nvSpPr>
          <p:spPr>
            <a:xfrm>
              <a:off x="6355831" y="2547874"/>
              <a:ext cx="696941" cy="481502"/>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050" b="1" kern="0" dirty="0">
                  <a:solidFill>
                    <a:srgbClr val="000000"/>
                  </a:solidFill>
                  <a:latin typeface="Source Sans Pro"/>
                  <a:cs typeface="Arial" panose="020B0604020202020204" pitchFamily="34" charset="0"/>
                </a:rPr>
                <a:t>c</a:t>
              </a:r>
              <a:r>
                <a:rPr lang="en-US" sz="1050" b="1" kern="0" dirty="0" err="1">
                  <a:solidFill>
                    <a:srgbClr val="000000"/>
                  </a:solidFill>
                  <a:latin typeface="Source Sans Pro"/>
                  <a:cs typeface="Arial" panose="020B0604020202020204" pitchFamily="34" charset="0"/>
                </a:rPr>
                <a:t>onv</a:t>
              </a:r>
              <a:endParaRPr lang="en-US" sz="1050" b="1" kern="0" dirty="0">
                <a:solidFill>
                  <a:srgbClr val="000000"/>
                </a:solidFill>
                <a:latin typeface="Source Sans Pro"/>
                <a:cs typeface="Arial" panose="020B0604020202020204" pitchFamily="34" charset="0"/>
              </a:endParaRPr>
            </a:p>
            <a:p>
              <a:pPr algn="ctr" defTabSz="342900">
                <a:defRPr/>
              </a:pPr>
              <a:r>
                <a:rPr lang="en-US" sz="1050" b="1" kern="0" dirty="0">
                  <a:solidFill>
                    <a:srgbClr val="000000"/>
                  </a:solidFill>
                  <a:latin typeface="Source Sans Pro"/>
                  <a:cs typeface="Arial" panose="020B0604020202020204" pitchFamily="34" charset="0"/>
                </a:rPr>
                <a:t>+ </a:t>
              </a:r>
              <a:r>
                <a:rPr lang="en-US" sz="1050" b="1" kern="0" dirty="0" err="1">
                  <a:solidFill>
                    <a:srgbClr val="000000"/>
                  </a:solidFill>
                  <a:latin typeface="Source Sans Pro"/>
                  <a:cs typeface="Arial" panose="020B0604020202020204" pitchFamily="34" charset="0"/>
                </a:rPr>
                <a:t>relu</a:t>
              </a:r>
              <a:endParaRPr lang="en-US" sz="1050" b="1" kern="0" dirty="0">
                <a:solidFill>
                  <a:srgbClr val="000000"/>
                </a:solidFill>
                <a:latin typeface="Source Sans Pro"/>
                <a:cs typeface="Arial" panose="020B0604020202020204" pitchFamily="34" charset="0"/>
              </a:endParaRPr>
            </a:p>
          </p:txBody>
        </p:sp>
        <p:sp>
          <p:nvSpPr>
            <p:cNvPr id="56" name="Equal 55">
              <a:extLst>
                <a:ext uri="{FF2B5EF4-FFF2-40B4-BE49-F238E27FC236}">
                  <a16:creationId xmlns:a16="http://schemas.microsoft.com/office/drawing/2014/main" id="{0E75E833-E591-064C-898C-39C45DF215A9}"/>
                </a:ext>
              </a:extLst>
            </p:cNvPr>
            <p:cNvSpPr/>
            <p:nvPr/>
          </p:nvSpPr>
          <p:spPr>
            <a:xfrm>
              <a:off x="5807295" y="2642151"/>
              <a:ext cx="446954" cy="364914"/>
            </a:xfrm>
            <a:prstGeom prst="mathEqual">
              <a:avLst>
                <a:gd name="adj1" fmla="val 16290"/>
                <a:gd name="adj2" fmla="val 204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grpSp>
        <p:nvGrpSpPr>
          <p:cNvPr id="76" name="Group 75">
            <a:extLst>
              <a:ext uri="{FF2B5EF4-FFF2-40B4-BE49-F238E27FC236}">
                <a16:creationId xmlns:a16="http://schemas.microsoft.com/office/drawing/2014/main" id="{820643DF-098F-984D-A522-F28D8B24C3F1}"/>
              </a:ext>
            </a:extLst>
          </p:cNvPr>
          <p:cNvGrpSpPr/>
          <p:nvPr/>
        </p:nvGrpSpPr>
        <p:grpSpPr>
          <a:xfrm>
            <a:off x="3480113" y="3579521"/>
            <a:ext cx="2008160" cy="1177176"/>
            <a:chOff x="4640151" y="3629694"/>
            <a:chExt cx="2677546" cy="1569568"/>
          </a:xfrm>
        </p:grpSpPr>
        <p:sp>
          <p:nvSpPr>
            <p:cNvPr id="59" name="Rounded Rectangle 58">
              <a:extLst>
                <a:ext uri="{FF2B5EF4-FFF2-40B4-BE49-F238E27FC236}">
                  <a16:creationId xmlns:a16="http://schemas.microsoft.com/office/drawing/2014/main" id="{4529D9A1-114C-6845-879E-5962FD36C65A}"/>
                </a:ext>
              </a:extLst>
            </p:cNvPr>
            <p:cNvSpPr/>
            <p:nvPr/>
          </p:nvSpPr>
          <p:spPr>
            <a:xfrm>
              <a:off x="4640151" y="3629694"/>
              <a:ext cx="2677546" cy="156956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50" b="1" dirty="0"/>
                <a:t>Fuse </a:t>
              </a:r>
              <a:r>
                <a:rPr lang="en-US" sz="1350" b="1" dirty="0" err="1"/>
                <a:t>convs</a:t>
              </a:r>
              <a:endParaRPr lang="en-US" sz="1350" b="1" dirty="0"/>
            </a:p>
          </p:txBody>
        </p:sp>
        <p:sp>
          <p:nvSpPr>
            <p:cNvPr id="60" name="Rectangle 59">
              <a:extLst>
                <a:ext uri="{FF2B5EF4-FFF2-40B4-BE49-F238E27FC236}">
                  <a16:creationId xmlns:a16="http://schemas.microsoft.com/office/drawing/2014/main" id="{47F5914B-9684-E144-B244-C76CCBC3CB15}"/>
                </a:ext>
              </a:extLst>
            </p:cNvPr>
            <p:cNvSpPr/>
            <p:nvPr/>
          </p:nvSpPr>
          <p:spPr>
            <a:xfrm>
              <a:off x="4751026" y="4186294"/>
              <a:ext cx="575985" cy="298975"/>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900" b="1" kern="0" dirty="0">
                  <a:solidFill>
                    <a:srgbClr val="000000"/>
                  </a:solidFill>
                  <a:latin typeface="Source Sans Pro"/>
                  <a:cs typeface="Arial" panose="020B0604020202020204" pitchFamily="34" charset="0"/>
                </a:rPr>
                <a:t>c</a:t>
              </a:r>
              <a:r>
                <a:rPr lang="en-US" sz="900" b="1" kern="0" dirty="0" err="1">
                  <a:solidFill>
                    <a:srgbClr val="000000"/>
                  </a:solidFill>
                  <a:latin typeface="Source Sans Pro"/>
                  <a:cs typeface="Arial" panose="020B0604020202020204" pitchFamily="34" charset="0"/>
                </a:rPr>
                <a:t>onv</a:t>
              </a:r>
              <a:endParaRPr lang="en-US" sz="900" b="1" kern="0" dirty="0">
                <a:solidFill>
                  <a:srgbClr val="000000"/>
                </a:solidFill>
                <a:latin typeface="Source Sans Pro"/>
                <a:cs typeface="Arial" panose="020B0604020202020204" pitchFamily="34" charset="0"/>
              </a:endParaRPr>
            </a:p>
          </p:txBody>
        </p:sp>
        <p:sp>
          <p:nvSpPr>
            <p:cNvPr id="61" name="Rectangle 60">
              <a:extLst>
                <a:ext uri="{FF2B5EF4-FFF2-40B4-BE49-F238E27FC236}">
                  <a16:creationId xmlns:a16="http://schemas.microsoft.com/office/drawing/2014/main" id="{7E1704B0-7C8C-4F4C-A79B-FB6525290F5C}"/>
                </a:ext>
              </a:extLst>
            </p:cNvPr>
            <p:cNvSpPr/>
            <p:nvPr/>
          </p:nvSpPr>
          <p:spPr>
            <a:xfrm>
              <a:off x="5012285" y="4710723"/>
              <a:ext cx="696941" cy="328872"/>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050" b="1" kern="0" dirty="0">
                  <a:solidFill>
                    <a:srgbClr val="000000"/>
                  </a:solidFill>
                  <a:latin typeface="Source Sans Pro"/>
                  <a:cs typeface="Arial" panose="020B0604020202020204" pitchFamily="34" charset="0"/>
                </a:rPr>
                <a:t>add</a:t>
              </a:r>
            </a:p>
          </p:txBody>
        </p:sp>
        <p:cxnSp>
          <p:nvCxnSpPr>
            <p:cNvPr id="62" name="Straight Arrow Connector 61">
              <a:extLst>
                <a:ext uri="{FF2B5EF4-FFF2-40B4-BE49-F238E27FC236}">
                  <a16:creationId xmlns:a16="http://schemas.microsoft.com/office/drawing/2014/main" id="{0129E7FD-894B-9146-9C87-AC5144BC46DC}"/>
                </a:ext>
              </a:extLst>
            </p:cNvPr>
            <p:cNvCxnSpPr>
              <a:cxnSpLocks/>
              <a:stCxn id="60" idx="2"/>
              <a:endCxn id="61" idx="0"/>
            </p:cNvCxnSpPr>
            <p:nvPr/>
          </p:nvCxnSpPr>
          <p:spPr>
            <a:xfrm>
              <a:off x="5039019" y="4485269"/>
              <a:ext cx="321737" cy="225454"/>
            </a:xfrm>
            <a:prstGeom prst="straightConnector1">
              <a:avLst/>
            </a:prstGeom>
            <a:noFill/>
            <a:ln w="28575" cap="flat" cmpd="sng" algn="ctr">
              <a:solidFill>
                <a:schemeClr val="bg1"/>
              </a:solidFill>
              <a:prstDash val="solid"/>
              <a:tailEnd type="triangle" w="lg" len="lg"/>
            </a:ln>
            <a:effectLst/>
          </p:spPr>
        </p:cxnSp>
        <p:sp>
          <p:nvSpPr>
            <p:cNvPr id="64" name="Equal 63">
              <a:extLst>
                <a:ext uri="{FF2B5EF4-FFF2-40B4-BE49-F238E27FC236}">
                  <a16:creationId xmlns:a16="http://schemas.microsoft.com/office/drawing/2014/main" id="{EF011343-35FF-E948-9339-1F0ABE45320E}"/>
                </a:ext>
              </a:extLst>
            </p:cNvPr>
            <p:cNvSpPr/>
            <p:nvPr/>
          </p:nvSpPr>
          <p:spPr>
            <a:xfrm>
              <a:off x="6027736" y="4400368"/>
              <a:ext cx="446954" cy="364914"/>
            </a:xfrm>
            <a:prstGeom prst="mathEqual">
              <a:avLst>
                <a:gd name="adj1" fmla="val 16290"/>
                <a:gd name="adj2" fmla="val 204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65" name="Rectangle 64">
              <a:extLst>
                <a:ext uri="{FF2B5EF4-FFF2-40B4-BE49-F238E27FC236}">
                  <a16:creationId xmlns:a16="http://schemas.microsoft.com/office/drawing/2014/main" id="{46F09B99-61CC-0241-9DDF-2DE61947CF49}"/>
                </a:ext>
              </a:extLst>
            </p:cNvPr>
            <p:cNvSpPr/>
            <p:nvPr/>
          </p:nvSpPr>
          <p:spPr>
            <a:xfrm>
              <a:off x="6557525" y="4185057"/>
              <a:ext cx="696941" cy="328872"/>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050" b="1" kern="0" dirty="0">
                  <a:solidFill>
                    <a:srgbClr val="000000"/>
                  </a:solidFill>
                  <a:latin typeface="Source Sans Pro"/>
                  <a:cs typeface="Arial" panose="020B0604020202020204" pitchFamily="34" charset="0"/>
                </a:rPr>
                <a:t>add</a:t>
              </a:r>
            </a:p>
          </p:txBody>
        </p:sp>
        <p:sp>
          <p:nvSpPr>
            <p:cNvPr id="66" name="Rectangle 65">
              <a:extLst>
                <a:ext uri="{FF2B5EF4-FFF2-40B4-BE49-F238E27FC236}">
                  <a16:creationId xmlns:a16="http://schemas.microsoft.com/office/drawing/2014/main" id="{36BF1515-EA51-B441-A93F-DDCB1AB2CE86}"/>
                </a:ext>
              </a:extLst>
            </p:cNvPr>
            <p:cNvSpPr/>
            <p:nvPr/>
          </p:nvSpPr>
          <p:spPr>
            <a:xfrm>
              <a:off x="6557525" y="4724435"/>
              <a:ext cx="696941" cy="328872"/>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1050" b="1" kern="0" dirty="0">
                  <a:solidFill>
                    <a:srgbClr val="000000"/>
                  </a:solidFill>
                  <a:latin typeface="Source Sans Pro"/>
                  <a:cs typeface="Arial" panose="020B0604020202020204" pitchFamily="34" charset="0"/>
                </a:rPr>
                <a:t>conv</a:t>
              </a:r>
            </a:p>
          </p:txBody>
        </p:sp>
        <p:cxnSp>
          <p:nvCxnSpPr>
            <p:cNvPr id="67" name="Straight Arrow Connector 66">
              <a:extLst>
                <a:ext uri="{FF2B5EF4-FFF2-40B4-BE49-F238E27FC236}">
                  <a16:creationId xmlns:a16="http://schemas.microsoft.com/office/drawing/2014/main" id="{1333FD77-1D27-374E-B967-6BA09F4E542A}"/>
                </a:ext>
              </a:extLst>
            </p:cNvPr>
            <p:cNvCxnSpPr>
              <a:cxnSpLocks/>
              <a:stCxn id="65" idx="2"/>
              <a:endCxn id="66" idx="0"/>
            </p:cNvCxnSpPr>
            <p:nvPr/>
          </p:nvCxnSpPr>
          <p:spPr>
            <a:xfrm>
              <a:off x="6905996" y="4513929"/>
              <a:ext cx="0" cy="210506"/>
            </a:xfrm>
            <a:prstGeom prst="straightConnector1">
              <a:avLst/>
            </a:prstGeom>
            <a:noFill/>
            <a:ln w="28575" cap="flat" cmpd="sng" algn="ctr">
              <a:solidFill>
                <a:schemeClr val="bg1"/>
              </a:solidFill>
              <a:prstDash val="solid"/>
              <a:tailEnd type="triangle" w="lg" len="lg"/>
            </a:ln>
            <a:effectLst/>
          </p:spPr>
        </p:cxnSp>
        <p:sp>
          <p:nvSpPr>
            <p:cNvPr id="69" name="Rectangle 68">
              <a:extLst>
                <a:ext uri="{FF2B5EF4-FFF2-40B4-BE49-F238E27FC236}">
                  <a16:creationId xmlns:a16="http://schemas.microsoft.com/office/drawing/2014/main" id="{0158A673-478D-8C48-A1D0-11B7EDCDB784}"/>
                </a:ext>
              </a:extLst>
            </p:cNvPr>
            <p:cNvSpPr/>
            <p:nvPr/>
          </p:nvSpPr>
          <p:spPr>
            <a:xfrm>
              <a:off x="5415316" y="4185057"/>
              <a:ext cx="575985" cy="298975"/>
            </a:xfrm>
            <a:prstGeom prst="rect">
              <a:avLst/>
            </a:prstGeom>
            <a:solidFill>
              <a:srgbClr val="FFFFFF"/>
            </a:solidFill>
            <a:ln w="38100" cap="flat" cmpd="sng" algn="ctr">
              <a:solidFill>
                <a:srgbClr val="8D3C1E"/>
              </a:solidFill>
              <a:prstDash val="solid"/>
            </a:ln>
            <a:effectLst/>
          </p:spPr>
          <p:txBody>
            <a:bodyPr rtlCol="0" anchor="ctr"/>
            <a:lstStyle/>
            <a:p>
              <a:pPr algn="ctr" defTabSz="342900">
                <a:defRPr/>
              </a:pPr>
              <a:r>
                <a:rPr lang="en-US" sz="900" b="1" kern="0" dirty="0">
                  <a:solidFill>
                    <a:srgbClr val="000000"/>
                  </a:solidFill>
                  <a:latin typeface="Source Sans Pro"/>
                  <a:cs typeface="Arial" panose="020B0604020202020204" pitchFamily="34" charset="0"/>
                </a:rPr>
                <a:t>c</a:t>
              </a:r>
              <a:r>
                <a:rPr lang="en-US" sz="900" b="1" kern="0" dirty="0" err="1">
                  <a:solidFill>
                    <a:srgbClr val="000000"/>
                  </a:solidFill>
                  <a:latin typeface="Source Sans Pro"/>
                  <a:cs typeface="Arial" panose="020B0604020202020204" pitchFamily="34" charset="0"/>
                </a:rPr>
                <a:t>onv</a:t>
              </a:r>
              <a:endParaRPr lang="en-US" sz="900" b="1" kern="0" dirty="0">
                <a:solidFill>
                  <a:srgbClr val="000000"/>
                </a:solidFill>
                <a:latin typeface="Source Sans Pro"/>
                <a:cs typeface="Arial" panose="020B0604020202020204" pitchFamily="34" charset="0"/>
              </a:endParaRPr>
            </a:p>
          </p:txBody>
        </p:sp>
        <p:cxnSp>
          <p:nvCxnSpPr>
            <p:cNvPr id="70" name="Straight Arrow Connector 69">
              <a:extLst>
                <a:ext uri="{FF2B5EF4-FFF2-40B4-BE49-F238E27FC236}">
                  <a16:creationId xmlns:a16="http://schemas.microsoft.com/office/drawing/2014/main" id="{931DEB63-C2E5-C348-ACA4-9F2750DD155E}"/>
                </a:ext>
              </a:extLst>
            </p:cNvPr>
            <p:cNvCxnSpPr>
              <a:cxnSpLocks/>
              <a:stCxn id="69" idx="2"/>
              <a:endCxn id="61" idx="0"/>
            </p:cNvCxnSpPr>
            <p:nvPr/>
          </p:nvCxnSpPr>
          <p:spPr>
            <a:xfrm flipH="1">
              <a:off x="5360756" y="4484032"/>
              <a:ext cx="342553" cy="226691"/>
            </a:xfrm>
            <a:prstGeom prst="straightConnector1">
              <a:avLst/>
            </a:prstGeom>
            <a:noFill/>
            <a:ln w="28575" cap="flat" cmpd="sng" algn="ctr">
              <a:solidFill>
                <a:schemeClr val="bg1"/>
              </a:solidFill>
              <a:prstDash val="solid"/>
              <a:tailEnd type="triangle" w="lg" len="lg"/>
            </a:ln>
            <a:effectLst/>
          </p:spPr>
        </p:cxnSp>
      </p:grpSp>
      <p:sp>
        <p:nvSpPr>
          <p:cNvPr id="68" name="Slide Number Placeholder 5">
            <a:extLst>
              <a:ext uri="{FF2B5EF4-FFF2-40B4-BE49-F238E27FC236}">
                <a16:creationId xmlns:a16="http://schemas.microsoft.com/office/drawing/2014/main" id="{706B8C01-95AF-CC4A-A22D-B15D6ADC0A25}"/>
              </a:ext>
            </a:extLst>
          </p:cNvPr>
          <p:cNvSpPr txBox="1">
            <a:spLocks/>
          </p:cNvSpPr>
          <p:nvPr/>
        </p:nvSpPr>
        <p:spPr>
          <a:xfrm>
            <a:off x="8332067" y="6544722"/>
            <a:ext cx="368012" cy="266375"/>
          </a:xfrm>
          <a:prstGeom prst="rect">
            <a:avLst/>
          </a:prstGeom>
        </p:spPr>
        <p:txBody>
          <a:bodyPr vert="horz" lIns="91440" tIns="45720" rIns="91440" bIns="45720" rtlCol="0" anchor="ctr"/>
          <a:lstStyle>
            <a:defPPr>
              <a:defRPr lang="en-US"/>
            </a:defPPr>
            <a:lvl1pPr marL="0" algn="r" defTabSz="457200" rtl="0" eaLnBrk="1" latinLnBrk="0" hangingPunct="1">
              <a:defRPr sz="900" b="1"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77BA8E6-E826-B147-AA17-E3D76A29629C}" type="slidenum">
              <a:rPr kumimoji="1" lang="zh-CN" altLang="en-US" smtClean="0"/>
              <a:pPr/>
              <a:t>52</a:t>
            </a:fld>
            <a:endParaRPr kumimoji="1" lang="zh-CN" altLang="en-US" dirty="0"/>
          </a:p>
        </p:txBody>
      </p:sp>
    </p:spTree>
    <p:extLst>
      <p:ext uri="{BB962C8B-B14F-4D97-AF65-F5344CB8AC3E}">
        <p14:creationId xmlns:p14="http://schemas.microsoft.com/office/powerpoint/2010/main" val="335538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25" grpId="0" animBg="1"/>
      <p:bldP spid="26" grpId="0" animBg="1"/>
      <p:bldP spid="27" grpId="0"/>
      <p:bldP spid="28" grpId="0"/>
      <p:bldP spid="45" grpId="0" animBg="1"/>
      <p:bldP spid="46" grpId="0" animBg="1"/>
      <p:bldP spid="4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CDA38-9382-2834-4B2C-E66E1D40FC4D}"/>
              </a:ext>
            </a:extLst>
          </p:cNvPr>
          <p:cNvSpPr>
            <a:spLocks noGrp="1"/>
          </p:cNvSpPr>
          <p:nvPr>
            <p:ph type="title"/>
          </p:nvPr>
        </p:nvSpPr>
        <p:spPr/>
        <p:txBody>
          <a:bodyPr/>
          <a:lstStyle/>
          <a:p>
            <a:r>
              <a:rPr kumimoji="1" lang="en-US" altLang="zh-CN" dirty="0"/>
              <a:t>Huge transformation space</a:t>
            </a:r>
            <a:endParaRPr kumimoji="1" lang="zh-CN" altLang="en-US" dirty="0"/>
          </a:p>
        </p:txBody>
      </p:sp>
      <p:sp>
        <p:nvSpPr>
          <p:cNvPr id="4" name="灯片编号占位符 3">
            <a:extLst>
              <a:ext uri="{FF2B5EF4-FFF2-40B4-BE49-F238E27FC236}">
                <a16:creationId xmlns:a16="http://schemas.microsoft.com/office/drawing/2014/main" id="{EADFFA57-4969-61FE-4567-AF415A3CDC42}"/>
              </a:ext>
            </a:extLst>
          </p:cNvPr>
          <p:cNvSpPr>
            <a:spLocks noGrp="1"/>
          </p:cNvSpPr>
          <p:nvPr>
            <p:ph type="sldNum" sz="quarter" idx="12"/>
          </p:nvPr>
        </p:nvSpPr>
        <p:spPr/>
        <p:txBody>
          <a:bodyPr/>
          <a:lstStyle/>
          <a:p>
            <a:fld id="{0C913308-F349-4B6D-A68A-DD1791B4A57B}" type="slidenum">
              <a:rPr lang="zh-CN" altLang="en-US" smtClean="0"/>
              <a:t>53</a:t>
            </a:fld>
            <a:endParaRPr lang="zh-CN" altLang="en-US"/>
          </a:p>
        </p:txBody>
      </p:sp>
      <p:pic>
        <p:nvPicPr>
          <p:cNvPr id="5" name="图片 4">
            <a:extLst>
              <a:ext uri="{FF2B5EF4-FFF2-40B4-BE49-F238E27FC236}">
                <a16:creationId xmlns:a16="http://schemas.microsoft.com/office/drawing/2014/main" id="{91300AA1-AE6E-7176-5A52-971B254C3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658417"/>
            <a:ext cx="4824536" cy="4815382"/>
          </a:xfrm>
          <a:prstGeom prst="rect">
            <a:avLst/>
          </a:prstGeom>
        </p:spPr>
      </p:pic>
    </p:spTree>
    <p:extLst>
      <p:ext uri="{BB962C8B-B14F-4D97-AF65-F5344CB8AC3E}">
        <p14:creationId xmlns:p14="http://schemas.microsoft.com/office/powerpoint/2010/main" val="31581306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687F20-A5DC-1C81-C7AB-CE2A6705DCD2}"/>
              </a:ext>
            </a:extLst>
          </p:cNvPr>
          <p:cNvSpPr>
            <a:spLocks noGrp="1"/>
          </p:cNvSpPr>
          <p:nvPr>
            <p:ph type="title"/>
          </p:nvPr>
        </p:nvSpPr>
        <p:spPr/>
        <p:txBody>
          <a:bodyPr>
            <a:normAutofit/>
          </a:bodyPr>
          <a:lstStyle/>
          <a:p>
            <a:r>
              <a:rPr lang="en-US" altLang="zh-CN" dirty="0"/>
              <a:t>Manually Designed Graph subst.</a:t>
            </a:r>
            <a:endParaRPr lang="en-US" altLang="zh-CN" sz="4400" dirty="0"/>
          </a:p>
        </p:txBody>
      </p:sp>
      <p:sp>
        <p:nvSpPr>
          <p:cNvPr id="4" name="灯片编号占位符 3">
            <a:extLst>
              <a:ext uri="{FF2B5EF4-FFF2-40B4-BE49-F238E27FC236}">
                <a16:creationId xmlns:a16="http://schemas.microsoft.com/office/drawing/2014/main" id="{1E992C14-FE0E-4DA0-B131-418734DE9325}"/>
              </a:ext>
            </a:extLst>
          </p:cNvPr>
          <p:cNvSpPr>
            <a:spLocks noGrp="1"/>
          </p:cNvSpPr>
          <p:nvPr>
            <p:ph type="sldNum" sz="quarter" idx="12"/>
          </p:nvPr>
        </p:nvSpPr>
        <p:spPr/>
        <p:txBody>
          <a:bodyPr/>
          <a:lstStyle/>
          <a:p>
            <a:fld id="{0C913308-F349-4B6D-A68A-DD1791B4A57B}" type="slidenum">
              <a:rPr lang="zh-CN" altLang="en-US" smtClean="0"/>
              <a:t>54</a:t>
            </a:fld>
            <a:endParaRPr lang="zh-CN" altLang="en-US"/>
          </a:p>
        </p:txBody>
      </p:sp>
      <p:pic>
        <p:nvPicPr>
          <p:cNvPr id="6" name="图片 5">
            <a:extLst>
              <a:ext uri="{FF2B5EF4-FFF2-40B4-BE49-F238E27FC236}">
                <a16:creationId xmlns:a16="http://schemas.microsoft.com/office/drawing/2014/main" id="{DD693FB7-A301-9D43-40D1-E08C35106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4" y="2288292"/>
            <a:ext cx="4339030" cy="3751560"/>
          </a:xfrm>
          <a:prstGeom prst="rect">
            <a:avLst/>
          </a:prstGeom>
        </p:spPr>
      </p:pic>
      <p:sp>
        <p:nvSpPr>
          <p:cNvPr id="8" name="文本框 7">
            <a:extLst>
              <a:ext uri="{FF2B5EF4-FFF2-40B4-BE49-F238E27FC236}">
                <a16:creationId xmlns:a16="http://schemas.microsoft.com/office/drawing/2014/main" id="{7C30EBDA-A0CD-B7D8-A903-FEF043E224A2}"/>
              </a:ext>
            </a:extLst>
          </p:cNvPr>
          <p:cNvSpPr txBox="1"/>
          <p:nvPr/>
        </p:nvSpPr>
        <p:spPr>
          <a:xfrm>
            <a:off x="4152911" y="2780928"/>
            <a:ext cx="4878294" cy="2985433"/>
          </a:xfrm>
          <a:prstGeom prst="rect">
            <a:avLst/>
          </a:prstGeom>
          <a:noFill/>
        </p:spPr>
        <p:txBody>
          <a:bodyPr wrap="square">
            <a:spAutoFit/>
          </a:bodyPr>
          <a:lstStyle/>
          <a:p>
            <a:pPr marL="342900" indent="-342900">
              <a:buFont typeface="Arial" panose="020B0604020202020204" pitchFamily="34" charset="0"/>
              <a:buChar char="•"/>
            </a:pPr>
            <a:r>
              <a:rPr kumimoji="1" lang="en-US" altLang="zh-CN" sz="2400" dirty="0"/>
              <a:t>Programmers design transformation rules</a:t>
            </a:r>
          </a:p>
          <a:p>
            <a:pPr marL="800100" lvl="1" indent="-342900">
              <a:buFont typeface="Arial" panose="020B0604020202020204" pitchFamily="34" charset="0"/>
              <a:buChar char="•"/>
            </a:pPr>
            <a:r>
              <a:rPr lang="en" altLang="zh-CN" sz="2000" dirty="0">
                <a:solidFill>
                  <a:srgbClr val="C00000"/>
                </a:solidFill>
              </a:rPr>
              <a:t>Maintainability: </a:t>
            </a:r>
            <a:r>
              <a:rPr lang="en" altLang="zh-CN" sz="2000" dirty="0"/>
              <a:t>TensorFlow r1.14 includes </a:t>
            </a:r>
            <a:r>
              <a:rPr lang="en" altLang="zh-CN" sz="2000" dirty="0">
                <a:solidFill>
                  <a:srgbClr val="C00000"/>
                </a:solidFill>
              </a:rPr>
              <a:t>155 </a:t>
            </a:r>
            <a:r>
              <a:rPr lang="en" altLang="zh-CN" sz="2000" dirty="0"/>
              <a:t>substitutions implemented in approximately </a:t>
            </a:r>
            <a:r>
              <a:rPr lang="en" altLang="zh-CN" sz="2000" dirty="0">
                <a:solidFill>
                  <a:srgbClr val="C00000"/>
                </a:solidFill>
              </a:rPr>
              <a:t>53K lines </a:t>
            </a:r>
            <a:r>
              <a:rPr lang="en" altLang="zh-CN" sz="2000" dirty="0"/>
              <a:t>of C++ code</a:t>
            </a:r>
          </a:p>
          <a:p>
            <a:pPr marL="800100" lvl="1" indent="-342900">
              <a:buFont typeface="Arial" panose="020B0604020202020204" pitchFamily="34" charset="0"/>
              <a:buChar char="•"/>
            </a:pPr>
            <a:r>
              <a:rPr lang="en" altLang="zh-CN" sz="2000" dirty="0">
                <a:solidFill>
                  <a:srgbClr val="C00000"/>
                </a:solidFill>
              </a:rPr>
              <a:t>Correctness: </a:t>
            </a:r>
            <a:r>
              <a:rPr lang="en" altLang="zh-CN" sz="2000" dirty="0"/>
              <a:t>Human written rules are error prone</a:t>
            </a:r>
          </a:p>
          <a:p>
            <a:pPr marL="800100" lvl="1" indent="-342900">
              <a:buFont typeface="Arial" panose="020B0604020202020204" pitchFamily="34" charset="0"/>
              <a:buChar char="•"/>
            </a:pPr>
            <a:r>
              <a:rPr kumimoji="1" lang="en-US" altLang="zh-CN" sz="2000" dirty="0"/>
              <a:t>Uses greedy search algorithm</a:t>
            </a:r>
            <a:endParaRPr lang="zh-CN" altLang="en-US" sz="2000" dirty="0"/>
          </a:p>
        </p:txBody>
      </p:sp>
      <p:sp>
        <p:nvSpPr>
          <p:cNvPr id="10" name="文本框 9">
            <a:extLst>
              <a:ext uri="{FF2B5EF4-FFF2-40B4-BE49-F238E27FC236}">
                <a16:creationId xmlns:a16="http://schemas.microsoft.com/office/drawing/2014/main" id="{37C9DADF-664B-9E72-9DE8-0A1E09438300}"/>
              </a:ext>
            </a:extLst>
          </p:cNvPr>
          <p:cNvSpPr txBox="1"/>
          <p:nvPr/>
        </p:nvSpPr>
        <p:spPr>
          <a:xfrm>
            <a:off x="457200" y="1381313"/>
            <a:ext cx="7859216" cy="830997"/>
          </a:xfrm>
          <a:prstGeom prst="rect">
            <a:avLst/>
          </a:prstGeom>
          <a:noFill/>
        </p:spPr>
        <p:txBody>
          <a:bodyPr wrap="square">
            <a:spAutoFit/>
          </a:bodyPr>
          <a:lstStyle/>
          <a:p>
            <a:r>
              <a:rPr lang="en" altLang="zh-CN" sz="2400" dirty="0"/>
              <a:t>Most AI Compilers(TensorFlow, </a:t>
            </a:r>
            <a:r>
              <a:rPr lang="en" altLang="zh-CN" sz="2400" dirty="0" err="1"/>
              <a:t>PyTorch</a:t>
            </a:r>
            <a:r>
              <a:rPr lang="en" altLang="zh-CN" sz="2400" dirty="0"/>
              <a:t>, </a:t>
            </a:r>
            <a:r>
              <a:rPr lang="en" altLang="zh-CN" sz="2400" dirty="0" err="1"/>
              <a:t>TensorRT</a:t>
            </a:r>
            <a:r>
              <a:rPr lang="en" altLang="zh-CN" sz="2400" dirty="0"/>
              <a:t> and TVM) adopt his approach </a:t>
            </a:r>
          </a:p>
        </p:txBody>
      </p:sp>
    </p:spTree>
    <p:extLst>
      <p:ext uri="{BB962C8B-B14F-4D97-AF65-F5344CB8AC3E}">
        <p14:creationId xmlns:p14="http://schemas.microsoft.com/office/powerpoint/2010/main" val="3579224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C413AA-B600-A9B3-3A8F-4B4DEA0B7282}"/>
              </a:ext>
            </a:extLst>
          </p:cNvPr>
          <p:cNvSpPr>
            <a:spLocks noGrp="1"/>
          </p:cNvSpPr>
          <p:nvPr>
            <p:ph type="title"/>
          </p:nvPr>
        </p:nvSpPr>
        <p:spPr/>
        <p:txBody>
          <a:bodyPr>
            <a:normAutofit fontScale="90000"/>
          </a:bodyPr>
          <a:lstStyle/>
          <a:p>
            <a:r>
              <a:rPr kumimoji="1" lang="en-US" altLang="zh-CN" dirty="0"/>
              <a:t>Generate and Verify Graph Transformation Automatically</a:t>
            </a:r>
            <a:endParaRPr kumimoji="1" lang="zh-CN" altLang="en-US" dirty="0"/>
          </a:p>
        </p:txBody>
      </p:sp>
      <p:sp>
        <p:nvSpPr>
          <p:cNvPr id="3" name="内容占位符 2">
            <a:extLst>
              <a:ext uri="{FF2B5EF4-FFF2-40B4-BE49-F238E27FC236}">
                <a16:creationId xmlns:a16="http://schemas.microsoft.com/office/drawing/2014/main" id="{FEC7B39B-5953-0F92-2F0E-84146A74389A}"/>
              </a:ext>
            </a:extLst>
          </p:cNvPr>
          <p:cNvSpPr>
            <a:spLocks noGrp="1"/>
          </p:cNvSpPr>
          <p:nvPr>
            <p:ph idx="1"/>
          </p:nvPr>
        </p:nvSpPr>
        <p:spPr/>
        <p:txBody>
          <a:bodyPr/>
          <a:lstStyle/>
          <a:p>
            <a:r>
              <a:rPr kumimoji="1" lang="en-US" altLang="zh-CN" dirty="0"/>
              <a:t>TASO*</a:t>
            </a:r>
          </a:p>
          <a:p>
            <a:pPr marL="0" indent="0">
              <a:buNone/>
            </a:pPr>
            <a:endParaRPr kumimoji="1" lang="zh-CN" altLang="en-US" dirty="0"/>
          </a:p>
        </p:txBody>
      </p:sp>
      <p:sp>
        <p:nvSpPr>
          <p:cNvPr id="4" name="灯片编号占位符 3">
            <a:extLst>
              <a:ext uri="{FF2B5EF4-FFF2-40B4-BE49-F238E27FC236}">
                <a16:creationId xmlns:a16="http://schemas.microsoft.com/office/drawing/2014/main" id="{E3F08A0F-1F0E-93EC-A6B6-78A32E73004F}"/>
              </a:ext>
            </a:extLst>
          </p:cNvPr>
          <p:cNvSpPr>
            <a:spLocks noGrp="1"/>
          </p:cNvSpPr>
          <p:nvPr>
            <p:ph type="sldNum" sz="quarter" idx="12"/>
          </p:nvPr>
        </p:nvSpPr>
        <p:spPr/>
        <p:txBody>
          <a:bodyPr/>
          <a:lstStyle/>
          <a:p>
            <a:fld id="{0C913308-F349-4B6D-A68A-DD1791B4A57B}" type="slidenum">
              <a:rPr lang="zh-CN" altLang="en-US" smtClean="0"/>
              <a:t>55</a:t>
            </a:fld>
            <a:endParaRPr lang="zh-CN" altLang="en-US"/>
          </a:p>
        </p:txBody>
      </p:sp>
      <p:pic>
        <p:nvPicPr>
          <p:cNvPr id="6" name="图片 5">
            <a:extLst>
              <a:ext uri="{FF2B5EF4-FFF2-40B4-BE49-F238E27FC236}">
                <a16:creationId xmlns:a16="http://schemas.microsoft.com/office/drawing/2014/main" id="{163C9FB1-F091-076D-3D85-159B9521BF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163824"/>
            <a:ext cx="5975507" cy="4213239"/>
          </a:xfrm>
          <a:prstGeom prst="rect">
            <a:avLst/>
          </a:prstGeom>
        </p:spPr>
      </p:pic>
      <p:sp>
        <p:nvSpPr>
          <p:cNvPr id="8" name="文本框 7">
            <a:extLst>
              <a:ext uri="{FF2B5EF4-FFF2-40B4-BE49-F238E27FC236}">
                <a16:creationId xmlns:a16="http://schemas.microsoft.com/office/drawing/2014/main" id="{9D120F63-006C-24DD-841B-A4AE74E73CD4}"/>
              </a:ext>
            </a:extLst>
          </p:cNvPr>
          <p:cNvSpPr txBox="1"/>
          <p:nvPr/>
        </p:nvSpPr>
        <p:spPr>
          <a:xfrm>
            <a:off x="701245" y="6388250"/>
            <a:ext cx="7956376" cy="430887"/>
          </a:xfrm>
          <a:prstGeom prst="rect">
            <a:avLst/>
          </a:prstGeom>
          <a:noFill/>
        </p:spPr>
        <p:txBody>
          <a:bodyPr wrap="square">
            <a:spAutoFit/>
          </a:bodyPr>
          <a:lstStyle/>
          <a:p>
            <a:r>
              <a:rPr lang="en" altLang="zh-CN" sz="1100" b="0" i="0" dirty="0">
                <a:solidFill>
                  <a:srgbClr val="222222"/>
                </a:solidFill>
                <a:effectLst/>
                <a:latin typeface="Arial" panose="020B0604020202020204" pitchFamily="34" charset="0"/>
              </a:rPr>
              <a:t>*Jia, </a:t>
            </a:r>
            <a:r>
              <a:rPr lang="en" altLang="zh-CN" sz="1100" b="0" i="0" dirty="0" err="1">
                <a:solidFill>
                  <a:srgbClr val="222222"/>
                </a:solidFill>
                <a:effectLst/>
                <a:latin typeface="Arial" panose="020B0604020202020204" pitchFamily="34" charset="0"/>
              </a:rPr>
              <a:t>Zhihao</a:t>
            </a:r>
            <a:r>
              <a:rPr lang="en" altLang="zh-CN" sz="1100" b="0" i="0" dirty="0">
                <a:solidFill>
                  <a:srgbClr val="222222"/>
                </a:solidFill>
                <a:effectLst/>
                <a:latin typeface="Arial" panose="020B0604020202020204" pitchFamily="34" charset="0"/>
              </a:rPr>
              <a:t>, et al. "TASO: optimizing deep learning computation with automatic generation of graph substitutions." </a:t>
            </a:r>
            <a:r>
              <a:rPr lang="en" altLang="zh-CN" sz="1100" b="0" i="1" dirty="0">
                <a:solidFill>
                  <a:srgbClr val="222222"/>
                </a:solidFill>
                <a:effectLst/>
                <a:latin typeface="Arial" panose="020B0604020202020204" pitchFamily="34" charset="0"/>
              </a:rPr>
              <a:t>Proceedings of the 27th ACM Symposium on Operating Systems Principles</a:t>
            </a:r>
            <a:r>
              <a:rPr lang="en" altLang="zh-CN" sz="1100" b="0" i="0" dirty="0">
                <a:solidFill>
                  <a:srgbClr val="222222"/>
                </a:solidFill>
                <a:effectLst/>
                <a:latin typeface="Arial" panose="020B0604020202020204" pitchFamily="34" charset="0"/>
              </a:rPr>
              <a:t>. 2019.</a:t>
            </a:r>
            <a:endParaRPr lang="zh-CN" altLang="en-US" sz="1100" dirty="0"/>
          </a:p>
        </p:txBody>
      </p:sp>
    </p:spTree>
    <p:extLst>
      <p:ext uri="{BB962C8B-B14F-4D97-AF65-F5344CB8AC3E}">
        <p14:creationId xmlns:p14="http://schemas.microsoft.com/office/powerpoint/2010/main" val="15946663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EEFBF-C2BC-2944-9EA9-9317CFDD3344}"/>
              </a:ext>
            </a:extLst>
          </p:cNvPr>
          <p:cNvSpPr>
            <a:spLocks noGrp="1"/>
          </p:cNvSpPr>
          <p:nvPr>
            <p:ph type="title"/>
          </p:nvPr>
        </p:nvSpPr>
        <p:spPr/>
        <p:txBody>
          <a:bodyPr>
            <a:normAutofit/>
          </a:bodyPr>
          <a:lstStyle/>
          <a:p>
            <a:r>
              <a:rPr lang="en-US" dirty="0"/>
              <a:t>Full Equivalence</a:t>
            </a:r>
          </a:p>
        </p:txBody>
      </p:sp>
      <p:sp>
        <p:nvSpPr>
          <p:cNvPr id="4" name="Slide Number Placeholder 3">
            <a:extLst>
              <a:ext uri="{FF2B5EF4-FFF2-40B4-BE49-F238E27FC236}">
                <a16:creationId xmlns:a16="http://schemas.microsoft.com/office/drawing/2014/main" id="{985CBA26-EA60-4B4D-8414-BF5071BCACA5}"/>
              </a:ext>
            </a:extLst>
          </p:cNvPr>
          <p:cNvSpPr>
            <a:spLocks noGrp="1"/>
          </p:cNvSpPr>
          <p:nvPr>
            <p:ph type="sldNum" sz="quarter" idx="4"/>
          </p:nvPr>
        </p:nvSpPr>
        <p:spPr>
          <a:xfrm>
            <a:off x="11125200" y="6618588"/>
            <a:ext cx="1066800" cy="206049"/>
          </a:xfrm>
          <a:prstGeom prst="rect">
            <a:avLst/>
          </a:prstGeom>
        </p:spPr>
        <p:txBody>
          <a:bodyPr/>
          <a:lstStyle>
            <a:defPPr>
              <a:defRPr lang="zh-CN"/>
            </a:defPPr>
            <a:lvl1pPr marL="0" algn="l" defTabSz="914400" rtl="0" eaLnBrk="1" latinLnBrk="0" hangingPunct="1">
              <a:defRPr lang="zh-CN" altLang="en-US" sz="12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FA9850-AAF6-401B-B5AF-4B878A6DFFE7}" type="slidenum">
              <a:rPr lang="en-US" altLang="zh-CN" smtClean="0"/>
              <a:pPr/>
              <a:t>56</a:t>
            </a:fld>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5271E51-290C-DA4A-A498-18B63711B86D}"/>
                  </a:ext>
                </a:extLst>
              </p:cNvPr>
              <p:cNvSpPr txBox="1"/>
              <p:nvPr/>
            </p:nvSpPr>
            <p:spPr>
              <a:xfrm>
                <a:off x="2483768" y="2276872"/>
                <a:ext cx="3938174" cy="607485"/>
              </a:xfrm>
              <a:prstGeom prst="rect">
                <a:avLst/>
              </a:prstGeom>
              <a:noFill/>
            </p:spPr>
            <p:txBody>
              <a:bodyPr wrap="square" rtlCol="0">
                <a:noAutofit/>
              </a:bodyPr>
              <a:lstStyle/>
              <a:p>
                <a:pPr/>
                <a14:m>
                  <m:oMathPara xmlns:m="http://schemas.openxmlformats.org/officeDocument/2006/math">
                    <m:oMathParaPr>
                      <m:jc m:val="center"/>
                    </m:oMathParaPr>
                    <m:oMath xmlns:m="http://schemas.openxmlformats.org/officeDocument/2006/math">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𝒑</m:t>
                      </m:r>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𝒀</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𝒑</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𝒁</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𝒑</m:t>
                      </m:r>
                      <m:r>
                        <a:rPr lang="en-US" b="1" i="1">
                          <a:latin typeface="Cambria Math" panose="02040503050406030204" pitchFamily="18" charset="0"/>
                          <a:ea typeface="Cambria Math" panose="02040503050406030204" pitchFamily="18" charset="0"/>
                        </a:rPr>
                        <m:t>]</m:t>
                      </m:r>
                    </m:oMath>
                  </m:oMathPara>
                </a14:m>
                <a:endParaRPr lang="en-US" b="1" i="1" dirty="0">
                  <a:latin typeface="Cambria Math" panose="02040503050406030204" pitchFamily="18" charset="0"/>
                  <a:ea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05271E51-290C-DA4A-A498-18B63711B86D}"/>
                  </a:ext>
                </a:extLst>
              </p:cNvPr>
              <p:cNvSpPr txBox="1">
                <a:spLocks noRot="1" noChangeAspect="1" noMove="1" noResize="1" noEditPoints="1" noAdjustHandles="1" noChangeArrowheads="1" noChangeShapeType="1" noTextEdit="1"/>
              </p:cNvSpPr>
              <p:nvPr/>
            </p:nvSpPr>
            <p:spPr>
              <a:xfrm>
                <a:off x="2483768" y="2276872"/>
                <a:ext cx="3938174" cy="607485"/>
              </a:xfrm>
              <a:prstGeom prst="rect">
                <a:avLst/>
              </a:prstGeom>
              <a:blipFill>
                <a:blip r:embed="rId3"/>
                <a:stretch>
                  <a:fillRect/>
                </a:stretch>
              </a:blipFill>
            </p:spPr>
            <p:txBody>
              <a:bodyPr/>
              <a:lstStyle/>
              <a:p>
                <a:r>
                  <a:rPr lang="zh-CN" altLang="en-US">
                    <a:noFill/>
                  </a:rPr>
                  <a:t> </a:t>
                </a:r>
              </a:p>
            </p:txBody>
          </p:sp>
        </mc:Fallback>
      </mc:AlternateContent>
      <p:pic>
        <p:nvPicPr>
          <p:cNvPr id="13" name="Picture 12">
            <a:extLst>
              <a:ext uri="{FF2B5EF4-FFF2-40B4-BE49-F238E27FC236}">
                <a16:creationId xmlns:a16="http://schemas.microsoft.com/office/drawing/2014/main" id="{70CFD235-5E9C-2342-9235-BADE4A9391F1}"/>
              </a:ext>
            </a:extLst>
          </p:cNvPr>
          <p:cNvPicPr>
            <a:picLocks noChangeAspect="1"/>
          </p:cNvPicPr>
          <p:nvPr/>
        </p:nvPicPr>
        <p:blipFill>
          <a:blip r:embed="rId4"/>
          <a:stretch>
            <a:fillRect/>
          </a:stretch>
        </p:blipFill>
        <p:spPr>
          <a:xfrm>
            <a:off x="2483767" y="2558107"/>
            <a:ext cx="3752675" cy="1508807"/>
          </a:xfrm>
          <a:prstGeom prst="rect">
            <a:avLst/>
          </a:prstGeom>
        </p:spPr>
      </p:pic>
      <p:sp>
        <p:nvSpPr>
          <p:cNvPr id="22" name="Slide Number Placeholder 5">
            <a:extLst>
              <a:ext uri="{FF2B5EF4-FFF2-40B4-BE49-F238E27FC236}">
                <a16:creationId xmlns:a16="http://schemas.microsoft.com/office/drawing/2014/main" id="{45A44BEA-5A61-4944-BBCB-3BEDA98C7DAE}"/>
              </a:ext>
            </a:extLst>
          </p:cNvPr>
          <p:cNvSpPr txBox="1">
            <a:spLocks/>
          </p:cNvSpPr>
          <p:nvPr/>
        </p:nvSpPr>
        <p:spPr>
          <a:xfrm>
            <a:off x="8332067" y="6536255"/>
            <a:ext cx="368012" cy="266375"/>
          </a:xfrm>
          <a:prstGeom prst="rect">
            <a:avLst/>
          </a:prstGeom>
        </p:spPr>
        <p:txBody>
          <a:bodyPr vert="horz" lIns="91440" tIns="45720" rIns="91440" bIns="45720" rtlCol="0" anchor="ctr"/>
          <a:lstStyle>
            <a:defPPr>
              <a:defRPr lang="en-US"/>
            </a:defPPr>
            <a:lvl1pPr marL="0" algn="r" defTabSz="457200" rtl="0" eaLnBrk="1" latinLnBrk="0" hangingPunct="1">
              <a:defRPr sz="900" b="1"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77BA8E6-E826-B147-AA17-E3D76A29629C}" type="slidenum">
              <a:rPr kumimoji="1" lang="zh-CN" altLang="en-US" smtClean="0"/>
              <a:pPr/>
              <a:t>56</a:t>
            </a:fld>
            <a:endParaRPr kumimoji="1" lang="zh-CN" altLang="en-US" dirty="0"/>
          </a:p>
        </p:txBody>
      </p:sp>
      <p:sp>
        <p:nvSpPr>
          <p:cNvPr id="11" name="文本框 10">
            <a:extLst>
              <a:ext uri="{FF2B5EF4-FFF2-40B4-BE49-F238E27FC236}">
                <a16:creationId xmlns:a16="http://schemas.microsoft.com/office/drawing/2014/main" id="{5E4A0B2C-A49F-B29B-5395-CE8DCD11A2A1}"/>
              </a:ext>
            </a:extLst>
          </p:cNvPr>
          <p:cNvSpPr txBox="1"/>
          <p:nvPr/>
        </p:nvSpPr>
        <p:spPr>
          <a:xfrm>
            <a:off x="1311095" y="5013176"/>
            <a:ext cx="7020849" cy="830997"/>
          </a:xfrm>
          <a:prstGeom prst="rect">
            <a:avLst/>
          </a:prstGeom>
          <a:noFill/>
        </p:spPr>
        <p:txBody>
          <a:bodyPr wrap="square">
            <a:spAutoFit/>
          </a:bodyPr>
          <a:lstStyle/>
          <a:p>
            <a:r>
              <a:rPr kumimoji="1" lang="en-US" altLang="zh-CN" sz="2400" dirty="0"/>
              <a:t>Transformations are only valid if they are fully equivalent</a:t>
            </a:r>
          </a:p>
        </p:txBody>
      </p:sp>
    </p:spTree>
    <p:extLst>
      <p:ext uri="{BB962C8B-B14F-4D97-AF65-F5344CB8AC3E}">
        <p14:creationId xmlns:p14="http://schemas.microsoft.com/office/powerpoint/2010/main" val="34394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EEFBF-C2BC-2944-9EA9-9317CFDD3344}"/>
              </a:ext>
            </a:extLst>
          </p:cNvPr>
          <p:cNvSpPr>
            <a:spLocks noGrp="1"/>
          </p:cNvSpPr>
          <p:nvPr>
            <p:ph type="title"/>
          </p:nvPr>
        </p:nvSpPr>
        <p:spPr/>
        <p:txBody>
          <a:bodyPr>
            <a:normAutofit/>
          </a:bodyPr>
          <a:lstStyle/>
          <a:p>
            <a:r>
              <a:rPr lang="en-US" dirty="0"/>
              <a:t>Partial Equivalence</a:t>
            </a:r>
          </a:p>
        </p:txBody>
      </p:sp>
      <p:sp>
        <p:nvSpPr>
          <p:cNvPr id="4" name="Slide Number Placeholder 3">
            <a:extLst>
              <a:ext uri="{FF2B5EF4-FFF2-40B4-BE49-F238E27FC236}">
                <a16:creationId xmlns:a16="http://schemas.microsoft.com/office/drawing/2014/main" id="{985CBA26-EA60-4B4D-8414-BF5071BCACA5}"/>
              </a:ext>
            </a:extLst>
          </p:cNvPr>
          <p:cNvSpPr>
            <a:spLocks noGrp="1"/>
          </p:cNvSpPr>
          <p:nvPr>
            <p:ph type="sldNum" sz="quarter" idx="4"/>
          </p:nvPr>
        </p:nvSpPr>
        <p:spPr>
          <a:xfrm>
            <a:off x="11125200" y="6618588"/>
            <a:ext cx="1066800" cy="206049"/>
          </a:xfrm>
          <a:prstGeom prst="rect">
            <a:avLst/>
          </a:prstGeom>
        </p:spPr>
        <p:txBody>
          <a:bodyPr/>
          <a:lstStyle>
            <a:defPPr>
              <a:defRPr lang="zh-CN"/>
            </a:defPPr>
            <a:lvl1pPr marL="0" algn="l" defTabSz="914400" rtl="0" eaLnBrk="1" latinLnBrk="0" hangingPunct="1">
              <a:defRPr lang="zh-CN" altLang="en-US" sz="12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FA9850-AAF6-401B-B5AF-4B878A6DFFE7}" type="slidenum">
              <a:rPr lang="en-US" altLang="zh-CN" smtClean="0"/>
              <a:pPr/>
              <a:t>57</a:t>
            </a:fld>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5271E51-290C-DA4A-A498-18B63711B86D}"/>
                  </a:ext>
                </a:extLst>
              </p:cNvPr>
              <p:cNvSpPr txBox="1"/>
              <p:nvPr/>
            </p:nvSpPr>
            <p:spPr>
              <a:xfrm>
                <a:off x="456098" y="2783046"/>
                <a:ext cx="3938174" cy="607485"/>
              </a:xfrm>
              <a:prstGeom prst="rect">
                <a:avLst/>
              </a:prstGeom>
              <a:noFill/>
            </p:spPr>
            <p:txBody>
              <a:bodyPr wrap="square" rtlCol="0">
                <a:noAutofit/>
              </a:bodyPr>
              <a:lstStyle/>
              <a:p>
                <a:pPr/>
                <a14:m>
                  <m:oMathPara xmlns:m="http://schemas.openxmlformats.org/officeDocument/2006/math">
                    <m:oMathParaPr>
                      <m:jc m:val="center"/>
                    </m:oMathParaPr>
                    <m:oMath xmlns:m="http://schemas.openxmlformats.org/officeDocument/2006/math">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𝒑</m:t>
                      </m:r>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𝒀</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𝒑</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𝒁</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𝒑</m:t>
                      </m:r>
                      <m:r>
                        <a:rPr lang="en-US" b="1" i="1">
                          <a:latin typeface="Cambria Math" panose="02040503050406030204" pitchFamily="18" charset="0"/>
                          <a:ea typeface="Cambria Math" panose="02040503050406030204" pitchFamily="18" charset="0"/>
                        </a:rPr>
                        <m:t>]</m:t>
                      </m:r>
                    </m:oMath>
                  </m:oMathPara>
                </a14:m>
                <a:endParaRPr lang="en-US" b="1" i="1" dirty="0">
                  <a:latin typeface="Cambria Math" panose="02040503050406030204" pitchFamily="18" charset="0"/>
                  <a:ea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05271E51-290C-DA4A-A498-18B63711B86D}"/>
                  </a:ext>
                </a:extLst>
              </p:cNvPr>
              <p:cNvSpPr txBox="1">
                <a:spLocks noRot="1" noChangeAspect="1" noMove="1" noResize="1" noEditPoints="1" noAdjustHandles="1" noChangeArrowheads="1" noChangeShapeType="1" noTextEdit="1"/>
              </p:cNvSpPr>
              <p:nvPr/>
            </p:nvSpPr>
            <p:spPr>
              <a:xfrm>
                <a:off x="456098" y="2783046"/>
                <a:ext cx="3938174" cy="60748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2947969-115A-3345-8A4B-C535FCC8D00A}"/>
                  </a:ext>
                </a:extLst>
              </p:cNvPr>
              <p:cNvSpPr txBox="1"/>
              <p:nvPr/>
            </p:nvSpPr>
            <p:spPr>
              <a:xfrm>
                <a:off x="4698483" y="2821515"/>
                <a:ext cx="3938174" cy="607485"/>
              </a:xfrm>
              <a:prstGeom prst="rect">
                <a:avLst/>
              </a:prstGeom>
              <a:noFill/>
            </p:spPr>
            <p:txBody>
              <a:bodyPr wrap="square" rtlCol="0">
                <a:noAutofit/>
              </a:bodyPr>
              <a:lstStyle/>
              <a:p>
                <a:pPr/>
                <a14:m>
                  <m:oMathPara xmlns:m="http://schemas.openxmlformats.org/officeDocument/2006/math">
                    <m:oMathParaPr>
                      <m:jc m:val="center"/>
                    </m:oMathParaPr>
                    <m:oMath xmlns:m="http://schemas.openxmlformats.org/officeDocument/2006/math">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𝒑</m:t>
                      </m:r>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𝒀</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𝒑</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𝒁</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𝒑</m:t>
                      </m:r>
                      <m:r>
                        <a:rPr lang="en-US" b="1" i="1">
                          <a:latin typeface="Cambria Math" panose="02040503050406030204" pitchFamily="18" charset="0"/>
                          <a:ea typeface="Cambria Math" panose="02040503050406030204" pitchFamily="18" charset="0"/>
                        </a:rPr>
                        <m:t>]</m:t>
                      </m:r>
                    </m:oMath>
                  </m:oMathPara>
                </a14:m>
                <a:endParaRPr lang="en-US" b="1" i="1" dirty="0">
                  <a:latin typeface="Cambria Math" panose="02040503050406030204" pitchFamily="18" charset="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92947969-115A-3345-8A4B-C535FCC8D00A}"/>
                  </a:ext>
                </a:extLst>
              </p:cNvPr>
              <p:cNvSpPr txBox="1">
                <a:spLocks noRot="1" noChangeAspect="1" noMove="1" noResize="1" noEditPoints="1" noAdjustHandles="1" noChangeArrowheads="1" noChangeShapeType="1" noTextEdit="1"/>
              </p:cNvSpPr>
              <p:nvPr/>
            </p:nvSpPr>
            <p:spPr>
              <a:xfrm>
                <a:off x="4698483" y="2821515"/>
                <a:ext cx="3938174" cy="607485"/>
              </a:xfrm>
              <a:prstGeom prst="rect">
                <a:avLst/>
              </a:prstGeom>
              <a:blipFill>
                <a:blip r:embed="rId4"/>
                <a:stretch>
                  <a:fillRect/>
                </a:stretch>
              </a:blipFill>
            </p:spPr>
            <p:txBody>
              <a:bodyPr/>
              <a:lstStyle/>
              <a:p>
                <a:r>
                  <a:rPr lang="zh-CN" altLang="en-US">
                    <a:noFill/>
                  </a:rPr>
                  <a:t> </a:t>
                </a:r>
              </a:p>
            </p:txBody>
          </p:sp>
        </mc:Fallback>
      </mc:AlternateContent>
      <p:pic>
        <p:nvPicPr>
          <p:cNvPr id="12" name="Picture 11">
            <a:extLst>
              <a:ext uri="{FF2B5EF4-FFF2-40B4-BE49-F238E27FC236}">
                <a16:creationId xmlns:a16="http://schemas.microsoft.com/office/drawing/2014/main" id="{B7A0DCEC-0CF1-2B46-8D44-4D01134D5DDA}"/>
              </a:ext>
            </a:extLst>
          </p:cNvPr>
          <p:cNvPicPr>
            <a:picLocks noChangeAspect="1"/>
          </p:cNvPicPr>
          <p:nvPr/>
        </p:nvPicPr>
        <p:blipFill>
          <a:blip r:embed="rId5"/>
          <a:stretch>
            <a:fillRect/>
          </a:stretch>
        </p:blipFill>
        <p:spPr>
          <a:xfrm>
            <a:off x="5244406" y="3125257"/>
            <a:ext cx="2762465" cy="1427104"/>
          </a:xfrm>
          <a:prstGeom prst="rect">
            <a:avLst/>
          </a:prstGeom>
        </p:spPr>
      </p:pic>
      <p:pic>
        <p:nvPicPr>
          <p:cNvPr id="13" name="Picture 12">
            <a:extLst>
              <a:ext uri="{FF2B5EF4-FFF2-40B4-BE49-F238E27FC236}">
                <a16:creationId xmlns:a16="http://schemas.microsoft.com/office/drawing/2014/main" id="{70CFD235-5E9C-2342-9235-BADE4A9391F1}"/>
              </a:ext>
            </a:extLst>
          </p:cNvPr>
          <p:cNvPicPr>
            <a:picLocks noChangeAspect="1"/>
          </p:cNvPicPr>
          <p:nvPr/>
        </p:nvPicPr>
        <p:blipFill>
          <a:blip r:embed="rId6"/>
          <a:stretch>
            <a:fillRect/>
          </a:stretch>
        </p:blipFill>
        <p:spPr>
          <a:xfrm>
            <a:off x="456097" y="3064281"/>
            <a:ext cx="3752675" cy="1508807"/>
          </a:xfrm>
          <a:prstGeom prst="rect">
            <a:avLst/>
          </a:prstGeom>
        </p:spPr>
      </p:pic>
      <p:sp>
        <p:nvSpPr>
          <p:cNvPr id="26" name="Slide Number Placeholder 5">
            <a:extLst>
              <a:ext uri="{FF2B5EF4-FFF2-40B4-BE49-F238E27FC236}">
                <a16:creationId xmlns:a16="http://schemas.microsoft.com/office/drawing/2014/main" id="{E139F2C5-F305-E840-8F4F-76176DCCC7D7}"/>
              </a:ext>
            </a:extLst>
          </p:cNvPr>
          <p:cNvSpPr txBox="1">
            <a:spLocks/>
          </p:cNvSpPr>
          <p:nvPr/>
        </p:nvSpPr>
        <p:spPr>
          <a:xfrm>
            <a:off x="8332067" y="6536255"/>
            <a:ext cx="368012" cy="266375"/>
          </a:xfrm>
          <a:prstGeom prst="rect">
            <a:avLst/>
          </a:prstGeom>
        </p:spPr>
        <p:txBody>
          <a:bodyPr vert="horz" lIns="91440" tIns="45720" rIns="91440" bIns="45720" rtlCol="0" anchor="ctr"/>
          <a:lstStyle>
            <a:defPPr>
              <a:defRPr lang="en-US"/>
            </a:defPPr>
            <a:lvl1pPr marL="0" algn="r" defTabSz="457200" rtl="0" eaLnBrk="1" latinLnBrk="0" hangingPunct="1">
              <a:defRPr sz="900" b="1"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77BA8E6-E826-B147-AA17-E3D76A29629C}" type="slidenum">
              <a:rPr kumimoji="1" lang="zh-CN" altLang="en-US" smtClean="0"/>
              <a:pPr/>
              <a:t>57</a:t>
            </a:fld>
            <a:endParaRPr kumimoji="1" lang="zh-CN" altLang="en-US" dirty="0"/>
          </a:p>
        </p:txBody>
      </p:sp>
      <p:sp>
        <p:nvSpPr>
          <p:cNvPr id="11" name="文本框 10">
            <a:extLst>
              <a:ext uri="{FF2B5EF4-FFF2-40B4-BE49-F238E27FC236}">
                <a16:creationId xmlns:a16="http://schemas.microsoft.com/office/drawing/2014/main" id="{57484863-38B8-9C52-359F-5BCAF3229AC1}"/>
              </a:ext>
            </a:extLst>
          </p:cNvPr>
          <p:cNvSpPr txBox="1"/>
          <p:nvPr/>
        </p:nvSpPr>
        <p:spPr>
          <a:xfrm>
            <a:off x="750682" y="5373216"/>
            <a:ext cx="7581385" cy="461665"/>
          </a:xfrm>
          <a:prstGeom prst="rect">
            <a:avLst/>
          </a:prstGeom>
          <a:noFill/>
        </p:spPr>
        <p:txBody>
          <a:bodyPr wrap="square">
            <a:spAutoFit/>
          </a:bodyPr>
          <a:lstStyle/>
          <a:p>
            <a:r>
              <a:rPr kumimoji="1" lang="en-US" altLang="zh-CN" sz="2400" dirty="0"/>
              <a:t>Is it possible to use the partial equivalent transformation? </a:t>
            </a:r>
          </a:p>
        </p:txBody>
      </p:sp>
    </p:spTree>
    <p:extLst>
      <p:ext uri="{BB962C8B-B14F-4D97-AF65-F5344CB8AC3E}">
        <p14:creationId xmlns:p14="http://schemas.microsoft.com/office/powerpoint/2010/main" val="214295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38CE2BE2-DA0F-334E-B089-A091F982AC26}"/>
              </a:ext>
            </a:extLst>
          </p:cNvPr>
          <p:cNvSpPr>
            <a:spLocks noGrp="1"/>
          </p:cNvSpPr>
          <p:nvPr>
            <p:ph idx="1"/>
          </p:nvPr>
        </p:nvSpPr>
        <p:spPr/>
        <p:txBody>
          <a:bodyPr/>
          <a:lstStyle/>
          <a:p>
            <a:endParaRPr lang="zh-CN" altLang="en-US" dirty="0"/>
          </a:p>
        </p:txBody>
      </p:sp>
      <p:sp>
        <p:nvSpPr>
          <p:cNvPr id="6" name="Title 5">
            <a:extLst>
              <a:ext uri="{FF2B5EF4-FFF2-40B4-BE49-F238E27FC236}">
                <a16:creationId xmlns:a16="http://schemas.microsoft.com/office/drawing/2014/main" id="{5AE8D300-A03B-4640-861B-7B64EFCF537B}"/>
              </a:ext>
            </a:extLst>
          </p:cNvPr>
          <p:cNvSpPr>
            <a:spLocks noGrp="1"/>
          </p:cNvSpPr>
          <p:nvPr>
            <p:ph type="title"/>
          </p:nvPr>
        </p:nvSpPr>
        <p:spPr/>
        <p:txBody>
          <a:bodyPr/>
          <a:lstStyle/>
          <a:p>
            <a:r>
              <a:rPr lang="en-US" altLang="zh-CN" dirty="0"/>
              <a:t>Motivation for Partial Equivalence</a:t>
            </a:r>
            <a:endParaRPr lang="en-US" dirty="0"/>
          </a:p>
        </p:txBody>
      </p:sp>
      <p:sp>
        <p:nvSpPr>
          <p:cNvPr id="5" name="Slide Number Placeholder 4">
            <a:extLst>
              <a:ext uri="{FF2B5EF4-FFF2-40B4-BE49-F238E27FC236}">
                <a16:creationId xmlns:a16="http://schemas.microsoft.com/office/drawing/2014/main" id="{3240517C-B627-E648-ACFA-D726290CD73E}"/>
              </a:ext>
            </a:extLst>
          </p:cNvPr>
          <p:cNvSpPr>
            <a:spLocks noGrp="1"/>
          </p:cNvSpPr>
          <p:nvPr>
            <p:ph type="sldNum" sz="quarter" idx="12"/>
          </p:nvPr>
        </p:nvSpPr>
        <p:spPr/>
        <p:txBody>
          <a:bodyPr/>
          <a:lstStyle/>
          <a:p>
            <a:fld id="{B483C3EE-4F2C-A94E-8229-ED6243AB2912}" type="slidenum">
              <a:rPr lang="en-US" smtClean="0"/>
              <a:t>58</a:t>
            </a:fld>
            <a:endParaRPr lang="en-US"/>
          </a:p>
        </p:txBody>
      </p:sp>
      <p:pic>
        <p:nvPicPr>
          <p:cNvPr id="25" name="Picture 24">
            <a:extLst>
              <a:ext uri="{FF2B5EF4-FFF2-40B4-BE49-F238E27FC236}">
                <a16:creationId xmlns:a16="http://schemas.microsoft.com/office/drawing/2014/main" id="{4BB80764-ACC3-B54F-A418-C81AA01816CC}"/>
              </a:ext>
            </a:extLst>
          </p:cNvPr>
          <p:cNvPicPr>
            <a:picLocks noChangeAspect="1"/>
          </p:cNvPicPr>
          <p:nvPr/>
        </p:nvPicPr>
        <p:blipFill>
          <a:blip r:embed="rId3"/>
          <a:stretch>
            <a:fillRect/>
          </a:stretch>
        </p:blipFill>
        <p:spPr>
          <a:xfrm>
            <a:off x="523482" y="1817061"/>
            <a:ext cx="2310413" cy="2127803"/>
          </a:xfrm>
          <a:prstGeom prst="rect">
            <a:avLst/>
          </a:prstGeom>
        </p:spPr>
      </p:pic>
      <p:pic>
        <p:nvPicPr>
          <p:cNvPr id="52" name="Picture 51">
            <a:extLst>
              <a:ext uri="{FF2B5EF4-FFF2-40B4-BE49-F238E27FC236}">
                <a16:creationId xmlns:a16="http://schemas.microsoft.com/office/drawing/2014/main" id="{3DB6A214-8807-4442-8ED3-ED5A9CC0D0C4}"/>
              </a:ext>
            </a:extLst>
          </p:cNvPr>
          <p:cNvPicPr>
            <a:picLocks noChangeAspect="1"/>
          </p:cNvPicPr>
          <p:nvPr/>
        </p:nvPicPr>
        <p:blipFill>
          <a:blip r:embed="rId4"/>
          <a:stretch>
            <a:fillRect/>
          </a:stretch>
        </p:blipFill>
        <p:spPr>
          <a:xfrm>
            <a:off x="4020386" y="1243075"/>
            <a:ext cx="2044017" cy="3689903"/>
          </a:xfrm>
          <a:prstGeom prst="rect">
            <a:avLst/>
          </a:prstGeom>
        </p:spPr>
      </p:pic>
      <p:pic>
        <p:nvPicPr>
          <p:cNvPr id="53" name="Picture 52">
            <a:extLst>
              <a:ext uri="{FF2B5EF4-FFF2-40B4-BE49-F238E27FC236}">
                <a16:creationId xmlns:a16="http://schemas.microsoft.com/office/drawing/2014/main" id="{ABDD5E33-2720-EB48-AD88-7912171B6B47}"/>
              </a:ext>
            </a:extLst>
          </p:cNvPr>
          <p:cNvPicPr>
            <a:picLocks noChangeAspect="1"/>
          </p:cNvPicPr>
          <p:nvPr/>
        </p:nvPicPr>
        <p:blipFill>
          <a:blip r:embed="rId5"/>
          <a:stretch>
            <a:fillRect/>
          </a:stretch>
        </p:blipFill>
        <p:spPr>
          <a:xfrm>
            <a:off x="7250893" y="1907016"/>
            <a:ext cx="1369625" cy="1894647"/>
          </a:xfrm>
          <a:prstGeom prst="rect">
            <a:avLst/>
          </a:prstGeom>
        </p:spPr>
      </p:pic>
      <p:sp>
        <p:nvSpPr>
          <p:cNvPr id="7" name="Right Arrow 6">
            <a:extLst>
              <a:ext uri="{FF2B5EF4-FFF2-40B4-BE49-F238E27FC236}">
                <a16:creationId xmlns:a16="http://schemas.microsoft.com/office/drawing/2014/main" id="{83235CF5-CC14-0445-BD4E-CF53EC9683CA}"/>
              </a:ext>
            </a:extLst>
          </p:cNvPr>
          <p:cNvSpPr/>
          <p:nvPr/>
        </p:nvSpPr>
        <p:spPr>
          <a:xfrm>
            <a:off x="3084240" y="2577589"/>
            <a:ext cx="685800" cy="606746"/>
          </a:xfrm>
          <a:prstGeom prst="rightArrow">
            <a:avLst/>
          </a:prstGeom>
          <a:solidFill>
            <a:schemeClr val="bg1">
              <a:lumMod val="75000"/>
            </a:schemeClr>
          </a:solidFill>
          <a:ln w="9525" cap="flat" cmpd="sng" algn="ctr">
            <a:noFill/>
            <a:prstDash val="solid"/>
          </a:ln>
          <a:effectLst>
            <a:outerShdw blurRad="38100" dist="25400" dir="2700000" algn="br" rotWithShape="0">
              <a:srgbClr val="000000">
                <a:alpha val="60000"/>
              </a:srgbClr>
            </a:outerShdw>
          </a:effectLst>
        </p:spPr>
        <p:txBody>
          <a:bodyPr rtlCol="0" anchor="ctr"/>
          <a:lstStyle/>
          <a:p>
            <a:pPr algn="ctr" defTabSz="342900">
              <a:defRPr/>
            </a:pPr>
            <a:endParaRPr lang="en-US" sz="1350" kern="0">
              <a:solidFill>
                <a:srgbClr val="FFFFFF"/>
              </a:solidFill>
            </a:endParaRPr>
          </a:p>
        </p:txBody>
      </p:sp>
      <p:pic>
        <p:nvPicPr>
          <p:cNvPr id="3" name="Graphic 2" descr="Add with solid fill">
            <a:extLst>
              <a:ext uri="{FF2B5EF4-FFF2-40B4-BE49-F238E27FC236}">
                <a16:creationId xmlns:a16="http://schemas.microsoft.com/office/drawing/2014/main" id="{CF5E9D8D-B72C-224A-9DA2-CD5835E7F8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14748" y="2511440"/>
            <a:ext cx="685800" cy="685800"/>
          </a:xfrm>
          <a:prstGeom prst="rect">
            <a:avLst/>
          </a:prstGeom>
        </p:spPr>
      </p:pic>
      <p:sp>
        <p:nvSpPr>
          <p:cNvPr id="2" name="TextBox 1">
            <a:extLst>
              <a:ext uri="{FF2B5EF4-FFF2-40B4-BE49-F238E27FC236}">
                <a16:creationId xmlns:a16="http://schemas.microsoft.com/office/drawing/2014/main" id="{0D3939E6-F3F8-8D4C-8D00-74472FAA0596}"/>
              </a:ext>
            </a:extLst>
          </p:cNvPr>
          <p:cNvSpPr txBox="1"/>
          <p:nvPr/>
        </p:nvSpPr>
        <p:spPr>
          <a:xfrm>
            <a:off x="1025428" y="4163889"/>
            <a:ext cx="1503297" cy="323165"/>
          </a:xfrm>
          <a:prstGeom prst="rect">
            <a:avLst/>
          </a:prstGeom>
          <a:noFill/>
        </p:spPr>
        <p:txBody>
          <a:bodyPr wrap="none" rtlCol="0">
            <a:spAutoFit/>
          </a:bodyPr>
          <a:lstStyle/>
          <a:p>
            <a:pPr algn="ctr"/>
            <a:r>
              <a:rPr lang="en-US" altLang="zh-CN" sz="1500" dirty="0"/>
              <a:t>Original program</a:t>
            </a:r>
            <a:endParaRPr lang="en-US" sz="1500" dirty="0"/>
          </a:p>
        </p:txBody>
      </p:sp>
      <p:sp>
        <p:nvSpPr>
          <p:cNvPr id="12" name="TextBox 11">
            <a:extLst>
              <a:ext uri="{FF2B5EF4-FFF2-40B4-BE49-F238E27FC236}">
                <a16:creationId xmlns:a16="http://schemas.microsoft.com/office/drawing/2014/main" id="{476552A5-5092-A948-BF3F-F28A54F0A837}"/>
              </a:ext>
            </a:extLst>
          </p:cNvPr>
          <p:cNvSpPr txBox="1"/>
          <p:nvPr/>
        </p:nvSpPr>
        <p:spPr>
          <a:xfrm>
            <a:off x="3397921" y="5350167"/>
            <a:ext cx="2895857" cy="323165"/>
          </a:xfrm>
          <a:prstGeom prst="rect">
            <a:avLst/>
          </a:prstGeom>
          <a:noFill/>
        </p:spPr>
        <p:txBody>
          <a:bodyPr wrap="none" rtlCol="0">
            <a:spAutoFit/>
          </a:bodyPr>
          <a:lstStyle/>
          <a:p>
            <a:pPr algn="ctr"/>
            <a:r>
              <a:rPr lang="en-US" altLang="zh-CN" sz="1500" dirty="0"/>
              <a:t>Partially equivalent transformation</a:t>
            </a:r>
            <a:endParaRPr lang="en-US" sz="1500" dirty="0"/>
          </a:p>
        </p:txBody>
      </p:sp>
      <p:sp>
        <p:nvSpPr>
          <p:cNvPr id="13" name="TextBox 12">
            <a:extLst>
              <a:ext uri="{FF2B5EF4-FFF2-40B4-BE49-F238E27FC236}">
                <a16:creationId xmlns:a16="http://schemas.microsoft.com/office/drawing/2014/main" id="{9F1BD57C-DA6F-B548-A3BB-2D771F4F08F4}"/>
              </a:ext>
            </a:extLst>
          </p:cNvPr>
          <p:cNvSpPr txBox="1"/>
          <p:nvPr/>
        </p:nvSpPr>
        <p:spPr>
          <a:xfrm>
            <a:off x="7431083" y="4177754"/>
            <a:ext cx="1009251" cy="323165"/>
          </a:xfrm>
          <a:prstGeom prst="rect">
            <a:avLst/>
          </a:prstGeom>
          <a:noFill/>
        </p:spPr>
        <p:txBody>
          <a:bodyPr wrap="none" rtlCol="0">
            <a:spAutoFit/>
          </a:bodyPr>
          <a:lstStyle/>
          <a:p>
            <a:pPr algn="ctr"/>
            <a:r>
              <a:rPr lang="en-US" altLang="zh-CN" sz="1500" dirty="0"/>
              <a:t>Correction</a:t>
            </a:r>
            <a:endParaRPr lang="en-US" sz="1500" dirty="0"/>
          </a:p>
        </p:txBody>
      </p:sp>
      <p:cxnSp>
        <p:nvCxnSpPr>
          <p:cNvPr id="14" name="Straight Arrow Connector 13">
            <a:extLst>
              <a:ext uri="{FF2B5EF4-FFF2-40B4-BE49-F238E27FC236}">
                <a16:creationId xmlns:a16="http://schemas.microsoft.com/office/drawing/2014/main" id="{CF55B52E-4410-9349-A95C-2467B4A87D56}"/>
              </a:ext>
            </a:extLst>
          </p:cNvPr>
          <p:cNvCxnSpPr>
            <a:cxnSpLocks/>
          </p:cNvCxnSpPr>
          <p:nvPr/>
        </p:nvCxnSpPr>
        <p:spPr>
          <a:xfrm flipH="1" flipV="1">
            <a:off x="4710113" y="4814887"/>
            <a:ext cx="135731" cy="314326"/>
          </a:xfrm>
          <a:prstGeom prst="straightConnector1">
            <a:avLst/>
          </a:prstGeom>
          <a:ln w="381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330E448-7F69-204C-8B6D-7222104EB7CE}"/>
              </a:ext>
            </a:extLst>
          </p:cNvPr>
          <p:cNvCxnSpPr>
            <a:cxnSpLocks/>
          </p:cNvCxnSpPr>
          <p:nvPr/>
        </p:nvCxnSpPr>
        <p:spPr>
          <a:xfrm flipV="1">
            <a:off x="4845844" y="4814889"/>
            <a:ext cx="78581" cy="314324"/>
          </a:xfrm>
          <a:prstGeom prst="straightConnector1">
            <a:avLst/>
          </a:prstGeom>
          <a:ln w="381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D624534-BE16-004B-8A19-63E9CB20B5A4}"/>
              </a:ext>
            </a:extLst>
          </p:cNvPr>
          <p:cNvSpPr txBox="1"/>
          <p:nvPr/>
        </p:nvSpPr>
        <p:spPr>
          <a:xfrm>
            <a:off x="3966070" y="5038902"/>
            <a:ext cx="1672317" cy="323165"/>
          </a:xfrm>
          <a:prstGeom prst="rect">
            <a:avLst/>
          </a:prstGeom>
          <a:noFill/>
        </p:spPr>
        <p:txBody>
          <a:bodyPr wrap="none" rtlCol="0">
            <a:spAutoFit/>
          </a:bodyPr>
          <a:lstStyle/>
          <a:p>
            <a:pPr algn="ctr"/>
            <a:r>
              <a:rPr lang="en-US" altLang="zh-CN" sz="1500" b="1" dirty="0">
                <a:solidFill>
                  <a:srgbClr val="C00000"/>
                </a:solidFill>
              </a:rPr>
              <a:t>Incorrect positions</a:t>
            </a:r>
            <a:endParaRPr lang="en-US" sz="1500" b="1" dirty="0">
              <a:solidFill>
                <a:srgbClr val="C00000"/>
              </a:solidFill>
            </a:endParaRPr>
          </a:p>
        </p:txBody>
      </p:sp>
      <p:sp>
        <p:nvSpPr>
          <p:cNvPr id="9" name="Rounded Rectangle 13">
            <a:extLst>
              <a:ext uri="{FF2B5EF4-FFF2-40B4-BE49-F238E27FC236}">
                <a16:creationId xmlns:a16="http://schemas.microsoft.com/office/drawing/2014/main" id="{B873E0CF-A793-0C81-722A-109FDA37CF77}"/>
              </a:ext>
            </a:extLst>
          </p:cNvPr>
          <p:cNvSpPr/>
          <p:nvPr/>
        </p:nvSpPr>
        <p:spPr>
          <a:xfrm>
            <a:off x="846448" y="5692943"/>
            <a:ext cx="7596694" cy="413608"/>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marL="257175" indent="-257175">
              <a:buFont typeface="Arial" panose="020B0604020202020204" pitchFamily="34" charset="0"/>
              <a:buChar char="•"/>
            </a:pPr>
            <a:r>
              <a:rPr lang="en-US" altLang="zh-CN" sz="2000" dirty="0">
                <a:solidFill>
                  <a:schemeClr val="bg1"/>
                </a:solidFill>
              </a:rPr>
              <a:t>20% performance improvement on Resnet-18</a:t>
            </a:r>
            <a:endParaRPr lang="en-US" sz="2000" dirty="0">
              <a:solidFill>
                <a:schemeClr val="bg1"/>
              </a:solidFill>
            </a:endParaRPr>
          </a:p>
        </p:txBody>
      </p:sp>
      <p:sp>
        <p:nvSpPr>
          <p:cNvPr id="11" name="文本框 10">
            <a:extLst>
              <a:ext uri="{FF2B5EF4-FFF2-40B4-BE49-F238E27FC236}">
                <a16:creationId xmlns:a16="http://schemas.microsoft.com/office/drawing/2014/main" id="{08905DEC-15F7-7F56-EE3B-8B4751B132B3}"/>
              </a:ext>
            </a:extLst>
          </p:cNvPr>
          <p:cNvSpPr txBox="1"/>
          <p:nvPr/>
        </p:nvSpPr>
        <p:spPr>
          <a:xfrm>
            <a:off x="762000" y="6411927"/>
            <a:ext cx="6858000" cy="400110"/>
          </a:xfrm>
          <a:prstGeom prst="rect">
            <a:avLst/>
          </a:prstGeom>
          <a:noFill/>
        </p:spPr>
        <p:txBody>
          <a:bodyPr wrap="square">
            <a:spAutoFit/>
          </a:bodyPr>
          <a:lstStyle/>
          <a:p>
            <a:r>
              <a:rPr lang="en" altLang="zh-CN" sz="1000" b="0" i="0" dirty="0">
                <a:solidFill>
                  <a:srgbClr val="222222"/>
                </a:solidFill>
                <a:effectLst/>
                <a:latin typeface="Arial" panose="020B0604020202020204" pitchFamily="34" charset="0"/>
              </a:rPr>
              <a:t>Wang, </a:t>
            </a:r>
            <a:r>
              <a:rPr lang="en" altLang="zh-CN" sz="1000" b="0" i="0" dirty="0" err="1">
                <a:solidFill>
                  <a:srgbClr val="222222"/>
                </a:solidFill>
                <a:effectLst/>
                <a:latin typeface="Arial" panose="020B0604020202020204" pitchFamily="34" charset="0"/>
              </a:rPr>
              <a:t>Haojie</a:t>
            </a:r>
            <a:r>
              <a:rPr lang="en" altLang="zh-CN" sz="1000" b="0" i="0" dirty="0">
                <a:solidFill>
                  <a:srgbClr val="222222"/>
                </a:solidFill>
                <a:effectLst/>
                <a:latin typeface="Arial" panose="020B0604020202020204" pitchFamily="34" charset="0"/>
              </a:rPr>
              <a:t>, et al. "{PET}: Optimizing Tensor Programs with Partially Equivalent Transformations and Automated Corrections." </a:t>
            </a:r>
            <a:r>
              <a:rPr lang="en" altLang="zh-CN" sz="1000" b="0" i="1" dirty="0">
                <a:solidFill>
                  <a:srgbClr val="222222"/>
                </a:solidFill>
                <a:effectLst/>
                <a:latin typeface="Arial" panose="020B0604020202020204" pitchFamily="34" charset="0"/>
              </a:rPr>
              <a:t>15th USENIX Symposium on Operating Systems Design and Implementation (OSDI 21)</a:t>
            </a:r>
            <a:r>
              <a:rPr lang="en" altLang="zh-CN" sz="1000" b="0" i="0" dirty="0">
                <a:solidFill>
                  <a:srgbClr val="222222"/>
                </a:solidFill>
                <a:effectLst/>
                <a:latin typeface="Arial" panose="020B0604020202020204" pitchFamily="34" charset="0"/>
              </a:rPr>
              <a:t>. 2021.</a:t>
            </a:r>
            <a:endParaRPr lang="zh-CN" altLang="en-US" sz="1000" dirty="0"/>
          </a:p>
        </p:txBody>
      </p:sp>
    </p:spTree>
    <p:extLst>
      <p:ext uri="{BB962C8B-B14F-4D97-AF65-F5344CB8AC3E}">
        <p14:creationId xmlns:p14="http://schemas.microsoft.com/office/powerpoint/2010/main" val="3844529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6CD83-8FC6-435D-C79F-33C7A0F416AC}"/>
              </a:ext>
            </a:extLst>
          </p:cNvPr>
          <p:cNvSpPr>
            <a:spLocks noGrp="1"/>
          </p:cNvSpPr>
          <p:nvPr>
            <p:ph type="title"/>
          </p:nvPr>
        </p:nvSpPr>
        <p:spPr/>
        <p:txBody>
          <a:bodyPr/>
          <a:lstStyle/>
          <a:p>
            <a:r>
              <a:rPr kumimoji="1" lang="en-US" altLang="zh-CN" dirty="0"/>
              <a:t>Performance Evaluation</a:t>
            </a:r>
            <a:endParaRPr kumimoji="1" lang="zh-CN" altLang="en-US" dirty="0"/>
          </a:p>
        </p:txBody>
      </p:sp>
      <p:sp>
        <p:nvSpPr>
          <p:cNvPr id="4" name="灯片编号占位符 3">
            <a:extLst>
              <a:ext uri="{FF2B5EF4-FFF2-40B4-BE49-F238E27FC236}">
                <a16:creationId xmlns:a16="http://schemas.microsoft.com/office/drawing/2014/main" id="{E941F246-6C35-BCAE-364D-EA22B91E8574}"/>
              </a:ext>
            </a:extLst>
          </p:cNvPr>
          <p:cNvSpPr>
            <a:spLocks noGrp="1"/>
          </p:cNvSpPr>
          <p:nvPr>
            <p:ph type="sldNum" sz="quarter" idx="12"/>
          </p:nvPr>
        </p:nvSpPr>
        <p:spPr/>
        <p:txBody>
          <a:bodyPr/>
          <a:lstStyle/>
          <a:p>
            <a:fld id="{0C913308-F349-4B6D-A68A-DD1791B4A57B}" type="slidenum">
              <a:rPr lang="zh-CN" altLang="en-US" smtClean="0"/>
              <a:t>59</a:t>
            </a:fld>
            <a:endParaRPr lang="zh-CN" altLang="en-US"/>
          </a:p>
        </p:txBody>
      </p:sp>
      <p:pic>
        <p:nvPicPr>
          <p:cNvPr id="5" name="图片 4">
            <a:extLst>
              <a:ext uri="{FF2B5EF4-FFF2-40B4-BE49-F238E27FC236}">
                <a16:creationId xmlns:a16="http://schemas.microsoft.com/office/drawing/2014/main" id="{6D6D2E5E-B767-30B1-BF14-A3AC5B99010D}"/>
              </a:ext>
            </a:extLst>
          </p:cNvPr>
          <p:cNvPicPr>
            <a:picLocks noChangeAspect="1"/>
          </p:cNvPicPr>
          <p:nvPr/>
        </p:nvPicPr>
        <p:blipFill>
          <a:blip r:embed="rId2"/>
          <a:stretch>
            <a:fillRect/>
          </a:stretch>
        </p:blipFill>
        <p:spPr>
          <a:xfrm>
            <a:off x="457200" y="2520258"/>
            <a:ext cx="8316380" cy="2733472"/>
          </a:xfrm>
          <a:prstGeom prst="rect">
            <a:avLst/>
          </a:prstGeom>
        </p:spPr>
      </p:pic>
    </p:spTree>
    <p:extLst>
      <p:ext uri="{BB962C8B-B14F-4D97-AF65-F5344CB8AC3E}">
        <p14:creationId xmlns:p14="http://schemas.microsoft.com/office/powerpoint/2010/main" val="1832653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Simple model: </a:t>
            </a:r>
            <a:r>
              <a:rPr lang="en-US" altLang="zh-CN" dirty="0" err="1"/>
              <a:t>softmax</a:t>
            </a:r>
            <a:r>
              <a:rPr lang="en-US" altLang="zh-CN" dirty="0"/>
              <a:t> classification</a:t>
            </a:r>
            <a:endParaRPr lang="zh-CN" altLang="en-US" dirty="0"/>
          </a:p>
        </p:txBody>
      </p:sp>
      <p:sp>
        <p:nvSpPr>
          <p:cNvPr id="4" name="object 6"/>
          <p:cNvSpPr/>
          <p:nvPr/>
        </p:nvSpPr>
        <p:spPr>
          <a:xfrm>
            <a:off x="850809" y="2789150"/>
            <a:ext cx="957991" cy="1130041"/>
          </a:xfrm>
          <a:prstGeom prst="rect">
            <a:avLst/>
          </a:prstGeom>
          <a:blipFill>
            <a:blip r:embed="rId2" cstate="print"/>
            <a:stretch>
              <a:fillRect/>
            </a:stretch>
          </a:blipFill>
        </p:spPr>
        <p:txBody>
          <a:bodyPr wrap="square" lIns="0" tIns="0" rIns="0" bIns="0" rtlCol="0"/>
          <a:lstStyle/>
          <a:p>
            <a:endParaRPr sz="1350"/>
          </a:p>
        </p:txBody>
      </p:sp>
      <p:sp>
        <p:nvSpPr>
          <p:cNvPr id="5" name="object 7"/>
          <p:cNvSpPr/>
          <p:nvPr/>
        </p:nvSpPr>
        <p:spPr>
          <a:xfrm>
            <a:off x="1704445" y="3354882"/>
            <a:ext cx="406241" cy="0"/>
          </a:xfrm>
          <a:custGeom>
            <a:avLst/>
            <a:gdLst/>
            <a:ahLst/>
            <a:cxnLst/>
            <a:rect l="l" t="t" r="r" b="b"/>
            <a:pathLst>
              <a:path w="541655">
                <a:moveTo>
                  <a:pt x="0" y="0"/>
                </a:moveTo>
                <a:lnTo>
                  <a:pt x="541348" y="0"/>
                </a:lnTo>
              </a:path>
            </a:pathLst>
          </a:custGeom>
          <a:ln w="9524">
            <a:solidFill>
              <a:srgbClr val="181818"/>
            </a:solidFill>
          </a:ln>
        </p:spPr>
        <p:txBody>
          <a:bodyPr wrap="square" lIns="0" tIns="0" rIns="0" bIns="0" rtlCol="0"/>
          <a:lstStyle/>
          <a:p>
            <a:endParaRPr sz="1350"/>
          </a:p>
        </p:txBody>
      </p:sp>
      <p:sp>
        <p:nvSpPr>
          <p:cNvPr id="6" name="object 8"/>
          <p:cNvSpPr/>
          <p:nvPr/>
        </p:nvSpPr>
        <p:spPr>
          <a:xfrm>
            <a:off x="2110456" y="3343082"/>
            <a:ext cx="32861" cy="23813"/>
          </a:xfrm>
          <a:custGeom>
            <a:avLst/>
            <a:gdLst/>
            <a:ahLst/>
            <a:cxnLst/>
            <a:rect l="l" t="t" r="r" b="b"/>
            <a:pathLst>
              <a:path w="43814" h="31750">
                <a:moveTo>
                  <a:pt x="0" y="31467"/>
                </a:moveTo>
                <a:lnTo>
                  <a:pt x="43224" y="15732"/>
                </a:lnTo>
                <a:lnTo>
                  <a:pt x="0" y="0"/>
                </a:lnTo>
                <a:lnTo>
                  <a:pt x="0" y="31467"/>
                </a:lnTo>
                <a:close/>
              </a:path>
            </a:pathLst>
          </a:custGeom>
          <a:ln w="9524">
            <a:solidFill>
              <a:srgbClr val="181818"/>
            </a:solidFill>
          </a:ln>
        </p:spPr>
        <p:txBody>
          <a:bodyPr wrap="square" lIns="0" tIns="0" rIns="0" bIns="0" rtlCol="0"/>
          <a:lstStyle/>
          <a:p>
            <a:endParaRPr sz="1350"/>
          </a:p>
        </p:txBody>
      </p:sp>
      <p:sp>
        <p:nvSpPr>
          <p:cNvPr id="7" name="object 9"/>
          <p:cNvSpPr txBox="1"/>
          <p:nvPr/>
        </p:nvSpPr>
        <p:spPr>
          <a:xfrm>
            <a:off x="1758960" y="3042087"/>
            <a:ext cx="590373" cy="282129"/>
          </a:xfrm>
          <a:prstGeom prst="rect">
            <a:avLst/>
          </a:prstGeom>
        </p:spPr>
        <p:txBody>
          <a:bodyPr vert="horz" wrap="square" lIns="0" tIns="0" rIns="0" bIns="0" rtlCol="0">
            <a:spAutoFit/>
          </a:bodyPr>
          <a:lstStyle/>
          <a:p>
            <a:pPr marL="9525">
              <a:lnSpc>
                <a:spcPts val="1073"/>
              </a:lnSpc>
            </a:pPr>
            <a:r>
              <a:rPr sz="1200" spc="11" dirty="0">
                <a:latin typeface="Arial"/>
                <a:cs typeface="Arial"/>
              </a:rPr>
              <a:t>28x28</a:t>
            </a:r>
            <a:endParaRPr sz="1200" dirty="0">
              <a:latin typeface="Arial"/>
              <a:cs typeface="Arial"/>
            </a:endParaRPr>
          </a:p>
          <a:p>
            <a:pPr marL="16669">
              <a:lnSpc>
                <a:spcPts val="1073"/>
              </a:lnSpc>
            </a:pPr>
            <a:r>
              <a:rPr sz="1200" spc="15" dirty="0">
                <a:latin typeface="Arial"/>
                <a:cs typeface="Arial"/>
              </a:rPr>
              <a:t>pixels</a:t>
            </a:r>
            <a:endParaRPr sz="1200" dirty="0">
              <a:latin typeface="Arial"/>
              <a:cs typeface="Arial"/>
            </a:endParaRPr>
          </a:p>
        </p:txBody>
      </p:sp>
      <p:sp>
        <p:nvSpPr>
          <p:cNvPr id="8" name="object 10"/>
          <p:cNvSpPr txBox="1"/>
          <p:nvPr/>
        </p:nvSpPr>
        <p:spPr>
          <a:xfrm>
            <a:off x="1851838" y="4235522"/>
            <a:ext cx="819871" cy="230832"/>
          </a:xfrm>
          <a:prstGeom prst="rect">
            <a:avLst/>
          </a:prstGeom>
        </p:spPr>
        <p:txBody>
          <a:bodyPr vert="horz" wrap="square" lIns="0" tIns="0" rIns="0" bIns="0" rtlCol="0">
            <a:spAutoFit/>
          </a:bodyPr>
          <a:lstStyle/>
          <a:p>
            <a:pPr marL="9525"/>
            <a:r>
              <a:rPr sz="1500" spc="34" dirty="0">
                <a:latin typeface="Arial"/>
                <a:cs typeface="Arial"/>
              </a:rPr>
              <a:t>softmax</a:t>
            </a:r>
            <a:endParaRPr sz="1500" dirty="0">
              <a:latin typeface="Arial"/>
              <a:cs typeface="Arial"/>
            </a:endParaRPr>
          </a:p>
        </p:txBody>
      </p:sp>
      <p:sp>
        <p:nvSpPr>
          <p:cNvPr id="9" name="object 11"/>
          <p:cNvSpPr/>
          <p:nvPr/>
        </p:nvSpPr>
        <p:spPr>
          <a:xfrm>
            <a:off x="3482428" y="3221644"/>
            <a:ext cx="237173" cy="237173"/>
          </a:xfrm>
          <a:custGeom>
            <a:avLst/>
            <a:gdLst/>
            <a:ahLst/>
            <a:cxnLst/>
            <a:rect l="l" t="t" r="r" b="b"/>
            <a:pathLst>
              <a:path w="316229" h="316230">
                <a:moveTo>
                  <a:pt x="0" y="0"/>
                </a:moveTo>
                <a:lnTo>
                  <a:pt x="315874" y="0"/>
                </a:lnTo>
                <a:lnTo>
                  <a:pt x="315874" y="315869"/>
                </a:lnTo>
                <a:lnTo>
                  <a:pt x="0" y="315869"/>
                </a:lnTo>
                <a:lnTo>
                  <a:pt x="0" y="0"/>
                </a:lnTo>
                <a:close/>
              </a:path>
            </a:pathLst>
          </a:custGeom>
          <a:solidFill>
            <a:srgbClr val="E6E6E6"/>
          </a:solidFill>
        </p:spPr>
        <p:txBody>
          <a:bodyPr wrap="square" lIns="0" tIns="0" rIns="0" bIns="0" rtlCol="0"/>
          <a:lstStyle/>
          <a:p>
            <a:endParaRPr sz="1350"/>
          </a:p>
        </p:txBody>
      </p:sp>
      <p:sp>
        <p:nvSpPr>
          <p:cNvPr id="10" name="object 12"/>
          <p:cNvSpPr/>
          <p:nvPr/>
        </p:nvSpPr>
        <p:spPr>
          <a:xfrm>
            <a:off x="3732534" y="3221644"/>
            <a:ext cx="237173" cy="237173"/>
          </a:xfrm>
          <a:custGeom>
            <a:avLst/>
            <a:gdLst/>
            <a:ahLst/>
            <a:cxnLst/>
            <a:rect l="l" t="t" r="r" b="b"/>
            <a:pathLst>
              <a:path w="316229" h="316230">
                <a:moveTo>
                  <a:pt x="0" y="0"/>
                </a:moveTo>
                <a:lnTo>
                  <a:pt x="315874" y="0"/>
                </a:lnTo>
                <a:lnTo>
                  <a:pt x="315874" y="315869"/>
                </a:lnTo>
                <a:lnTo>
                  <a:pt x="0" y="315869"/>
                </a:lnTo>
                <a:lnTo>
                  <a:pt x="0" y="0"/>
                </a:lnTo>
                <a:close/>
              </a:path>
            </a:pathLst>
          </a:custGeom>
          <a:solidFill>
            <a:srgbClr val="424242"/>
          </a:solidFill>
        </p:spPr>
        <p:txBody>
          <a:bodyPr wrap="square" lIns="0" tIns="0" rIns="0" bIns="0" rtlCol="0"/>
          <a:lstStyle/>
          <a:p>
            <a:endParaRPr sz="1350"/>
          </a:p>
        </p:txBody>
      </p:sp>
      <p:sp>
        <p:nvSpPr>
          <p:cNvPr id="11" name="object 13"/>
          <p:cNvSpPr/>
          <p:nvPr/>
        </p:nvSpPr>
        <p:spPr>
          <a:xfrm>
            <a:off x="3982602" y="3221644"/>
            <a:ext cx="237173" cy="237173"/>
          </a:xfrm>
          <a:custGeom>
            <a:avLst/>
            <a:gdLst/>
            <a:ahLst/>
            <a:cxnLst/>
            <a:rect l="l" t="t" r="r" b="b"/>
            <a:pathLst>
              <a:path w="316229" h="316230">
                <a:moveTo>
                  <a:pt x="0" y="0"/>
                </a:moveTo>
                <a:lnTo>
                  <a:pt x="315874" y="0"/>
                </a:lnTo>
                <a:lnTo>
                  <a:pt x="315874" y="315869"/>
                </a:lnTo>
                <a:lnTo>
                  <a:pt x="0" y="315869"/>
                </a:lnTo>
                <a:lnTo>
                  <a:pt x="0" y="0"/>
                </a:lnTo>
                <a:close/>
              </a:path>
            </a:pathLst>
          </a:custGeom>
          <a:solidFill>
            <a:srgbClr val="424242"/>
          </a:solidFill>
        </p:spPr>
        <p:txBody>
          <a:bodyPr wrap="square" lIns="0" tIns="0" rIns="0" bIns="0" rtlCol="0"/>
          <a:lstStyle/>
          <a:p>
            <a:endParaRPr sz="1350"/>
          </a:p>
        </p:txBody>
      </p:sp>
      <p:sp>
        <p:nvSpPr>
          <p:cNvPr id="12" name="object 14"/>
          <p:cNvSpPr/>
          <p:nvPr/>
        </p:nvSpPr>
        <p:spPr>
          <a:xfrm>
            <a:off x="4232651" y="3221644"/>
            <a:ext cx="237173" cy="237173"/>
          </a:xfrm>
          <a:custGeom>
            <a:avLst/>
            <a:gdLst/>
            <a:ahLst/>
            <a:cxnLst/>
            <a:rect l="l" t="t" r="r" b="b"/>
            <a:pathLst>
              <a:path w="316229" h="316230">
                <a:moveTo>
                  <a:pt x="0" y="0"/>
                </a:moveTo>
                <a:lnTo>
                  <a:pt x="315874" y="0"/>
                </a:lnTo>
                <a:lnTo>
                  <a:pt x="315874" y="315869"/>
                </a:lnTo>
                <a:lnTo>
                  <a:pt x="0" y="315869"/>
                </a:lnTo>
                <a:lnTo>
                  <a:pt x="0" y="0"/>
                </a:lnTo>
                <a:close/>
              </a:path>
            </a:pathLst>
          </a:custGeom>
          <a:solidFill>
            <a:srgbClr val="E6E6E6"/>
          </a:solidFill>
        </p:spPr>
        <p:txBody>
          <a:bodyPr wrap="square" lIns="0" tIns="0" rIns="0" bIns="0" rtlCol="0"/>
          <a:lstStyle/>
          <a:p>
            <a:endParaRPr sz="1350"/>
          </a:p>
        </p:txBody>
      </p:sp>
      <p:sp>
        <p:nvSpPr>
          <p:cNvPr id="13" name="object 15"/>
          <p:cNvSpPr/>
          <p:nvPr/>
        </p:nvSpPr>
        <p:spPr>
          <a:xfrm>
            <a:off x="4732732" y="3221716"/>
            <a:ext cx="237173" cy="237173"/>
          </a:xfrm>
          <a:custGeom>
            <a:avLst/>
            <a:gdLst/>
            <a:ahLst/>
            <a:cxnLst/>
            <a:rect l="l" t="t" r="r" b="b"/>
            <a:pathLst>
              <a:path w="316229" h="316230">
                <a:moveTo>
                  <a:pt x="0" y="0"/>
                </a:moveTo>
                <a:lnTo>
                  <a:pt x="315874" y="0"/>
                </a:lnTo>
                <a:lnTo>
                  <a:pt x="315874" y="315869"/>
                </a:lnTo>
                <a:lnTo>
                  <a:pt x="0" y="315869"/>
                </a:lnTo>
                <a:lnTo>
                  <a:pt x="0" y="0"/>
                </a:lnTo>
                <a:close/>
              </a:path>
            </a:pathLst>
          </a:custGeom>
          <a:solidFill>
            <a:srgbClr val="E6E6E6"/>
          </a:solidFill>
        </p:spPr>
        <p:txBody>
          <a:bodyPr wrap="square" lIns="0" tIns="0" rIns="0" bIns="0" rtlCol="0"/>
          <a:lstStyle/>
          <a:p>
            <a:endParaRPr sz="1350"/>
          </a:p>
        </p:txBody>
      </p:sp>
      <p:sp>
        <p:nvSpPr>
          <p:cNvPr id="14" name="object 16"/>
          <p:cNvSpPr/>
          <p:nvPr/>
        </p:nvSpPr>
        <p:spPr>
          <a:xfrm>
            <a:off x="2232086" y="3221644"/>
            <a:ext cx="237173" cy="237173"/>
          </a:xfrm>
          <a:custGeom>
            <a:avLst/>
            <a:gdLst/>
            <a:ahLst/>
            <a:cxnLst/>
            <a:rect l="l" t="t" r="r" b="b"/>
            <a:pathLst>
              <a:path w="316230" h="316230">
                <a:moveTo>
                  <a:pt x="0" y="0"/>
                </a:moveTo>
                <a:lnTo>
                  <a:pt x="315869" y="0"/>
                </a:lnTo>
                <a:lnTo>
                  <a:pt x="315869" y="315869"/>
                </a:lnTo>
                <a:lnTo>
                  <a:pt x="0" y="315869"/>
                </a:lnTo>
                <a:lnTo>
                  <a:pt x="0" y="0"/>
                </a:lnTo>
                <a:close/>
              </a:path>
            </a:pathLst>
          </a:custGeom>
          <a:solidFill>
            <a:srgbClr val="424242"/>
          </a:solidFill>
        </p:spPr>
        <p:txBody>
          <a:bodyPr wrap="square" lIns="0" tIns="0" rIns="0" bIns="0" rtlCol="0"/>
          <a:lstStyle/>
          <a:p>
            <a:endParaRPr sz="1350"/>
          </a:p>
        </p:txBody>
      </p:sp>
      <p:sp>
        <p:nvSpPr>
          <p:cNvPr id="15" name="object 17"/>
          <p:cNvSpPr/>
          <p:nvPr/>
        </p:nvSpPr>
        <p:spPr>
          <a:xfrm>
            <a:off x="2482140" y="3221644"/>
            <a:ext cx="237173" cy="237173"/>
          </a:xfrm>
          <a:custGeom>
            <a:avLst/>
            <a:gdLst/>
            <a:ahLst/>
            <a:cxnLst/>
            <a:rect l="l" t="t" r="r" b="b"/>
            <a:pathLst>
              <a:path w="316230" h="316230">
                <a:moveTo>
                  <a:pt x="0" y="0"/>
                </a:moveTo>
                <a:lnTo>
                  <a:pt x="315869" y="0"/>
                </a:lnTo>
                <a:lnTo>
                  <a:pt x="315869" y="315869"/>
                </a:lnTo>
                <a:lnTo>
                  <a:pt x="0" y="315869"/>
                </a:lnTo>
                <a:lnTo>
                  <a:pt x="0" y="0"/>
                </a:lnTo>
                <a:close/>
              </a:path>
            </a:pathLst>
          </a:custGeom>
          <a:solidFill>
            <a:srgbClr val="E6E6E6"/>
          </a:solidFill>
        </p:spPr>
        <p:txBody>
          <a:bodyPr wrap="square" lIns="0" tIns="0" rIns="0" bIns="0" rtlCol="0"/>
          <a:lstStyle/>
          <a:p>
            <a:endParaRPr sz="1350"/>
          </a:p>
        </p:txBody>
      </p:sp>
      <p:sp>
        <p:nvSpPr>
          <p:cNvPr id="16" name="object 18"/>
          <p:cNvSpPr/>
          <p:nvPr/>
        </p:nvSpPr>
        <p:spPr>
          <a:xfrm>
            <a:off x="2732223" y="3221644"/>
            <a:ext cx="237173" cy="237173"/>
          </a:xfrm>
          <a:custGeom>
            <a:avLst/>
            <a:gdLst/>
            <a:ahLst/>
            <a:cxnLst/>
            <a:rect l="l" t="t" r="r" b="b"/>
            <a:pathLst>
              <a:path w="316230" h="316230">
                <a:moveTo>
                  <a:pt x="0" y="0"/>
                </a:moveTo>
                <a:lnTo>
                  <a:pt x="315849" y="0"/>
                </a:lnTo>
                <a:lnTo>
                  <a:pt x="315849" y="315869"/>
                </a:lnTo>
                <a:lnTo>
                  <a:pt x="0" y="315869"/>
                </a:lnTo>
                <a:lnTo>
                  <a:pt x="0" y="0"/>
                </a:lnTo>
                <a:close/>
              </a:path>
            </a:pathLst>
          </a:custGeom>
          <a:solidFill>
            <a:srgbClr val="E6E6E6"/>
          </a:solidFill>
        </p:spPr>
        <p:txBody>
          <a:bodyPr wrap="square" lIns="0" tIns="0" rIns="0" bIns="0" rtlCol="0"/>
          <a:lstStyle/>
          <a:p>
            <a:endParaRPr sz="1350"/>
          </a:p>
        </p:txBody>
      </p:sp>
      <p:sp>
        <p:nvSpPr>
          <p:cNvPr id="17" name="object 19"/>
          <p:cNvSpPr/>
          <p:nvPr/>
        </p:nvSpPr>
        <p:spPr>
          <a:xfrm>
            <a:off x="2982291" y="3221644"/>
            <a:ext cx="237173" cy="237173"/>
          </a:xfrm>
          <a:custGeom>
            <a:avLst/>
            <a:gdLst/>
            <a:ahLst/>
            <a:cxnLst/>
            <a:rect l="l" t="t" r="r" b="b"/>
            <a:pathLst>
              <a:path w="316229" h="316230">
                <a:moveTo>
                  <a:pt x="0" y="0"/>
                </a:moveTo>
                <a:lnTo>
                  <a:pt x="315874" y="0"/>
                </a:lnTo>
                <a:lnTo>
                  <a:pt x="315874" y="315869"/>
                </a:lnTo>
                <a:lnTo>
                  <a:pt x="0" y="315869"/>
                </a:lnTo>
                <a:lnTo>
                  <a:pt x="0" y="0"/>
                </a:lnTo>
                <a:close/>
              </a:path>
            </a:pathLst>
          </a:custGeom>
          <a:solidFill>
            <a:srgbClr val="E6E6E6"/>
          </a:solidFill>
        </p:spPr>
        <p:txBody>
          <a:bodyPr wrap="square" lIns="0" tIns="0" rIns="0" bIns="0" rtlCol="0"/>
          <a:lstStyle/>
          <a:p>
            <a:endParaRPr sz="1350"/>
          </a:p>
        </p:txBody>
      </p:sp>
      <p:sp>
        <p:nvSpPr>
          <p:cNvPr id="18" name="object 20"/>
          <p:cNvSpPr/>
          <p:nvPr/>
        </p:nvSpPr>
        <p:spPr>
          <a:xfrm>
            <a:off x="3232378" y="3221644"/>
            <a:ext cx="237173" cy="237173"/>
          </a:xfrm>
          <a:custGeom>
            <a:avLst/>
            <a:gdLst/>
            <a:ahLst/>
            <a:cxnLst/>
            <a:rect l="l" t="t" r="r" b="b"/>
            <a:pathLst>
              <a:path w="316229" h="316230">
                <a:moveTo>
                  <a:pt x="0" y="0"/>
                </a:moveTo>
                <a:lnTo>
                  <a:pt x="315874" y="0"/>
                </a:lnTo>
                <a:lnTo>
                  <a:pt x="315874" y="315869"/>
                </a:lnTo>
                <a:lnTo>
                  <a:pt x="0" y="315869"/>
                </a:lnTo>
                <a:lnTo>
                  <a:pt x="0" y="0"/>
                </a:lnTo>
                <a:close/>
              </a:path>
            </a:pathLst>
          </a:custGeom>
          <a:solidFill>
            <a:srgbClr val="424242"/>
          </a:solidFill>
        </p:spPr>
        <p:txBody>
          <a:bodyPr wrap="square" lIns="0" tIns="0" rIns="0" bIns="0" rtlCol="0"/>
          <a:lstStyle/>
          <a:p>
            <a:endParaRPr sz="1350"/>
          </a:p>
        </p:txBody>
      </p:sp>
      <p:sp>
        <p:nvSpPr>
          <p:cNvPr id="19" name="object 21"/>
          <p:cNvSpPr txBox="1"/>
          <p:nvPr/>
        </p:nvSpPr>
        <p:spPr>
          <a:xfrm>
            <a:off x="4548342" y="3281305"/>
            <a:ext cx="114300" cy="138499"/>
          </a:xfrm>
          <a:prstGeom prst="rect">
            <a:avLst/>
          </a:prstGeom>
        </p:spPr>
        <p:txBody>
          <a:bodyPr vert="horz" wrap="square" lIns="0" tIns="0" rIns="0" bIns="0" rtlCol="0">
            <a:spAutoFit/>
          </a:bodyPr>
          <a:lstStyle/>
          <a:p>
            <a:pPr marL="9525"/>
            <a:r>
              <a:rPr sz="900" b="1" spc="-4" dirty="0">
                <a:latin typeface="Arial"/>
                <a:cs typeface="Arial"/>
              </a:rPr>
              <a:t>...</a:t>
            </a:r>
            <a:endParaRPr sz="900">
              <a:latin typeface="Arial"/>
              <a:cs typeface="Arial"/>
            </a:endParaRPr>
          </a:p>
        </p:txBody>
      </p:sp>
      <p:sp>
        <p:nvSpPr>
          <p:cNvPr id="20" name="object 22"/>
          <p:cNvSpPr/>
          <p:nvPr/>
        </p:nvSpPr>
        <p:spPr>
          <a:xfrm>
            <a:off x="2350538" y="3458546"/>
            <a:ext cx="489109" cy="675323"/>
          </a:xfrm>
          <a:custGeom>
            <a:avLst/>
            <a:gdLst/>
            <a:ahLst/>
            <a:cxnLst/>
            <a:rect l="l" t="t" r="r" b="b"/>
            <a:pathLst>
              <a:path w="652144" h="900430">
                <a:moveTo>
                  <a:pt x="0" y="0"/>
                </a:moveTo>
                <a:lnTo>
                  <a:pt x="651888" y="900293"/>
                </a:lnTo>
              </a:path>
            </a:pathLst>
          </a:custGeom>
          <a:ln w="9524">
            <a:solidFill>
              <a:srgbClr val="B6B6B6"/>
            </a:solidFill>
          </a:ln>
        </p:spPr>
        <p:txBody>
          <a:bodyPr wrap="square" lIns="0" tIns="0" rIns="0" bIns="0" rtlCol="0"/>
          <a:lstStyle/>
          <a:p>
            <a:endParaRPr sz="1350"/>
          </a:p>
        </p:txBody>
      </p:sp>
      <p:sp>
        <p:nvSpPr>
          <p:cNvPr id="21" name="object 23"/>
          <p:cNvSpPr/>
          <p:nvPr/>
        </p:nvSpPr>
        <p:spPr>
          <a:xfrm>
            <a:off x="2839417" y="3458546"/>
            <a:ext cx="11430" cy="675323"/>
          </a:xfrm>
          <a:custGeom>
            <a:avLst/>
            <a:gdLst/>
            <a:ahLst/>
            <a:cxnLst/>
            <a:rect l="l" t="t" r="r" b="b"/>
            <a:pathLst>
              <a:path w="15239" h="900430">
                <a:moveTo>
                  <a:pt x="14999" y="0"/>
                </a:moveTo>
                <a:lnTo>
                  <a:pt x="0" y="900293"/>
                </a:lnTo>
              </a:path>
            </a:pathLst>
          </a:custGeom>
          <a:ln w="9524">
            <a:solidFill>
              <a:srgbClr val="B6B6B6"/>
            </a:solidFill>
          </a:ln>
        </p:spPr>
        <p:txBody>
          <a:bodyPr wrap="square" lIns="0" tIns="0" rIns="0" bIns="0" rtlCol="0"/>
          <a:lstStyle/>
          <a:p>
            <a:endParaRPr sz="1350"/>
          </a:p>
        </p:txBody>
      </p:sp>
      <p:sp>
        <p:nvSpPr>
          <p:cNvPr id="22" name="object 24"/>
          <p:cNvSpPr/>
          <p:nvPr/>
        </p:nvSpPr>
        <p:spPr>
          <a:xfrm>
            <a:off x="2839511" y="3458546"/>
            <a:ext cx="261461" cy="675323"/>
          </a:xfrm>
          <a:custGeom>
            <a:avLst/>
            <a:gdLst/>
            <a:ahLst/>
            <a:cxnLst/>
            <a:rect l="l" t="t" r="r" b="b"/>
            <a:pathLst>
              <a:path w="348614" h="900430">
                <a:moveTo>
                  <a:pt x="348299" y="0"/>
                </a:moveTo>
                <a:lnTo>
                  <a:pt x="0" y="900293"/>
                </a:lnTo>
              </a:path>
            </a:pathLst>
          </a:custGeom>
          <a:ln w="9524">
            <a:solidFill>
              <a:srgbClr val="B6B6B6"/>
            </a:solidFill>
          </a:ln>
        </p:spPr>
        <p:txBody>
          <a:bodyPr wrap="square" lIns="0" tIns="0" rIns="0" bIns="0" rtlCol="0"/>
          <a:lstStyle/>
          <a:p>
            <a:endParaRPr sz="1350"/>
          </a:p>
        </p:txBody>
      </p:sp>
      <p:sp>
        <p:nvSpPr>
          <p:cNvPr id="23" name="object 25"/>
          <p:cNvSpPr/>
          <p:nvPr/>
        </p:nvSpPr>
        <p:spPr>
          <a:xfrm>
            <a:off x="2839417" y="3458546"/>
            <a:ext cx="511493" cy="675323"/>
          </a:xfrm>
          <a:custGeom>
            <a:avLst/>
            <a:gdLst/>
            <a:ahLst/>
            <a:cxnLst/>
            <a:rect l="l" t="t" r="r" b="b"/>
            <a:pathLst>
              <a:path w="681989" h="900430">
                <a:moveTo>
                  <a:pt x="681898" y="0"/>
                </a:moveTo>
                <a:lnTo>
                  <a:pt x="0" y="900293"/>
                </a:lnTo>
              </a:path>
            </a:pathLst>
          </a:custGeom>
          <a:ln w="9524">
            <a:solidFill>
              <a:srgbClr val="B6B6B6"/>
            </a:solidFill>
          </a:ln>
        </p:spPr>
        <p:txBody>
          <a:bodyPr wrap="square" lIns="0" tIns="0" rIns="0" bIns="0" rtlCol="0"/>
          <a:lstStyle/>
          <a:p>
            <a:endParaRPr sz="1350"/>
          </a:p>
        </p:txBody>
      </p:sp>
      <p:sp>
        <p:nvSpPr>
          <p:cNvPr id="24" name="object 26"/>
          <p:cNvSpPr/>
          <p:nvPr/>
        </p:nvSpPr>
        <p:spPr>
          <a:xfrm>
            <a:off x="2839380" y="3458546"/>
            <a:ext cx="1012031" cy="675323"/>
          </a:xfrm>
          <a:custGeom>
            <a:avLst/>
            <a:gdLst/>
            <a:ahLst/>
            <a:cxnLst/>
            <a:rect l="l" t="t" r="r" b="b"/>
            <a:pathLst>
              <a:path w="1349375" h="900430">
                <a:moveTo>
                  <a:pt x="1348797" y="0"/>
                </a:moveTo>
                <a:lnTo>
                  <a:pt x="0" y="900293"/>
                </a:lnTo>
              </a:path>
            </a:pathLst>
          </a:custGeom>
          <a:ln w="9524">
            <a:solidFill>
              <a:srgbClr val="B6B6B6"/>
            </a:solidFill>
          </a:ln>
        </p:spPr>
        <p:txBody>
          <a:bodyPr wrap="square" lIns="0" tIns="0" rIns="0" bIns="0" rtlCol="0"/>
          <a:lstStyle/>
          <a:p>
            <a:endParaRPr sz="1350"/>
          </a:p>
        </p:txBody>
      </p:sp>
      <p:sp>
        <p:nvSpPr>
          <p:cNvPr id="25" name="object 27"/>
          <p:cNvSpPr/>
          <p:nvPr/>
        </p:nvSpPr>
        <p:spPr>
          <a:xfrm>
            <a:off x="2839492" y="3458546"/>
            <a:ext cx="1261586" cy="675323"/>
          </a:xfrm>
          <a:custGeom>
            <a:avLst/>
            <a:gdLst/>
            <a:ahLst/>
            <a:cxnLst/>
            <a:rect l="l" t="t" r="r" b="b"/>
            <a:pathLst>
              <a:path w="1682114" h="900430">
                <a:moveTo>
                  <a:pt x="1682096" y="0"/>
                </a:moveTo>
                <a:lnTo>
                  <a:pt x="0" y="900293"/>
                </a:lnTo>
              </a:path>
            </a:pathLst>
          </a:custGeom>
          <a:ln w="9524">
            <a:solidFill>
              <a:srgbClr val="B6B6B6"/>
            </a:solidFill>
          </a:ln>
        </p:spPr>
        <p:txBody>
          <a:bodyPr wrap="square" lIns="0" tIns="0" rIns="0" bIns="0" rtlCol="0"/>
          <a:lstStyle/>
          <a:p>
            <a:endParaRPr sz="1350"/>
          </a:p>
        </p:txBody>
      </p:sp>
      <p:sp>
        <p:nvSpPr>
          <p:cNvPr id="26" name="object 28"/>
          <p:cNvSpPr/>
          <p:nvPr/>
        </p:nvSpPr>
        <p:spPr>
          <a:xfrm>
            <a:off x="2839342" y="3458546"/>
            <a:ext cx="1512094" cy="675323"/>
          </a:xfrm>
          <a:custGeom>
            <a:avLst/>
            <a:gdLst/>
            <a:ahLst/>
            <a:cxnLst/>
            <a:rect l="l" t="t" r="r" b="b"/>
            <a:pathLst>
              <a:path w="2016125" h="900430">
                <a:moveTo>
                  <a:pt x="2015695" y="0"/>
                </a:moveTo>
                <a:lnTo>
                  <a:pt x="0" y="900293"/>
                </a:lnTo>
              </a:path>
            </a:pathLst>
          </a:custGeom>
          <a:ln w="9524">
            <a:solidFill>
              <a:srgbClr val="B6B6B6"/>
            </a:solidFill>
          </a:ln>
        </p:spPr>
        <p:txBody>
          <a:bodyPr wrap="square" lIns="0" tIns="0" rIns="0" bIns="0" rtlCol="0"/>
          <a:lstStyle/>
          <a:p>
            <a:endParaRPr sz="1350"/>
          </a:p>
        </p:txBody>
      </p:sp>
      <p:sp>
        <p:nvSpPr>
          <p:cNvPr id="27" name="object 29"/>
          <p:cNvSpPr/>
          <p:nvPr/>
        </p:nvSpPr>
        <p:spPr>
          <a:xfrm>
            <a:off x="2600591" y="3458546"/>
            <a:ext cx="636270" cy="675323"/>
          </a:xfrm>
          <a:custGeom>
            <a:avLst/>
            <a:gdLst/>
            <a:ahLst/>
            <a:cxnLst/>
            <a:rect l="l" t="t" r="r" b="b"/>
            <a:pathLst>
              <a:path w="848360" h="900430">
                <a:moveTo>
                  <a:pt x="0" y="0"/>
                </a:moveTo>
                <a:lnTo>
                  <a:pt x="847808" y="900293"/>
                </a:lnTo>
              </a:path>
            </a:pathLst>
          </a:custGeom>
          <a:ln w="9524">
            <a:solidFill>
              <a:srgbClr val="B6B6B6"/>
            </a:solidFill>
          </a:ln>
        </p:spPr>
        <p:txBody>
          <a:bodyPr wrap="square" lIns="0" tIns="0" rIns="0" bIns="0" rtlCol="0"/>
          <a:lstStyle/>
          <a:p>
            <a:endParaRPr sz="1350"/>
          </a:p>
        </p:txBody>
      </p:sp>
      <p:sp>
        <p:nvSpPr>
          <p:cNvPr id="28" name="object 30"/>
          <p:cNvSpPr/>
          <p:nvPr/>
        </p:nvSpPr>
        <p:spPr>
          <a:xfrm>
            <a:off x="3100735" y="3458546"/>
            <a:ext cx="135731" cy="675323"/>
          </a:xfrm>
          <a:custGeom>
            <a:avLst/>
            <a:gdLst/>
            <a:ahLst/>
            <a:cxnLst/>
            <a:rect l="l" t="t" r="r" b="b"/>
            <a:pathLst>
              <a:path w="180975" h="900430">
                <a:moveTo>
                  <a:pt x="0" y="0"/>
                </a:moveTo>
                <a:lnTo>
                  <a:pt x="180899" y="900293"/>
                </a:lnTo>
              </a:path>
            </a:pathLst>
          </a:custGeom>
          <a:ln w="9524">
            <a:solidFill>
              <a:srgbClr val="B6B6B6"/>
            </a:solidFill>
          </a:ln>
        </p:spPr>
        <p:txBody>
          <a:bodyPr wrap="square" lIns="0" tIns="0" rIns="0" bIns="0" rtlCol="0"/>
          <a:lstStyle/>
          <a:p>
            <a:endParaRPr sz="1350"/>
          </a:p>
        </p:txBody>
      </p:sp>
      <p:sp>
        <p:nvSpPr>
          <p:cNvPr id="29" name="object 31"/>
          <p:cNvSpPr/>
          <p:nvPr/>
        </p:nvSpPr>
        <p:spPr>
          <a:xfrm>
            <a:off x="3236541" y="3458546"/>
            <a:ext cx="114300" cy="675323"/>
          </a:xfrm>
          <a:custGeom>
            <a:avLst/>
            <a:gdLst/>
            <a:ahLst/>
            <a:cxnLst/>
            <a:rect l="l" t="t" r="r" b="b"/>
            <a:pathLst>
              <a:path w="152400" h="900430">
                <a:moveTo>
                  <a:pt x="152399" y="0"/>
                </a:moveTo>
                <a:lnTo>
                  <a:pt x="0" y="900293"/>
                </a:lnTo>
              </a:path>
            </a:pathLst>
          </a:custGeom>
          <a:ln w="9524">
            <a:solidFill>
              <a:srgbClr val="B6B6B6"/>
            </a:solidFill>
          </a:ln>
        </p:spPr>
        <p:txBody>
          <a:bodyPr wrap="square" lIns="0" tIns="0" rIns="0" bIns="0" rtlCol="0"/>
          <a:lstStyle/>
          <a:p>
            <a:endParaRPr sz="1350"/>
          </a:p>
        </p:txBody>
      </p:sp>
      <p:sp>
        <p:nvSpPr>
          <p:cNvPr id="30" name="object 32"/>
          <p:cNvSpPr/>
          <p:nvPr/>
        </p:nvSpPr>
        <p:spPr>
          <a:xfrm>
            <a:off x="3236391" y="3458546"/>
            <a:ext cx="364807" cy="675323"/>
          </a:xfrm>
          <a:custGeom>
            <a:avLst/>
            <a:gdLst/>
            <a:ahLst/>
            <a:cxnLst/>
            <a:rect l="l" t="t" r="r" b="b"/>
            <a:pathLst>
              <a:path w="486410" h="900430">
                <a:moveTo>
                  <a:pt x="485999" y="0"/>
                </a:moveTo>
                <a:lnTo>
                  <a:pt x="0" y="900293"/>
                </a:lnTo>
              </a:path>
            </a:pathLst>
          </a:custGeom>
          <a:ln w="9524">
            <a:solidFill>
              <a:srgbClr val="B6B6B6"/>
            </a:solidFill>
          </a:ln>
        </p:spPr>
        <p:txBody>
          <a:bodyPr wrap="square" lIns="0" tIns="0" rIns="0" bIns="0" rtlCol="0"/>
          <a:lstStyle/>
          <a:p>
            <a:endParaRPr sz="1350"/>
          </a:p>
        </p:txBody>
      </p:sp>
      <p:sp>
        <p:nvSpPr>
          <p:cNvPr id="31" name="object 33"/>
          <p:cNvSpPr/>
          <p:nvPr/>
        </p:nvSpPr>
        <p:spPr>
          <a:xfrm>
            <a:off x="3236504" y="3458546"/>
            <a:ext cx="614839" cy="675323"/>
          </a:xfrm>
          <a:custGeom>
            <a:avLst/>
            <a:gdLst/>
            <a:ahLst/>
            <a:cxnLst/>
            <a:rect l="l" t="t" r="r" b="b"/>
            <a:pathLst>
              <a:path w="819785" h="900430">
                <a:moveTo>
                  <a:pt x="819298" y="0"/>
                </a:moveTo>
                <a:lnTo>
                  <a:pt x="0" y="900293"/>
                </a:lnTo>
              </a:path>
            </a:pathLst>
          </a:custGeom>
          <a:ln w="9524">
            <a:solidFill>
              <a:srgbClr val="B6B6B6"/>
            </a:solidFill>
          </a:ln>
        </p:spPr>
        <p:txBody>
          <a:bodyPr wrap="square" lIns="0" tIns="0" rIns="0" bIns="0" rtlCol="0"/>
          <a:lstStyle/>
          <a:p>
            <a:endParaRPr sz="1350"/>
          </a:p>
        </p:txBody>
      </p:sp>
      <p:sp>
        <p:nvSpPr>
          <p:cNvPr id="32" name="object 34"/>
          <p:cNvSpPr/>
          <p:nvPr/>
        </p:nvSpPr>
        <p:spPr>
          <a:xfrm>
            <a:off x="3236391" y="3458546"/>
            <a:ext cx="864870" cy="675323"/>
          </a:xfrm>
          <a:custGeom>
            <a:avLst/>
            <a:gdLst/>
            <a:ahLst/>
            <a:cxnLst/>
            <a:rect l="l" t="t" r="r" b="b"/>
            <a:pathLst>
              <a:path w="1153160" h="900430">
                <a:moveTo>
                  <a:pt x="1152897" y="0"/>
                </a:moveTo>
                <a:lnTo>
                  <a:pt x="0" y="900293"/>
                </a:lnTo>
              </a:path>
            </a:pathLst>
          </a:custGeom>
          <a:ln w="9524">
            <a:solidFill>
              <a:srgbClr val="B6B6B6"/>
            </a:solidFill>
          </a:ln>
        </p:spPr>
        <p:txBody>
          <a:bodyPr wrap="square" lIns="0" tIns="0" rIns="0" bIns="0" rtlCol="0"/>
          <a:lstStyle/>
          <a:p>
            <a:endParaRPr sz="1350"/>
          </a:p>
        </p:txBody>
      </p:sp>
      <p:sp>
        <p:nvSpPr>
          <p:cNvPr id="33" name="object 35"/>
          <p:cNvSpPr/>
          <p:nvPr/>
        </p:nvSpPr>
        <p:spPr>
          <a:xfrm>
            <a:off x="3236467" y="3458546"/>
            <a:ext cx="1114901" cy="675323"/>
          </a:xfrm>
          <a:custGeom>
            <a:avLst/>
            <a:gdLst/>
            <a:ahLst/>
            <a:cxnLst/>
            <a:rect l="l" t="t" r="r" b="b"/>
            <a:pathLst>
              <a:path w="1486535" h="900430">
                <a:moveTo>
                  <a:pt x="1486197" y="0"/>
                </a:moveTo>
                <a:lnTo>
                  <a:pt x="0" y="900293"/>
                </a:lnTo>
              </a:path>
            </a:pathLst>
          </a:custGeom>
          <a:ln w="9524">
            <a:solidFill>
              <a:srgbClr val="B6B6B6"/>
            </a:solidFill>
          </a:ln>
        </p:spPr>
        <p:txBody>
          <a:bodyPr wrap="square" lIns="0" tIns="0" rIns="0" bIns="0" rtlCol="0"/>
          <a:lstStyle/>
          <a:p>
            <a:endParaRPr sz="1350"/>
          </a:p>
        </p:txBody>
      </p:sp>
      <p:sp>
        <p:nvSpPr>
          <p:cNvPr id="34" name="object 36"/>
          <p:cNvSpPr/>
          <p:nvPr/>
        </p:nvSpPr>
        <p:spPr>
          <a:xfrm>
            <a:off x="3236373" y="3458617"/>
            <a:ext cx="1614964" cy="675323"/>
          </a:xfrm>
          <a:custGeom>
            <a:avLst/>
            <a:gdLst/>
            <a:ahLst/>
            <a:cxnLst/>
            <a:rect l="l" t="t" r="r" b="b"/>
            <a:pathLst>
              <a:path w="2153285" h="900430">
                <a:moveTo>
                  <a:pt x="2153095" y="0"/>
                </a:moveTo>
                <a:lnTo>
                  <a:pt x="0" y="900298"/>
                </a:lnTo>
              </a:path>
            </a:pathLst>
          </a:custGeom>
          <a:ln w="9524">
            <a:solidFill>
              <a:srgbClr val="B6B6B6"/>
            </a:solidFill>
          </a:ln>
        </p:spPr>
        <p:txBody>
          <a:bodyPr wrap="square" lIns="0" tIns="0" rIns="0" bIns="0" rtlCol="0"/>
          <a:lstStyle/>
          <a:p>
            <a:endParaRPr sz="1350"/>
          </a:p>
        </p:txBody>
      </p:sp>
      <p:sp>
        <p:nvSpPr>
          <p:cNvPr id="35" name="object 37"/>
          <p:cNvSpPr/>
          <p:nvPr/>
        </p:nvSpPr>
        <p:spPr>
          <a:xfrm>
            <a:off x="2350538" y="3458546"/>
            <a:ext cx="2156460" cy="675323"/>
          </a:xfrm>
          <a:custGeom>
            <a:avLst/>
            <a:gdLst/>
            <a:ahLst/>
            <a:cxnLst/>
            <a:rect l="l" t="t" r="r" b="b"/>
            <a:pathLst>
              <a:path w="2875279" h="900430">
                <a:moveTo>
                  <a:pt x="0" y="0"/>
                </a:moveTo>
                <a:lnTo>
                  <a:pt x="2874884" y="900293"/>
                </a:lnTo>
              </a:path>
            </a:pathLst>
          </a:custGeom>
          <a:ln w="9524">
            <a:solidFill>
              <a:srgbClr val="B6B6B6"/>
            </a:solidFill>
          </a:ln>
        </p:spPr>
        <p:txBody>
          <a:bodyPr wrap="square" lIns="0" tIns="0" rIns="0" bIns="0" rtlCol="0"/>
          <a:lstStyle/>
          <a:p>
            <a:endParaRPr sz="1350"/>
          </a:p>
        </p:txBody>
      </p:sp>
      <p:sp>
        <p:nvSpPr>
          <p:cNvPr id="36" name="object 38"/>
          <p:cNvSpPr/>
          <p:nvPr/>
        </p:nvSpPr>
        <p:spPr>
          <a:xfrm>
            <a:off x="3100735" y="3458546"/>
            <a:ext cx="1405890" cy="675323"/>
          </a:xfrm>
          <a:custGeom>
            <a:avLst/>
            <a:gdLst/>
            <a:ahLst/>
            <a:cxnLst/>
            <a:rect l="l" t="t" r="r" b="b"/>
            <a:pathLst>
              <a:path w="1874520" h="900430">
                <a:moveTo>
                  <a:pt x="0" y="0"/>
                </a:moveTo>
                <a:lnTo>
                  <a:pt x="1874396" y="900293"/>
                </a:lnTo>
              </a:path>
            </a:pathLst>
          </a:custGeom>
          <a:ln w="9524">
            <a:solidFill>
              <a:srgbClr val="B6B6B6"/>
            </a:solidFill>
          </a:ln>
        </p:spPr>
        <p:txBody>
          <a:bodyPr wrap="square" lIns="0" tIns="0" rIns="0" bIns="0" rtlCol="0"/>
          <a:lstStyle/>
          <a:p>
            <a:endParaRPr sz="1350"/>
          </a:p>
        </p:txBody>
      </p:sp>
      <p:sp>
        <p:nvSpPr>
          <p:cNvPr id="37" name="object 39"/>
          <p:cNvSpPr/>
          <p:nvPr/>
        </p:nvSpPr>
        <p:spPr>
          <a:xfrm>
            <a:off x="3350841" y="3458546"/>
            <a:ext cx="1155859" cy="675323"/>
          </a:xfrm>
          <a:custGeom>
            <a:avLst/>
            <a:gdLst/>
            <a:ahLst/>
            <a:cxnLst/>
            <a:rect l="l" t="t" r="r" b="b"/>
            <a:pathLst>
              <a:path w="1541145" h="900430">
                <a:moveTo>
                  <a:pt x="0" y="0"/>
                </a:moveTo>
                <a:lnTo>
                  <a:pt x="1541096" y="900293"/>
                </a:lnTo>
              </a:path>
            </a:pathLst>
          </a:custGeom>
          <a:ln w="9524">
            <a:solidFill>
              <a:srgbClr val="B6B6B6"/>
            </a:solidFill>
          </a:ln>
        </p:spPr>
        <p:txBody>
          <a:bodyPr wrap="square" lIns="0" tIns="0" rIns="0" bIns="0" rtlCol="0"/>
          <a:lstStyle/>
          <a:p>
            <a:endParaRPr sz="1350"/>
          </a:p>
        </p:txBody>
      </p:sp>
      <p:sp>
        <p:nvSpPr>
          <p:cNvPr id="38" name="object 40"/>
          <p:cNvSpPr/>
          <p:nvPr/>
        </p:nvSpPr>
        <p:spPr>
          <a:xfrm>
            <a:off x="3350841" y="3458546"/>
            <a:ext cx="282893" cy="675323"/>
          </a:xfrm>
          <a:custGeom>
            <a:avLst/>
            <a:gdLst/>
            <a:ahLst/>
            <a:cxnLst/>
            <a:rect l="l" t="t" r="r" b="b"/>
            <a:pathLst>
              <a:path w="377189" h="900430">
                <a:moveTo>
                  <a:pt x="0" y="0"/>
                </a:moveTo>
                <a:lnTo>
                  <a:pt x="376799" y="900293"/>
                </a:lnTo>
              </a:path>
            </a:pathLst>
          </a:custGeom>
          <a:ln w="9524">
            <a:solidFill>
              <a:srgbClr val="B6B6B6"/>
            </a:solidFill>
          </a:ln>
        </p:spPr>
        <p:txBody>
          <a:bodyPr wrap="square" lIns="0" tIns="0" rIns="0" bIns="0" rtlCol="0"/>
          <a:lstStyle/>
          <a:p>
            <a:endParaRPr sz="1350"/>
          </a:p>
        </p:txBody>
      </p:sp>
      <p:sp>
        <p:nvSpPr>
          <p:cNvPr id="39" name="object 41"/>
          <p:cNvSpPr/>
          <p:nvPr/>
        </p:nvSpPr>
        <p:spPr>
          <a:xfrm>
            <a:off x="3633365" y="3458546"/>
            <a:ext cx="718185" cy="675323"/>
          </a:xfrm>
          <a:custGeom>
            <a:avLst/>
            <a:gdLst/>
            <a:ahLst/>
            <a:cxnLst/>
            <a:rect l="l" t="t" r="r" b="b"/>
            <a:pathLst>
              <a:path w="957579" h="900430">
                <a:moveTo>
                  <a:pt x="956998" y="0"/>
                </a:moveTo>
                <a:lnTo>
                  <a:pt x="0" y="900293"/>
                </a:lnTo>
              </a:path>
            </a:pathLst>
          </a:custGeom>
          <a:ln w="9524">
            <a:solidFill>
              <a:srgbClr val="B6B6B6"/>
            </a:solidFill>
          </a:ln>
        </p:spPr>
        <p:txBody>
          <a:bodyPr wrap="square" lIns="0" tIns="0" rIns="0" bIns="0" rtlCol="0"/>
          <a:lstStyle/>
          <a:p>
            <a:endParaRPr sz="1350"/>
          </a:p>
        </p:txBody>
      </p:sp>
      <p:sp>
        <p:nvSpPr>
          <p:cNvPr id="40" name="object 42"/>
          <p:cNvSpPr/>
          <p:nvPr/>
        </p:nvSpPr>
        <p:spPr>
          <a:xfrm>
            <a:off x="3633497" y="3458617"/>
            <a:ext cx="1217771" cy="675323"/>
          </a:xfrm>
          <a:custGeom>
            <a:avLst/>
            <a:gdLst/>
            <a:ahLst/>
            <a:cxnLst/>
            <a:rect l="l" t="t" r="r" b="b"/>
            <a:pathLst>
              <a:path w="1623695" h="900430">
                <a:moveTo>
                  <a:pt x="1623596" y="0"/>
                </a:moveTo>
                <a:lnTo>
                  <a:pt x="0" y="900298"/>
                </a:lnTo>
              </a:path>
            </a:pathLst>
          </a:custGeom>
          <a:ln w="9524">
            <a:solidFill>
              <a:srgbClr val="B6B6B6"/>
            </a:solidFill>
          </a:ln>
        </p:spPr>
        <p:txBody>
          <a:bodyPr wrap="square" lIns="0" tIns="0" rIns="0" bIns="0" rtlCol="0"/>
          <a:lstStyle/>
          <a:p>
            <a:endParaRPr sz="1350"/>
          </a:p>
        </p:txBody>
      </p:sp>
      <p:sp>
        <p:nvSpPr>
          <p:cNvPr id="41" name="object 43"/>
          <p:cNvSpPr/>
          <p:nvPr/>
        </p:nvSpPr>
        <p:spPr>
          <a:xfrm>
            <a:off x="2850667" y="3458546"/>
            <a:ext cx="386238" cy="675323"/>
          </a:xfrm>
          <a:custGeom>
            <a:avLst/>
            <a:gdLst/>
            <a:ahLst/>
            <a:cxnLst/>
            <a:rect l="l" t="t" r="r" b="b"/>
            <a:pathLst>
              <a:path w="514985" h="900430">
                <a:moveTo>
                  <a:pt x="0" y="0"/>
                </a:moveTo>
                <a:lnTo>
                  <a:pt x="514498" y="900293"/>
                </a:lnTo>
              </a:path>
            </a:pathLst>
          </a:custGeom>
          <a:ln w="9524">
            <a:solidFill>
              <a:srgbClr val="B6B6B6"/>
            </a:solidFill>
          </a:ln>
        </p:spPr>
        <p:txBody>
          <a:bodyPr wrap="square" lIns="0" tIns="0" rIns="0" bIns="0" rtlCol="0"/>
          <a:lstStyle/>
          <a:p>
            <a:endParaRPr sz="1350"/>
          </a:p>
        </p:txBody>
      </p:sp>
      <p:sp>
        <p:nvSpPr>
          <p:cNvPr id="42" name="object 44"/>
          <p:cNvSpPr/>
          <p:nvPr/>
        </p:nvSpPr>
        <p:spPr>
          <a:xfrm>
            <a:off x="2350538" y="3458546"/>
            <a:ext cx="885825" cy="675323"/>
          </a:xfrm>
          <a:custGeom>
            <a:avLst/>
            <a:gdLst/>
            <a:ahLst/>
            <a:cxnLst/>
            <a:rect l="l" t="t" r="r" b="b"/>
            <a:pathLst>
              <a:path w="1181100" h="900430">
                <a:moveTo>
                  <a:pt x="0" y="0"/>
                </a:moveTo>
                <a:lnTo>
                  <a:pt x="1181087" y="900293"/>
                </a:lnTo>
              </a:path>
            </a:pathLst>
          </a:custGeom>
          <a:ln w="9524">
            <a:solidFill>
              <a:srgbClr val="B6B6B6"/>
            </a:solidFill>
          </a:ln>
        </p:spPr>
        <p:txBody>
          <a:bodyPr wrap="square" lIns="0" tIns="0" rIns="0" bIns="0" rtlCol="0"/>
          <a:lstStyle/>
          <a:p>
            <a:endParaRPr sz="1350"/>
          </a:p>
        </p:txBody>
      </p:sp>
      <p:sp>
        <p:nvSpPr>
          <p:cNvPr id="43" name="object 45"/>
          <p:cNvSpPr/>
          <p:nvPr/>
        </p:nvSpPr>
        <p:spPr>
          <a:xfrm>
            <a:off x="2600591" y="3458546"/>
            <a:ext cx="239078" cy="675323"/>
          </a:xfrm>
          <a:custGeom>
            <a:avLst/>
            <a:gdLst/>
            <a:ahLst/>
            <a:cxnLst/>
            <a:rect l="l" t="t" r="r" b="b"/>
            <a:pathLst>
              <a:path w="318769" h="900430">
                <a:moveTo>
                  <a:pt x="0" y="0"/>
                </a:moveTo>
                <a:lnTo>
                  <a:pt x="318609" y="900293"/>
                </a:lnTo>
              </a:path>
            </a:pathLst>
          </a:custGeom>
          <a:ln w="9524">
            <a:solidFill>
              <a:srgbClr val="B6B6B6"/>
            </a:solidFill>
          </a:ln>
        </p:spPr>
        <p:txBody>
          <a:bodyPr wrap="square" lIns="0" tIns="0" rIns="0" bIns="0" rtlCol="0"/>
          <a:lstStyle/>
          <a:p>
            <a:endParaRPr sz="1350"/>
          </a:p>
        </p:txBody>
      </p:sp>
      <p:sp>
        <p:nvSpPr>
          <p:cNvPr id="44" name="object 46"/>
          <p:cNvSpPr/>
          <p:nvPr/>
        </p:nvSpPr>
        <p:spPr>
          <a:xfrm>
            <a:off x="2839436" y="3458550"/>
            <a:ext cx="2012156" cy="675323"/>
          </a:xfrm>
          <a:custGeom>
            <a:avLst/>
            <a:gdLst/>
            <a:ahLst/>
            <a:cxnLst/>
            <a:rect l="l" t="t" r="r" b="b"/>
            <a:pathLst>
              <a:path w="2682875" h="900430">
                <a:moveTo>
                  <a:pt x="0" y="900288"/>
                </a:moveTo>
                <a:lnTo>
                  <a:pt x="2682294" y="0"/>
                </a:lnTo>
              </a:path>
            </a:pathLst>
          </a:custGeom>
          <a:ln w="9524">
            <a:solidFill>
              <a:srgbClr val="B6B6B6"/>
            </a:solidFill>
          </a:ln>
        </p:spPr>
        <p:txBody>
          <a:bodyPr wrap="square" lIns="0" tIns="0" rIns="0" bIns="0" rtlCol="0"/>
          <a:lstStyle/>
          <a:p>
            <a:endParaRPr sz="1350"/>
          </a:p>
        </p:txBody>
      </p:sp>
      <p:sp>
        <p:nvSpPr>
          <p:cNvPr id="45" name="object 47"/>
          <p:cNvSpPr/>
          <p:nvPr/>
        </p:nvSpPr>
        <p:spPr>
          <a:xfrm>
            <a:off x="2839492" y="3458546"/>
            <a:ext cx="761524" cy="675323"/>
          </a:xfrm>
          <a:custGeom>
            <a:avLst/>
            <a:gdLst/>
            <a:ahLst/>
            <a:cxnLst/>
            <a:rect l="l" t="t" r="r" b="b"/>
            <a:pathLst>
              <a:path w="1015364" h="900430">
                <a:moveTo>
                  <a:pt x="1015197" y="0"/>
                </a:moveTo>
                <a:lnTo>
                  <a:pt x="0" y="900293"/>
                </a:lnTo>
              </a:path>
            </a:pathLst>
          </a:custGeom>
          <a:ln w="9524">
            <a:solidFill>
              <a:srgbClr val="B6B6B6"/>
            </a:solidFill>
          </a:ln>
        </p:spPr>
        <p:txBody>
          <a:bodyPr wrap="square" lIns="0" tIns="0" rIns="0" bIns="0" rtlCol="0"/>
          <a:lstStyle/>
          <a:p>
            <a:endParaRPr sz="1350"/>
          </a:p>
        </p:txBody>
      </p:sp>
      <p:sp>
        <p:nvSpPr>
          <p:cNvPr id="46" name="object 48"/>
          <p:cNvSpPr/>
          <p:nvPr/>
        </p:nvSpPr>
        <p:spPr>
          <a:xfrm>
            <a:off x="3633440" y="3458550"/>
            <a:ext cx="467678" cy="675323"/>
          </a:xfrm>
          <a:custGeom>
            <a:avLst/>
            <a:gdLst/>
            <a:ahLst/>
            <a:cxnLst/>
            <a:rect l="l" t="t" r="r" b="b"/>
            <a:pathLst>
              <a:path w="623570" h="900430">
                <a:moveTo>
                  <a:pt x="0" y="900288"/>
                </a:moveTo>
                <a:lnTo>
                  <a:pt x="623398" y="0"/>
                </a:lnTo>
              </a:path>
            </a:pathLst>
          </a:custGeom>
          <a:ln w="9524">
            <a:solidFill>
              <a:srgbClr val="B6B6B6"/>
            </a:solidFill>
          </a:ln>
        </p:spPr>
        <p:txBody>
          <a:bodyPr wrap="square" lIns="0" tIns="0" rIns="0" bIns="0" rtlCol="0"/>
          <a:lstStyle/>
          <a:p>
            <a:endParaRPr sz="1350"/>
          </a:p>
        </p:txBody>
      </p:sp>
      <p:sp>
        <p:nvSpPr>
          <p:cNvPr id="47" name="object 49"/>
          <p:cNvSpPr/>
          <p:nvPr/>
        </p:nvSpPr>
        <p:spPr>
          <a:xfrm>
            <a:off x="3633441" y="3458550"/>
            <a:ext cx="217646" cy="675323"/>
          </a:xfrm>
          <a:custGeom>
            <a:avLst/>
            <a:gdLst/>
            <a:ahLst/>
            <a:cxnLst/>
            <a:rect l="l" t="t" r="r" b="b"/>
            <a:pathLst>
              <a:path w="290195" h="900430">
                <a:moveTo>
                  <a:pt x="0" y="900288"/>
                </a:moveTo>
                <a:lnTo>
                  <a:pt x="290099" y="0"/>
                </a:lnTo>
              </a:path>
            </a:pathLst>
          </a:custGeom>
          <a:ln w="9524">
            <a:solidFill>
              <a:srgbClr val="B6B6B6"/>
            </a:solidFill>
          </a:ln>
        </p:spPr>
        <p:txBody>
          <a:bodyPr wrap="square" lIns="0" tIns="0" rIns="0" bIns="0" rtlCol="0"/>
          <a:lstStyle/>
          <a:p>
            <a:endParaRPr sz="1350"/>
          </a:p>
        </p:txBody>
      </p:sp>
      <p:sp>
        <p:nvSpPr>
          <p:cNvPr id="48" name="object 50"/>
          <p:cNvSpPr/>
          <p:nvPr/>
        </p:nvSpPr>
        <p:spPr>
          <a:xfrm>
            <a:off x="3600816" y="3458550"/>
            <a:ext cx="32861" cy="675323"/>
          </a:xfrm>
          <a:custGeom>
            <a:avLst/>
            <a:gdLst/>
            <a:ahLst/>
            <a:cxnLst/>
            <a:rect l="l" t="t" r="r" b="b"/>
            <a:pathLst>
              <a:path w="43814" h="900430">
                <a:moveTo>
                  <a:pt x="43499" y="900288"/>
                </a:moveTo>
                <a:lnTo>
                  <a:pt x="0" y="0"/>
                </a:lnTo>
              </a:path>
            </a:pathLst>
          </a:custGeom>
          <a:ln w="9524">
            <a:solidFill>
              <a:srgbClr val="B6B6B6"/>
            </a:solidFill>
          </a:ln>
        </p:spPr>
        <p:txBody>
          <a:bodyPr wrap="square" lIns="0" tIns="0" rIns="0" bIns="0" rtlCol="0"/>
          <a:lstStyle/>
          <a:p>
            <a:endParaRPr sz="1350"/>
          </a:p>
        </p:txBody>
      </p:sp>
      <p:sp>
        <p:nvSpPr>
          <p:cNvPr id="49" name="object 51"/>
          <p:cNvSpPr/>
          <p:nvPr/>
        </p:nvSpPr>
        <p:spPr>
          <a:xfrm>
            <a:off x="2850667" y="3458550"/>
            <a:ext cx="782955" cy="675323"/>
          </a:xfrm>
          <a:custGeom>
            <a:avLst/>
            <a:gdLst/>
            <a:ahLst/>
            <a:cxnLst/>
            <a:rect l="l" t="t" r="r" b="b"/>
            <a:pathLst>
              <a:path w="1043939" h="900430">
                <a:moveTo>
                  <a:pt x="1043697" y="900288"/>
                </a:moveTo>
                <a:lnTo>
                  <a:pt x="0" y="0"/>
                </a:lnTo>
              </a:path>
            </a:pathLst>
          </a:custGeom>
          <a:ln w="9524">
            <a:solidFill>
              <a:srgbClr val="B6B6B6"/>
            </a:solidFill>
          </a:ln>
        </p:spPr>
        <p:txBody>
          <a:bodyPr wrap="square" lIns="0" tIns="0" rIns="0" bIns="0" rtlCol="0"/>
          <a:lstStyle/>
          <a:p>
            <a:endParaRPr sz="1350"/>
          </a:p>
        </p:txBody>
      </p:sp>
      <p:sp>
        <p:nvSpPr>
          <p:cNvPr id="50" name="object 52"/>
          <p:cNvSpPr/>
          <p:nvPr/>
        </p:nvSpPr>
        <p:spPr>
          <a:xfrm>
            <a:off x="2600695" y="3458550"/>
            <a:ext cx="1032986" cy="675323"/>
          </a:xfrm>
          <a:custGeom>
            <a:avLst/>
            <a:gdLst/>
            <a:ahLst/>
            <a:cxnLst/>
            <a:rect l="l" t="t" r="r" b="b"/>
            <a:pathLst>
              <a:path w="1377314" h="900430">
                <a:moveTo>
                  <a:pt x="1376994" y="900288"/>
                </a:moveTo>
                <a:lnTo>
                  <a:pt x="0" y="0"/>
                </a:lnTo>
              </a:path>
            </a:pathLst>
          </a:custGeom>
          <a:ln w="9524">
            <a:solidFill>
              <a:srgbClr val="B6B6B6"/>
            </a:solidFill>
          </a:ln>
        </p:spPr>
        <p:txBody>
          <a:bodyPr wrap="square" lIns="0" tIns="0" rIns="0" bIns="0" rtlCol="0"/>
          <a:lstStyle/>
          <a:p>
            <a:endParaRPr sz="1350"/>
          </a:p>
        </p:txBody>
      </p:sp>
      <p:sp>
        <p:nvSpPr>
          <p:cNvPr id="51" name="object 53"/>
          <p:cNvSpPr/>
          <p:nvPr/>
        </p:nvSpPr>
        <p:spPr>
          <a:xfrm>
            <a:off x="2350495" y="3458550"/>
            <a:ext cx="1283017" cy="675323"/>
          </a:xfrm>
          <a:custGeom>
            <a:avLst/>
            <a:gdLst/>
            <a:ahLst/>
            <a:cxnLst/>
            <a:rect l="l" t="t" r="r" b="b"/>
            <a:pathLst>
              <a:path w="1710689" h="900430">
                <a:moveTo>
                  <a:pt x="1710594" y="900288"/>
                </a:moveTo>
                <a:lnTo>
                  <a:pt x="0" y="0"/>
                </a:lnTo>
              </a:path>
            </a:pathLst>
          </a:custGeom>
          <a:ln w="9524">
            <a:solidFill>
              <a:srgbClr val="B6B6B6"/>
            </a:solidFill>
          </a:ln>
        </p:spPr>
        <p:txBody>
          <a:bodyPr wrap="square" lIns="0" tIns="0" rIns="0" bIns="0" rtlCol="0"/>
          <a:lstStyle/>
          <a:p>
            <a:endParaRPr sz="1350"/>
          </a:p>
        </p:txBody>
      </p:sp>
      <p:sp>
        <p:nvSpPr>
          <p:cNvPr id="52" name="object 54"/>
          <p:cNvSpPr/>
          <p:nvPr/>
        </p:nvSpPr>
        <p:spPr>
          <a:xfrm>
            <a:off x="3100641" y="3458550"/>
            <a:ext cx="532924" cy="675323"/>
          </a:xfrm>
          <a:custGeom>
            <a:avLst/>
            <a:gdLst/>
            <a:ahLst/>
            <a:cxnLst/>
            <a:rect l="l" t="t" r="r" b="b"/>
            <a:pathLst>
              <a:path w="710564" h="900430">
                <a:moveTo>
                  <a:pt x="710398" y="900288"/>
                </a:moveTo>
                <a:lnTo>
                  <a:pt x="0" y="0"/>
                </a:lnTo>
              </a:path>
            </a:pathLst>
          </a:custGeom>
          <a:ln w="9524">
            <a:solidFill>
              <a:srgbClr val="B6B6B6"/>
            </a:solidFill>
          </a:ln>
        </p:spPr>
        <p:txBody>
          <a:bodyPr wrap="square" lIns="0" tIns="0" rIns="0" bIns="0" rtlCol="0"/>
          <a:lstStyle/>
          <a:p>
            <a:endParaRPr sz="1350"/>
          </a:p>
        </p:txBody>
      </p:sp>
      <p:sp>
        <p:nvSpPr>
          <p:cNvPr id="53" name="object 55"/>
          <p:cNvSpPr/>
          <p:nvPr/>
        </p:nvSpPr>
        <p:spPr>
          <a:xfrm>
            <a:off x="2600648" y="3458550"/>
            <a:ext cx="1906429" cy="675323"/>
          </a:xfrm>
          <a:custGeom>
            <a:avLst/>
            <a:gdLst/>
            <a:ahLst/>
            <a:cxnLst/>
            <a:rect l="l" t="t" r="r" b="b"/>
            <a:pathLst>
              <a:path w="2541904" h="900430">
                <a:moveTo>
                  <a:pt x="2541304" y="900288"/>
                </a:moveTo>
                <a:lnTo>
                  <a:pt x="0" y="0"/>
                </a:lnTo>
              </a:path>
            </a:pathLst>
          </a:custGeom>
          <a:ln w="9524">
            <a:solidFill>
              <a:srgbClr val="B6B6B6"/>
            </a:solidFill>
          </a:ln>
        </p:spPr>
        <p:txBody>
          <a:bodyPr wrap="square" lIns="0" tIns="0" rIns="0" bIns="0" rtlCol="0"/>
          <a:lstStyle/>
          <a:p>
            <a:endParaRPr sz="1350"/>
          </a:p>
        </p:txBody>
      </p:sp>
      <p:sp>
        <p:nvSpPr>
          <p:cNvPr id="54" name="object 56"/>
          <p:cNvSpPr/>
          <p:nvPr/>
        </p:nvSpPr>
        <p:spPr>
          <a:xfrm>
            <a:off x="2850629" y="3458550"/>
            <a:ext cx="1656398" cy="675323"/>
          </a:xfrm>
          <a:custGeom>
            <a:avLst/>
            <a:gdLst/>
            <a:ahLst/>
            <a:cxnLst/>
            <a:rect l="l" t="t" r="r" b="b"/>
            <a:pathLst>
              <a:path w="2208529" h="900430">
                <a:moveTo>
                  <a:pt x="2207995" y="900288"/>
                </a:moveTo>
                <a:lnTo>
                  <a:pt x="0" y="0"/>
                </a:lnTo>
              </a:path>
            </a:pathLst>
          </a:custGeom>
          <a:ln w="9524">
            <a:solidFill>
              <a:srgbClr val="B6B6B6"/>
            </a:solidFill>
          </a:ln>
        </p:spPr>
        <p:txBody>
          <a:bodyPr wrap="square" lIns="0" tIns="0" rIns="0" bIns="0" rtlCol="0"/>
          <a:lstStyle/>
          <a:p>
            <a:endParaRPr sz="1350"/>
          </a:p>
        </p:txBody>
      </p:sp>
      <p:sp>
        <p:nvSpPr>
          <p:cNvPr id="55" name="object 57"/>
          <p:cNvSpPr/>
          <p:nvPr/>
        </p:nvSpPr>
        <p:spPr>
          <a:xfrm>
            <a:off x="3601003" y="3458550"/>
            <a:ext cx="905828" cy="675323"/>
          </a:xfrm>
          <a:custGeom>
            <a:avLst/>
            <a:gdLst/>
            <a:ahLst/>
            <a:cxnLst/>
            <a:rect l="l" t="t" r="r" b="b"/>
            <a:pathLst>
              <a:path w="1207770" h="900430">
                <a:moveTo>
                  <a:pt x="1207497" y="900288"/>
                </a:moveTo>
                <a:lnTo>
                  <a:pt x="0" y="0"/>
                </a:lnTo>
              </a:path>
            </a:pathLst>
          </a:custGeom>
          <a:ln w="9524">
            <a:solidFill>
              <a:srgbClr val="B6B6B6"/>
            </a:solidFill>
          </a:ln>
        </p:spPr>
        <p:txBody>
          <a:bodyPr wrap="square" lIns="0" tIns="0" rIns="0" bIns="0" rtlCol="0"/>
          <a:lstStyle/>
          <a:p>
            <a:endParaRPr sz="1350"/>
          </a:p>
        </p:txBody>
      </p:sp>
      <p:sp>
        <p:nvSpPr>
          <p:cNvPr id="56" name="object 58"/>
          <p:cNvSpPr/>
          <p:nvPr/>
        </p:nvSpPr>
        <p:spPr>
          <a:xfrm>
            <a:off x="3850977" y="3458550"/>
            <a:ext cx="655796" cy="675323"/>
          </a:xfrm>
          <a:custGeom>
            <a:avLst/>
            <a:gdLst/>
            <a:ahLst/>
            <a:cxnLst/>
            <a:rect l="l" t="t" r="r" b="b"/>
            <a:pathLst>
              <a:path w="874395" h="900430">
                <a:moveTo>
                  <a:pt x="874198" y="900288"/>
                </a:moveTo>
                <a:lnTo>
                  <a:pt x="0" y="0"/>
                </a:lnTo>
              </a:path>
            </a:pathLst>
          </a:custGeom>
          <a:ln w="9524">
            <a:solidFill>
              <a:srgbClr val="B6B6B6"/>
            </a:solidFill>
          </a:ln>
        </p:spPr>
        <p:txBody>
          <a:bodyPr wrap="square" lIns="0" tIns="0" rIns="0" bIns="0" rtlCol="0"/>
          <a:lstStyle/>
          <a:p>
            <a:endParaRPr sz="1350"/>
          </a:p>
        </p:txBody>
      </p:sp>
      <p:sp>
        <p:nvSpPr>
          <p:cNvPr id="57" name="object 59"/>
          <p:cNvSpPr/>
          <p:nvPr/>
        </p:nvSpPr>
        <p:spPr>
          <a:xfrm>
            <a:off x="4100951" y="3458550"/>
            <a:ext cx="405765" cy="675323"/>
          </a:xfrm>
          <a:custGeom>
            <a:avLst/>
            <a:gdLst/>
            <a:ahLst/>
            <a:cxnLst/>
            <a:rect l="l" t="t" r="r" b="b"/>
            <a:pathLst>
              <a:path w="541020" h="900430">
                <a:moveTo>
                  <a:pt x="540898" y="900288"/>
                </a:moveTo>
                <a:lnTo>
                  <a:pt x="0" y="0"/>
                </a:lnTo>
              </a:path>
            </a:pathLst>
          </a:custGeom>
          <a:ln w="9524">
            <a:solidFill>
              <a:srgbClr val="B6B6B6"/>
            </a:solidFill>
          </a:ln>
        </p:spPr>
        <p:txBody>
          <a:bodyPr wrap="square" lIns="0" tIns="0" rIns="0" bIns="0" rtlCol="0"/>
          <a:lstStyle/>
          <a:p>
            <a:endParaRPr sz="1350"/>
          </a:p>
        </p:txBody>
      </p:sp>
      <p:sp>
        <p:nvSpPr>
          <p:cNvPr id="58" name="object 60"/>
          <p:cNvSpPr/>
          <p:nvPr/>
        </p:nvSpPr>
        <p:spPr>
          <a:xfrm>
            <a:off x="4351152" y="3458550"/>
            <a:ext cx="155734" cy="675323"/>
          </a:xfrm>
          <a:custGeom>
            <a:avLst/>
            <a:gdLst/>
            <a:ahLst/>
            <a:cxnLst/>
            <a:rect l="l" t="t" r="r" b="b"/>
            <a:pathLst>
              <a:path w="207645" h="900430">
                <a:moveTo>
                  <a:pt x="207299" y="900288"/>
                </a:moveTo>
                <a:lnTo>
                  <a:pt x="0" y="0"/>
                </a:lnTo>
              </a:path>
            </a:pathLst>
          </a:custGeom>
          <a:ln w="9524">
            <a:solidFill>
              <a:srgbClr val="B6B6B6"/>
            </a:solidFill>
          </a:ln>
        </p:spPr>
        <p:txBody>
          <a:bodyPr wrap="square" lIns="0" tIns="0" rIns="0" bIns="0" rtlCol="0"/>
          <a:lstStyle/>
          <a:p>
            <a:endParaRPr sz="1350"/>
          </a:p>
        </p:txBody>
      </p:sp>
      <p:sp>
        <p:nvSpPr>
          <p:cNvPr id="59" name="object 61"/>
          <p:cNvSpPr/>
          <p:nvPr/>
        </p:nvSpPr>
        <p:spPr>
          <a:xfrm>
            <a:off x="4506626" y="3458550"/>
            <a:ext cx="344805" cy="675323"/>
          </a:xfrm>
          <a:custGeom>
            <a:avLst/>
            <a:gdLst/>
            <a:ahLst/>
            <a:cxnLst/>
            <a:rect l="l" t="t" r="r" b="b"/>
            <a:pathLst>
              <a:path w="459739" h="900430">
                <a:moveTo>
                  <a:pt x="0" y="900288"/>
                </a:moveTo>
                <a:lnTo>
                  <a:pt x="459299" y="0"/>
                </a:lnTo>
              </a:path>
            </a:pathLst>
          </a:custGeom>
          <a:ln w="9524">
            <a:solidFill>
              <a:srgbClr val="B6B6B6"/>
            </a:solidFill>
          </a:ln>
        </p:spPr>
        <p:txBody>
          <a:bodyPr wrap="square" lIns="0" tIns="0" rIns="0" bIns="0" rtlCol="0"/>
          <a:lstStyle/>
          <a:p>
            <a:endParaRPr sz="1350"/>
          </a:p>
        </p:txBody>
      </p:sp>
      <p:sp>
        <p:nvSpPr>
          <p:cNvPr id="60" name="object 62"/>
          <p:cNvSpPr/>
          <p:nvPr/>
        </p:nvSpPr>
        <p:spPr>
          <a:xfrm>
            <a:off x="3078404" y="4133766"/>
            <a:ext cx="316230" cy="316230"/>
          </a:xfrm>
          <a:custGeom>
            <a:avLst/>
            <a:gdLst/>
            <a:ahLst/>
            <a:cxnLst/>
            <a:rect l="l" t="t" r="r" b="b"/>
            <a:pathLst>
              <a:path w="421639" h="421639">
                <a:moveTo>
                  <a:pt x="0" y="210724"/>
                </a:moveTo>
                <a:lnTo>
                  <a:pt x="5564" y="162409"/>
                </a:lnTo>
                <a:lnTo>
                  <a:pt x="21414" y="118055"/>
                </a:lnTo>
                <a:lnTo>
                  <a:pt x="46285" y="78929"/>
                </a:lnTo>
                <a:lnTo>
                  <a:pt x="78914" y="46295"/>
                </a:lnTo>
                <a:lnTo>
                  <a:pt x="118035" y="21419"/>
                </a:lnTo>
                <a:lnTo>
                  <a:pt x="162385" y="5565"/>
                </a:lnTo>
                <a:lnTo>
                  <a:pt x="210699" y="0"/>
                </a:lnTo>
                <a:lnTo>
                  <a:pt x="252005" y="4086"/>
                </a:lnTo>
                <a:lnTo>
                  <a:pt x="291340" y="16040"/>
                </a:lnTo>
                <a:lnTo>
                  <a:pt x="327604" y="35405"/>
                </a:lnTo>
                <a:lnTo>
                  <a:pt x="359699" y="61724"/>
                </a:lnTo>
                <a:lnTo>
                  <a:pt x="386018" y="93819"/>
                </a:lnTo>
                <a:lnTo>
                  <a:pt x="405383" y="130084"/>
                </a:lnTo>
                <a:lnTo>
                  <a:pt x="417337" y="169418"/>
                </a:lnTo>
                <a:lnTo>
                  <a:pt x="421424" y="210724"/>
                </a:lnTo>
                <a:lnTo>
                  <a:pt x="415858" y="259038"/>
                </a:lnTo>
                <a:lnTo>
                  <a:pt x="400004" y="303388"/>
                </a:lnTo>
                <a:lnTo>
                  <a:pt x="375128" y="342510"/>
                </a:lnTo>
                <a:lnTo>
                  <a:pt x="342494" y="375138"/>
                </a:lnTo>
                <a:lnTo>
                  <a:pt x="303368" y="400009"/>
                </a:lnTo>
                <a:lnTo>
                  <a:pt x="259015" y="415859"/>
                </a:lnTo>
                <a:lnTo>
                  <a:pt x="210699" y="421424"/>
                </a:lnTo>
                <a:lnTo>
                  <a:pt x="162385" y="415859"/>
                </a:lnTo>
                <a:lnTo>
                  <a:pt x="118035" y="400009"/>
                </a:lnTo>
                <a:lnTo>
                  <a:pt x="78914" y="375138"/>
                </a:lnTo>
                <a:lnTo>
                  <a:pt x="46285" y="342510"/>
                </a:lnTo>
                <a:lnTo>
                  <a:pt x="21414" y="303388"/>
                </a:lnTo>
                <a:lnTo>
                  <a:pt x="5564" y="259038"/>
                </a:lnTo>
                <a:lnTo>
                  <a:pt x="0" y="210724"/>
                </a:lnTo>
                <a:close/>
              </a:path>
            </a:pathLst>
          </a:custGeom>
          <a:ln w="9524">
            <a:solidFill>
              <a:srgbClr val="424242"/>
            </a:solidFill>
          </a:ln>
        </p:spPr>
        <p:txBody>
          <a:bodyPr wrap="square" lIns="0" tIns="0" rIns="0" bIns="0" rtlCol="0"/>
          <a:lstStyle/>
          <a:p>
            <a:endParaRPr sz="1350"/>
          </a:p>
        </p:txBody>
      </p:sp>
      <p:sp>
        <p:nvSpPr>
          <p:cNvPr id="61" name="object 63"/>
          <p:cNvSpPr/>
          <p:nvPr/>
        </p:nvSpPr>
        <p:spPr>
          <a:xfrm>
            <a:off x="4348583" y="4133766"/>
            <a:ext cx="316230" cy="316230"/>
          </a:xfrm>
          <a:custGeom>
            <a:avLst/>
            <a:gdLst/>
            <a:ahLst/>
            <a:cxnLst/>
            <a:rect l="l" t="t" r="r" b="b"/>
            <a:pathLst>
              <a:path w="421639" h="421639">
                <a:moveTo>
                  <a:pt x="0" y="210724"/>
                </a:moveTo>
                <a:lnTo>
                  <a:pt x="5565" y="162409"/>
                </a:lnTo>
                <a:lnTo>
                  <a:pt x="21419" y="118055"/>
                </a:lnTo>
                <a:lnTo>
                  <a:pt x="46295" y="78929"/>
                </a:lnTo>
                <a:lnTo>
                  <a:pt x="78929" y="46295"/>
                </a:lnTo>
                <a:lnTo>
                  <a:pt x="118055" y="21419"/>
                </a:lnTo>
                <a:lnTo>
                  <a:pt x="162409" y="5565"/>
                </a:lnTo>
                <a:lnTo>
                  <a:pt x="210724" y="0"/>
                </a:lnTo>
                <a:lnTo>
                  <a:pt x="252019" y="4086"/>
                </a:lnTo>
                <a:lnTo>
                  <a:pt x="291352" y="16040"/>
                </a:lnTo>
                <a:lnTo>
                  <a:pt x="327615" y="35405"/>
                </a:lnTo>
                <a:lnTo>
                  <a:pt x="359699" y="61724"/>
                </a:lnTo>
                <a:lnTo>
                  <a:pt x="386018" y="93819"/>
                </a:lnTo>
                <a:lnTo>
                  <a:pt x="405383" y="130084"/>
                </a:lnTo>
                <a:lnTo>
                  <a:pt x="417337" y="169418"/>
                </a:lnTo>
                <a:lnTo>
                  <a:pt x="421424" y="210724"/>
                </a:lnTo>
                <a:lnTo>
                  <a:pt x="415858" y="259038"/>
                </a:lnTo>
                <a:lnTo>
                  <a:pt x="400005" y="303388"/>
                </a:lnTo>
                <a:lnTo>
                  <a:pt x="375130" y="342510"/>
                </a:lnTo>
                <a:lnTo>
                  <a:pt x="342499" y="375138"/>
                </a:lnTo>
                <a:lnTo>
                  <a:pt x="303377" y="400009"/>
                </a:lnTo>
                <a:lnTo>
                  <a:pt x="259030" y="415859"/>
                </a:lnTo>
                <a:lnTo>
                  <a:pt x="210724" y="421424"/>
                </a:lnTo>
                <a:lnTo>
                  <a:pt x="162409" y="415859"/>
                </a:lnTo>
                <a:lnTo>
                  <a:pt x="118055" y="400009"/>
                </a:lnTo>
                <a:lnTo>
                  <a:pt x="78929" y="375138"/>
                </a:lnTo>
                <a:lnTo>
                  <a:pt x="46295" y="342510"/>
                </a:lnTo>
                <a:lnTo>
                  <a:pt x="21419" y="303388"/>
                </a:lnTo>
                <a:lnTo>
                  <a:pt x="5565" y="259038"/>
                </a:lnTo>
                <a:lnTo>
                  <a:pt x="0" y="210724"/>
                </a:lnTo>
                <a:close/>
              </a:path>
            </a:pathLst>
          </a:custGeom>
          <a:ln w="9524">
            <a:solidFill>
              <a:srgbClr val="424242"/>
            </a:solidFill>
          </a:ln>
        </p:spPr>
        <p:txBody>
          <a:bodyPr wrap="square" lIns="0" tIns="0" rIns="0" bIns="0" rtlCol="0"/>
          <a:lstStyle/>
          <a:p>
            <a:endParaRPr sz="1350"/>
          </a:p>
        </p:txBody>
      </p:sp>
      <p:sp>
        <p:nvSpPr>
          <p:cNvPr id="62" name="object 64"/>
          <p:cNvSpPr/>
          <p:nvPr/>
        </p:nvSpPr>
        <p:spPr>
          <a:xfrm>
            <a:off x="3475415" y="4133766"/>
            <a:ext cx="316230" cy="316230"/>
          </a:xfrm>
          <a:custGeom>
            <a:avLst/>
            <a:gdLst/>
            <a:ahLst/>
            <a:cxnLst/>
            <a:rect l="l" t="t" r="r" b="b"/>
            <a:pathLst>
              <a:path w="421639" h="421639">
                <a:moveTo>
                  <a:pt x="0" y="210724"/>
                </a:moveTo>
                <a:lnTo>
                  <a:pt x="5564" y="162409"/>
                </a:lnTo>
                <a:lnTo>
                  <a:pt x="21414" y="118055"/>
                </a:lnTo>
                <a:lnTo>
                  <a:pt x="46285" y="78929"/>
                </a:lnTo>
                <a:lnTo>
                  <a:pt x="78914" y="46295"/>
                </a:lnTo>
                <a:lnTo>
                  <a:pt x="118035" y="21419"/>
                </a:lnTo>
                <a:lnTo>
                  <a:pt x="162385" y="5565"/>
                </a:lnTo>
                <a:lnTo>
                  <a:pt x="210699" y="0"/>
                </a:lnTo>
                <a:lnTo>
                  <a:pt x="251994" y="4086"/>
                </a:lnTo>
                <a:lnTo>
                  <a:pt x="291330" y="16040"/>
                </a:lnTo>
                <a:lnTo>
                  <a:pt x="327600" y="35405"/>
                </a:lnTo>
                <a:lnTo>
                  <a:pt x="359699" y="61724"/>
                </a:lnTo>
                <a:lnTo>
                  <a:pt x="386003" y="93819"/>
                </a:lnTo>
                <a:lnTo>
                  <a:pt x="405361" y="130084"/>
                </a:lnTo>
                <a:lnTo>
                  <a:pt x="417313" y="169418"/>
                </a:lnTo>
                <a:lnTo>
                  <a:pt x="421399" y="210724"/>
                </a:lnTo>
                <a:lnTo>
                  <a:pt x="415834" y="259038"/>
                </a:lnTo>
                <a:lnTo>
                  <a:pt x="399984" y="303388"/>
                </a:lnTo>
                <a:lnTo>
                  <a:pt x="375113" y="342510"/>
                </a:lnTo>
                <a:lnTo>
                  <a:pt x="342485" y="375138"/>
                </a:lnTo>
                <a:lnTo>
                  <a:pt x="303363" y="400009"/>
                </a:lnTo>
                <a:lnTo>
                  <a:pt x="259013" y="415859"/>
                </a:lnTo>
                <a:lnTo>
                  <a:pt x="210699" y="421424"/>
                </a:lnTo>
                <a:lnTo>
                  <a:pt x="162385" y="415859"/>
                </a:lnTo>
                <a:lnTo>
                  <a:pt x="118035" y="400009"/>
                </a:lnTo>
                <a:lnTo>
                  <a:pt x="78914" y="375138"/>
                </a:lnTo>
                <a:lnTo>
                  <a:pt x="46285" y="342510"/>
                </a:lnTo>
                <a:lnTo>
                  <a:pt x="21414" y="303388"/>
                </a:lnTo>
                <a:lnTo>
                  <a:pt x="5564" y="259038"/>
                </a:lnTo>
                <a:lnTo>
                  <a:pt x="0" y="210724"/>
                </a:lnTo>
                <a:close/>
              </a:path>
            </a:pathLst>
          </a:custGeom>
          <a:ln w="9524">
            <a:solidFill>
              <a:srgbClr val="424242"/>
            </a:solidFill>
          </a:ln>
        </p:spPr>
        <p:txBody>
          <a:bodyPr wrap="square" lIns="0" tIns="0" rIns="0" bIns="0" rtlCol="0"/>
          <a:lstStyle/>
          <a:p>
            <a:endParaRPr sz="1350"/>
          </a:p>
        </p:txBody>
      </p:sp>
      <p:sp>
        <p:nvSpPr>
          <p:cNvPr id="63" name="object 65"/>
          <p:cNvSpPr/>
          <p:nvPr/>
        </p:nvSpPr>
        <p:spPr>
          <a:xfrm>
            <a:off x="2839436" y="4449835"/>
            <a:ext cx="0" cy="237173"/>
          </a:xfrm>
          <a:custGeom>
            <a:avLst/>
            <a:gdLst/>
            <a:ahLst/>
            <a:cxnLst/>
            <a:rect l="l" t="t" r="r" b="b"/>
            <a:pathLst>
              <a:path h="316229">
                <a:moveTo>
                  <a:pt x="0" y="0"/>
                </a:moveTo>
                <a:lnTo>
                  <a:pt x="0" y="315874"/>
                </a:lnTo>
              </a:path>
            </a:pathLst>
          </a:custGeom>
          <a:ln w="9524">
            <a:solidFill>
              <a:srgbClr val="181818"/>
            </a:solidFill>
          </a:ln>
        </p:spPr>
        <p:txBody>
          <a:bodyPr wrap="square" lIns="0" tIns="0" rIns="0" bIns="0" rtlCol="0"/>
          <a:lstStyle/>
          <a:p>
            <a:endParaRPr sz="1350"/>
          </a:p>
        </p:txBody>
      </p:sp>
      <p:sp>
        <p:nvSpPr>
          <p:cNvPr id="64" name="object 66"/>
          <p:cNvSpPr/>
          <p:nvPr/>
        </p:nvSpPr>
        <p:spPr>
          <a:xfrm>
            <a:off x="3236447" y="4449985"/>
            <a:ext cx="0" cy="237173"/>
          </a:xfrm>
          <a:custGeom>
            <a:avLst/>
            <a:gdLst/>
            <a:ahLst/>
            <a:cxnLst/>
            <a:rect l="l" t="t" r="r" b="b"/>
            <a:pathLst>
              <a:path h="316229">
                <a:moveTo>
                  <a:pt x="0" y="0"/>
                </a:moveTo>
                <a:lnTo>
                  <a:pt x="0" y="315874"/>
                </a:lnTo>
              </a:path>
            </a:pathLst>
          </a:custGeom>
          <a:ln w="9524">
            <a:solidFill>
              <a:srgbClr val="181818"/>
            </a:solidFill>
          </a:ln>
        </p:spPr>
        <p:txBody>
          <a:bodyPr wrap="square" lIns="0" tIns="0" rIns="0" bIns="0" rtlCol="0"/>
          <a:lstStyle/>
          <a:p>
            <a:endParaRPr sz="1350"/>
          </a:p>
        </p:txBody>
      </p:sp>
      <p:sp>
        <p:nvSpPr>
          <p:cNvPr id="65" name="object 67"/>
          <p:cNvSpPr/>
          <p:nvPr/>
        </p:nvSpPr>
        <p:spPr>
          <a:xfrm>
            <a:off x="3633478" y="4449985"/>
            <a:ext cx="0" cy="237173"/>
          </a:xfrm>
          <a:custGeom>
            <a:avLst/>
            <a:gdLst/>
            <a:ahLst/>
            <a:cxnLst/>
            <a:rect l="l" t="t" r="r" b="b"/>
            <a:pathLst>
              <a:path h="316229">
                <a:moveTo>
                  <a:pt x="0" y="0"/>
                </a:moveTo>
                <a:lnTo>
                  <a:pt x="0" y="315874"/>
                </a:lnTo>
              </a:path>
            </a:pathLst>
          </a:custGeom>
          <a:ln w="9524">
            <a:solidFill>
              <a:srgbClr val="181818"/>
            </a:solidFill>
          </a:ln>
        </p:spPr>
        <p:txBody>
          <a:bodyPr wrap="square" lIns="0" tIns="0" rIns="0" bIns="0" rtlCol="0"/>
          <a:lstStyle/>
          <a:p>
            <a:endParaRPr sz="1350"/>
          </a:p>
        </p:txBody>
      </p:sp>
      <p:sp>
        <p:nvSpPr>
          <p:cNvPr id="66" name="object 68"/>
          <p:cNvSpPr/>
          <p:nvPr/>
        </p:nvSpPr>
        <p:spPr>
          <a:xfrm>
            <a:off x="4506664" y="4449910"/>
            <a:ext cx="0" cy="237173"/>
          </a:xfrm>
          <a:custGeom>
            <a:avLst/>
            <a:gdLst/>
            <a:ahLst/>
            <a:cxnLst/>
            <a:rect l="l" t="t" r="r" b="b"/>
            <a:pathLst>
              <a:path h="316229">
                <a:moveTo>
                  <a:pt x="0" y="0"/>
                </a:moveTo>
                <a:lnTo>
                  <a:pt x="0" y="315849"/>
                </a:lnTo>
              </a:path>
            </a:pathLst>
          </a:custGeom>
          <a:ln w="9524">
            <a:solidFill>
              <a:srgbClr val="181818"/>
            </a:solidFill>
          </a:ln>
        </p:spPr>
        <p:txBody>
          <a:bodyPr wrap="square" lIns="0" tIns="0" rIns="0" bIns="0" rtlCol="0"/>
          <a:lstStyle/>
          <a:p>
            <a:endParaRPr sz="1350"/>
          </a:p>
        </p:txBody>
      </p:sp>
      <p:sp>
        <p:nvSpPr>
          <p:cNvPr id="67" name="object 69"/>
          <p:cNvSpPr txBox="1"/>
          <p:nvPr/>
        </p:nvSpPr>
        <p:spPr>
          <a:xfrm>
            <a:off x="4012869" y="4219378"/>
            <a:ext cx="114300" cy="138499"/>
          </a:xfrm>
          <a:prstGeom prst="rect">
            <a:avLst/>
          </a:prstGeom>
        </p:spPr>
        <p:txBody>
          <a:bodyPr vert="horz" wrap="square" lIns="0" tIns="0" rIns="0" bIns="0" rtlCol="0">
            <a:spAutoFit/>
          </a:bodyPr>
          <a:lstStyle/>
          <a:p>
            <a:pPr marL="9525"/>
            <a:r>
              <a:rPr sz="900" b="1" spc="-4" dirty="0">
                <a:latin typeface="Arial"/>
                <a:cs typeface="Arial"/>
              </a:rPr>
              <a:t>...</a:t>
            </a:r>
            <a:endParaRPr sz="900">
              <a:latin typeface="Arial"/>
              <a:cs typeface="Arial"/>
            </a:endParaRPr>
          </a:p>
        </p:txBody>
      </p:sp>
      <p:sp>
        <p:nvSpPr>
          <p:cNvPr id="68" name="object 70"/>
          <p:cNvSpPr txBox="1"/>
          <p:nvPr/>
        </p:nvSpPr>
        <p:spPr>
          <a:xfrm>
            <a:off x="2791805" y="4731984"/>
            <a:ext cx="95250" cy="161583"/>
          </a:xfrm>
          <a:prstGeom prst="rect">
            <a:avLst/>
          </a:prstGeom>
        </p:spPr>
        <p:txBody>
          <a:bodyPr vert="horz" wrap="square" lIns="0" tIns="0" rIns="0" bIns="0" rtlCol="0">
            <a:spAutoFit/>
          </a:bodyPr>
          <a:lstStyle/>
          <a:p>
            <a:pPr marL="9525"/>
            <a:r>
              <a:rPr sz="1050" spc="15" dirty="0">
                <a:latin typeface="Arial"/>
                <a:cs typeface="Arial"/>
              </a:rPr>
              <a:t>0</a:t>
            </a:r>
            <a:endParaRPr sz="1050">
              <a:latin typeface="Arial"/>
              <a:cs typeface="Arial"/>
            </a:endParaRPr>
          </a:p>
        </p:txBody>
      </p:sp>
      <p:sp>
        <p:nvSpPr>
          <p:cNvPr id="69" name="object 71"/>
          <p:cNvSpPr txBox="1"/>
          <p:nvPr/>
        </p:nvSpPr>
        <p:spPr>
          <a:xfrm>
            <a:off x="3188796" y="4732227"/>
            <a:ext cx="95250" cy="161583"/>
          </a:xfrm>
          <a:prstGeom prst="rect">
            <a:avLst/>
          </a:prstGeom>
        </p:spPr>
        <p:txBody>
          <a:bodyPr vert="horz" wrap="square" lIns="0" tIns="0" rIns="0" bIns="0" rtlCol="0">
            <a:spAutoFit/>
          </a:bodyPr>
          <a:lstStyle/>
          <a:p>
            <a:pPr marL="9525"/>
            <a:r>
              <a:rPr sz="1050" spc="15" dirty="0">
                <a:latin typeface="Arial"/>
                <a:cs typeface="Arial"/>
              </a:rPr>
              <a:t>1</a:t>
            </a:r>
            <a:endParaRPr sz="1050">
              <a:latin typeface="Arial"/>
              <a:cs typeface="Arial"/>
            </a:endParaRPr>
          </a:p>
        </p:txBody>
      </p:sp>
      <p:sp>
        <p:nvSpPr>
          <p:cNvPr id="70" name="object 72"/>
          <p:cNvSpPr txBox="1"/>
          <p:nvPr/>
        </p:nvSpPr>
        <p:spPr>
          <a:xfrm>
            <a:off x="3585788" y="4732227"/>
            <a:ext cx="95250" cy="161583"/>
          </a:xfrm>
          <a:prstGeom prst="rect">
            <a:avLst/>
          </a:prstGeom>
        </p:spPr>
        <p:txBody>
          <a:bodyPr vert="horz" wrap="square" lIns="0" tIns="0" rIns="0" bIns="0" rtlCol="0">
            <a:spAutoFit/>
          </a:bodyPr>
          <a:lstStyle/>
          <a:p>
            <a:pPr marL="9525"/>
            <a:r>
              <a:rPr sz="1050" spc="15" dirty="0">
                <a:latin typeface="Arial"/>
                <a:cs typeface="Arial"/>
              </a:rPr>
              <a:t>2</a:t>
            </a:r>
            <a:endParaRPr sz="1050">
              <a:latin typeface="Arial"/>
              <a:cs typeface="Arial"/>
            </a:endParaRPr>
          </a:p>
        </p:txBody>
      </p:sp>
      <p:sp>
        <p:nvSpPr>
          <p:cNvPr id="71" name="object 73"/>
          <p:cNvSpPr txBox="1"/>
          <p:nvPr/>
        </p:nvSpPr>
        <p:spPr>
          <a:xfrm>
            <a:off x="4458995" y="4731984"/>
            <a:ext cx="95250" cy="161583"/>
          </a:xfrm>
          <a:prstGeom prst="rect">
            <a:avLst/>
          </a:prstGeom>
        </p:spPr>
        <p:txBody>
          <a:bodyPr vert="horz" wrap="square" lIns="0" tIns="0" rIns="0" bIns="0" rtlCol="0">
            <a:spAutoFit/>
          </a:bodyPr>
          <a:lstStyle/>
          <a:p>
            <a:pPr marL="9525"/>
            <a:r>
              <a:rPr sz="1050" spc="15" dirty="0">
                <a:latin typeface="Arial"/>
                <a:cs typeface="Arial"/>
              </a:rPr>
              <a:t>9</a:t>
            </a:r>
            <a:endParaRPr sz="1050">
              <a:latin typeface="Arial"/>
              <a:cs typeface="Arial"/>
            </a:endParaRPr>
          </a:p>
        </p:txBody>
      </p:sp>
      <p:sp>
        <p:nvSpPr>
          <p:cNvPr id="72" name="object 74"/>
          <p:cNvSpPr/>
          <p:nvPr/>
        </p:nvSpPr>
        <p:spPr>
          <a:xfrm>
            <a:off x="2681392" y="4133766"/>
            <a:ext cx="316230" cy="316230"/>
          </a:xfrm>
          <a:custGeom>
            <a:avLst/>
            <a:gdLst/>
            <a:ahLst/>
            <a:cxnLst/>
            <a:rect l="l" t="t" r="r" b="b"/>
            <a:pathLst>
              <a:path w="421639" h="421639">
                <a:moveTo>
                  <a:pt x="0" y="210724"/>
                </a:moveTo>
                <a:lnTo>
                  <a:pt x="5565" y="162409"/>
                </a:lnTo>
                <a:lnTo>
                  <a:pt x="21419" y="118055"/>
                </a:lnTo>
                <a:lnTo>
                  <a:pt x="46295" y="78929"/>
                </a:lnTo>
                <a:lnTo>
                  <a:pt x="78929" y="46295"/>
                </a:lnTo>
                <a:lnTo>
                  <a:pt x="118055" y="21419"/>
                </a:lnTo>
                <a:lnTo>
                  <a:pt x="162409" y="5565"/>
                </a:lnTo>
                <a:lnTo>
                  <a:pt x="210724" y="0"/>
                </a:lnTo>
                <a:lnTo>
                  <a:pt x="252019" y="4086"/>
                </a:lnTo>
                <a:lnTo>
                  <a:pt x="291355" y="16040"/>
                </a:lnTo>
                <a:lnTo>
                  <a:pt x="327625" y="35405"/>
                </a:lnTo>
                <a:lnTo>
                  <a:pt x="359724" y="61724"/>
                </a:lnTo>
                <a:lnTo>
                  <a:pt x="386028" y="93819"/>
                </a:lnTo>
                <a:lnTo>
                  <a:pt x="405386" y="130084"/>
                </a:lnTo>
                <a:lnTo>
                  <a:pt x="417338" y="169418"/>
                </a:lnTo>
                <a:lnTo>
                  <a:pt x="421424" y="210724"/>
                </a:lnTo>
                <a:lnTo>
                  <a:pt x="415859" y="259038"/>
                </a:lnTo>
                <a:lnTo>
                  <a:pt x="400009" y="303388"/>
                </a:lnTo>
                <a:lnTo>
                  <a:pt x="375138" y="342510"/>
                </a:lnTo>
                <a:lnTo>
                  <a:pt x="342510" y="375138"/>
                </a:lnTo>
                <a:lnTo>
                  <a:pt x="303388" y="400009"/>
                </a:lnTo>
                <a:lnTo>
                  <a:pt x="259038" y="415859"/>
                </a:lnTo>
                <a:lnTo>
                  <a:pt x="210724" y="421424"/>
                </a:lnTo>
                <a:lnTo>
                  <a:pt x="162409" y="415859"/>
                </a:lnTo>
                <a:lnTo>
                  <a:pt x="118055" y="400009"/>
                </a:lnTo>
                <a:lnTo>
                  <a:pt x="78929" y="375138"/>
                </a:lnTo>
                <a:lnTo>
                  <a:pt x="46295" y="342510"/>
                </a:lnTo>
                <a:lnTo>
                  <a:pt x="21419" y="303388"/>
                </a:lnTo>
                <a:lnTo>
                  <a:pt x="5565" y="259038"/>
                </a:lnTo>
                <a:lnTo>
                  <a:pt x="0" y="210724"/>
                </a:lnTo>
                <a:close/>
              </a:path>
            </a:pathLst>
          </a:custGeom>
          <a:ln w="9524">
            <a:solidFill>
              <a:srgbClr val="424242"/>
            </a:solidFill>
          </a:ln>
        </p:spPr>
        <p:txBody>
          <a:bodyPr wrap="square" lIns="0" tIns="0" rIns="0" bIns="0" rtlCol="0"/>
          <a:lstStyle/>
          <a:p>
            <a:endParaRPr sz="1350"/>
          </a:p>
        </p:txBody>
      </p:sp>
      <p:sp>
        <p:nvSpPr>
          <p:cNvPr id="91" name="object 96"/>
          <p:cNvSpPr txBox="1"/>
          <p:nvPr/>
        </p:nvSpPr>
        <p:spPr>
          <a:xfrm>
            <a:off x="3125308" y="2748583"/>
            <a:ext cx="1303710" cy="276999"/>
          </a:xfrm>
          <a:prstGeom prst="rect">
            <a:avLst/>
          </a:prstGeom>
        </p:spPr>
        <p:txBody>
          <a:bodyPr vert="horz" wrap="square" lIns="0" tIns="0" rIns="0" bIns="0" rtlCol="0">
            <a:spAutoFit/>
          </a:bodyPr>
          <a:lstStyle/>
          <a:p>
            <a:pPr marL="9525"/>
            <a:r>
              <a:rPr i="1" spc="-11" dirty="0">
                <a:solidFill>
                  <a:srgbClr val="CC0000"/>
                </a:solidFill>
                <a:latin typeface="Times New Roman"/>
                <a:cs typeface="Times New Roman"/>
              </a:rPr>
              <a:t>784 </a:t>
            </a:r>
            <a:r>
              <a:rPr i="1" dirty="0">
                <a:solidFill>
                  <a:srgbClr val="CC0000"/>
                </a:solidFill>
                <a:latin typeface="Times New Roman"/>
                <a:cs typeface="Times New Roman"/>
              </a:rPr>
              <a:t> </a:t>
            </a:r>
            <a:r>
              <a:rPr i="1" spc="11" dirty="0">
                <a:solidFill>
                  <a:srgbClr val="CC0000"/>
                </a:solidFill>
                <a:latin typeface="Times New Roman"/>
                <a:cs typeface="Times New Roman"/>
              </a:rPr>
              <a:t>pixels</a:t>
            </a:r>
            <a:endParaRPr dirty="0">
              <a:latin typeface="Times New Roman"/>
              <a:cs typeface="Times New Roman"/>
            </a:endParaRPr>
          </a:p>
        </p:txBody>
      </p:sp>
      <p:sp>
        <p:nvSpPr>
          <p:cNvPr id="92" name="object 97"/>
          <p:cNvSpPr/>
          <p:nvPr/>
        </p:nvSpPr>
        <p:spPr>
          <a:xfrm>
            <a:off x="4017703" y="3014246"/>
            <a:ext cx="893921" cy="93345"/>
          </a:xfrm>
          <a:custGeom>
            <a:avLst/>
            <a:gdLst/>
            <a:ahLst/>
            <a:cxnLst/>
            <a:rect l="l" t="t" r="r" b="b"/>
            <a:pathLst>
              <a:path w="1191895" h="124460">
                <a:moveTo>
                  <a:pt x="1191822" y="123894"/>
                </a:moveTo>
                <a:lnTo>
                  <a:pt x="1136876" y="115991"/>
                </a:lnTo>
                <a:lnTo>
                  <a:pt x="1082335" y="108347"/>
                </a:lnTo>
                <a:lnTo>
                  <a:pt x="1028208" y="100960"/>
                </a:lnTo>
                <a:lnTo>
                  <a:pt x="974501" y="93826"/>
                </a:lnTo>
                <a:lnTo>
                  <a:pt x="921222" y="86942"/>
                </a:lnTo>
                <a:lnTo>
                  <a:pt x="868378" y="80307"/>
                </a:lnTo>
                <a:lnTo>
                  <a:pt x="815977" y="73916"/>
                </a:lnTo>
                <a:lnTo>
                  <a:pt x="764026" y="67768"/>
                </a:lnTo>
                <a:lnTo>
                  <a:pt x="712532" y="61859"/>
                </a:lnTo>
                <a:lnTo>
                  <a:pt x="661502" y="56186"/>
                </a:lnTo>
                <a:lnTo>
                  <a:pt x="610945" y="50747"/>
                </a:lnTo>
                <a:lnTo>
                  <a:pt x="560867" y="45539"/>
                </a:lnTo>
                <a:lnTo>
                  <a:pt x="511276" y="40558"/>
                </a:lnTo>
                <a:lnTo>
                  <a:pt x="462179" y="35803"/>
                </a:lnTo>
                <a:lnTo>
                  <a:pt x="413583" y="31270"/>
                </a:lnTo>
                <a:lnTo>
                  <a:pt x="365496" y="26956"/>
                </a:lnTo>
                <a:lnTo>
                  <a:pt x="317925" y="22859"/>
                </a:lnTo>
                <a:lnTo>
                  <a:pt x="270878" y="18975"/>
                </a:lnTo>
                <a:lnTo>
                  <a:pt x="224361" y="15302"/>
                </a:lnTo>
                <a:lnTo>
                  <a:pt x="178383" y="11837"/>
                </a:lnTo>
                <a:lnTo>
                  <a:pt x="132951" y="8577"/>
                </a:lnTo>
                <a:lnTo>
                  <a:pt x="88071" y="5519"/>
                </a:lnTo>
                <a:lnTo>
                  <a:pt x="43751" y="2661"/>
                </a:lnTo>
                <a:lnTo>
                  <a:pt x="0" y="0"/>
                </a:lnTo>
              </a:path>
            </a:pathLst>
          </a:custGeom>
          <a:ln w="9524">
            <a:solidFill>
              <a:srgbClr val="D84436"/>
            </a:solidFill>
          </a:ln>
        </p:spPr>
        <p:txBody>
          <a:bodyPr wrap="square" lIns="0" tIns="0" rIns="0" bIns="0" rtlCol="0"/>
          <a:lstStyle/>
          <a:p>
            <a:endParaRPr sz="1350"/>
          </a:p>
        </p:txBody>
      </p:sp>
      <p:sp>
        <p:nvSpPr>
          <p:cNvPr id="93" name="object 98"/>
          <p:cNvSpPr/>
          <p:nvPr/>
        </p:nvSpPr>
        <p:spPr>
          <a:xfrm>
            <a:off x="2303128" y="3009119"/>
            <a:ext cx="835343" cy="90488"/>
          </a:xfrm>
          <a:custGeom>
            <a:avLst/>
            <a:gdLst/>
            <a:ahLst/>
            <a:cxnLst/>
            <a:rect l="l" t="t" r="r" b="b"/>
            <a:pathLst>
              <a:path w="1113789" h="120650">
                <a:moveTo>
                  <a:pt x="1113625" y="0"/>
                </a:moveTo>
                <a:lnTo>
                  <a:pt x="1057396" y="2587"/>
                </a:lnTo>
                <a:lnTo>
                  <a:pt x="1001646" y="5499"/>
                </a:lnTo>
                <a:lnTo>
                  <a:pt x="946382" y="8729"/>
                </a:lnTo>
                <a:lnTo>
                  <a:pt x="891612" y="12268"/>
                </a:lnTo>
                <a:lnTo>
                  <a:pt x="837346" y="16109"/>
                </a:lnTo>
                <a:lnTo>
                  <a:pt x="783592" y="20244"/>
                </a:lnTo>
                <a:lnTo>
                  <a:pt x="730358" y="24665"/>
                </a:lnTo>
                <a:lnTo>
                  <a:pt x="677652" y="29364"/>
                </a:lnTo>
                <a:lnTo>
                  <a:pt x="625484" y="34335"/>
                </a:lnTo>
                <a:lnTo>
                  <a:pt x="573860" y="39568"/>
                </a:lnTo>
                <a:lnTo>
                  <a:pt x="522791" y="45057"/>
                </a:lnTo>
                <a:lnTo>
                  <a:pt x="472284" y="50792"/>
                </a:lnTo>
                <a:lnTo>
                  <a:pt x="422348" y="56768"/>
                </a:lnTo>
                <a:lnTo>
                  <a:pt x="372991" y="62976"/>
                </a:lnTo>
                <a:lnTo>
                  <a:pt x="324222" y="69407"/>
                </a:lnTo>
                <a:lnTo>
                  <a:pt x="276049" y="76055"/>
                </a:lnTo>
                <a:lnTo>
                  <a:pt x="228480" y="82912"/>
                </a:lnTo>
                <a:lnTo>
                  <a:pt x="181524" y="89969"/>
                </a:lnTo>
                <a:lnTo>
                  <a:pt x="135190" y="97219"/>
                </a:lnTo>
                <a:lnTo>
                  <a:pt x="89485" y="104655"/>
                </a:lnTo>
                <a:lnTo>
                  <a:pt x="44419" y="112269"/>
                </a:lnTo>
                <a:lnTo>
                  <a:pt x="0" y="120052"/>
                </a:lnTo>
              </a:path>
            </a:pathLst>
          </a:custGeom>
          <a:ln w="9524">
            <a:solidFill>
              <a:srgbClr val="D84436"/>
            </a:solidFill>
          </a:ln>
        </p:spPr>
        <p:txBody>
          <a:bodyPr wrap="square" lIns="0" tIns="0" rIns="0" bIns="0" rtlCol="0"/>
          <a:lstStyle/>
          <a:p>
            <a:endParaRPr sz="1350"/>
          </a:p>
        </p:txBody>
      </p:sp>
      <mc:AlternateContent xmlns:mc="http://schemas.openxmlformats.org/markup-compatibility/2006" xmlns:a14="http://schemas.microsoft.com/office/drawing/2010/main">
        <mc:Choice Requires="a14">
          <p:sp>
            <p:nvSpPr>
              <p:cNvPr id="96" name="TextBox 95"/>
              <p:cNvSpPr txBox="1"/>
              <p:nvPr/>
            </p:nvSpPr>
            <p:spPr>
              <a:xfrm>
                <a:off x="5486067" y="2798927"/>
                <a:ext cx="3233001"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h</m:t>
                      </m:r>
                      <m:d>
                        <m:dPr>
                          <m:ctrlPr>
                            <a:rPr lang="en-US" altLang="zh-CN" sz="2100" i="1">
                              <a:latin typeface="Cambria Math" panose="02040503050406030204" pitchFamily="18" charset="0"/>
                            </a:rPr>
                          </m:ctrlPr>
                        </m:dPr>
                        <m:e>
                          <m:r>
                            <a:rPr lang="en-US" altLang="zh-CN" sz="2100" i="1">
                              <a:latin typeface="Cambria Math" panose="02040503050406030204" pitchFamily="18" charset="0"/>
                            </a:rPr>
                            <m:t>𝑥</m:t>
                          </m:r>
                        </m:e>
                      </m:d>
                      <m:r>
                        <a:rPr lang="en-US" altLang="zh-CN" sz="2100" i="1">
                          <a:latin typeface="Cambria Math" panose="02040503050406030204" pitchFamily="18" charset="0"/>
                        </a:rPr>
                        <m:t>=</m:t>
                      </m:r>
                      <m:r>
                        <a:rPr lang="en-US" altLang="zh-CN" sz="2100" i="1">
                          <a:latin typeface="Cambria Math" panose="02040503050406030204" pitchFamily="18" charset="0"/>
                        </a:rPr>
                        <m:t>𝑠𝑜𝑓𝑡𝑚𝑎𝑥</m:t>
                      </m:r>
                      <m:r>
                        <a:rPr lang="en-US" altLang="zh-CN" sz="2100" i="1">
                          <a:latin typeface="Cambria Math" panose="02040503050406030204" pitchFamily="18" charset="0"/>
                        </a:rPr>
                        <m:t>(</m:t>
                      </m:r>
                      <m:r>
                        <a:rPr lang="en-US" altLang="zh-CN" sz="2100" i="1">
                          <a:latin typeface="Cambria Math" panose="02040503050406030204" pitchFamily="18" charset="0"/>
                        </a:rPr>
                        <m:t>𝑋</m:t>
                      </m:r>
                      <m:r>
                        <a:rPr lang="en-US" altLang="zh-CN" sz="2100" i="1">
                          <a:latin typeface="Cambria Math" panose="02040503050406030204" pitchFamily="18" charset="0"/>
                        </a:rPr>
                        <m:t>.</m:t>
                      </m:r>
                      <m:r>
                        <a:rPr lang="en-US" altLang="zh-CN" sz="2100" i="1">
                          <a:latin typeface="Cambria Math" panose="02040503050406030204" pitchFamily="18" charset="0"/>
                        </a:rPr>
                        <m:t>𝑊</m:t>
                      </m:r>
                      <m:r>
                        <a:rPr lang="en-US" altLang="zh-CN" sz="2100" i="1">
                          <a:latin typeface="Cambria Math" panose="02040503050406030204" pitchFamily="18" charset="0"/>
                        </a:rPr>
                        <m:t>+</m:t>
                      </m:r>
                      <m:r>
                        <a:rPr lang="en-US" altLang="zh-CN" sz="2100" i="1">
                          <a:latin typeface="Cambria Math" panose="02040503050406030204" pitchFamily="18" charset="0"/>
                        </a:rPr>
                        <m:t>𝑏</m:t>
                      </m:r>
                      <m:r>
                        <a:rPr lang="en-US" altLang="zh-CN" sz="2100" i="1">
                          <a:latin typeface="Cambria Math" panose="02040503050406030204" pitchFamily="18" charset="0"/>
                        </a:rPr>
                        <m:t>)</m:t>
                      </m:r>
                    </m:oMath>
                  </m:oMathPara>
                </a14:m>
                <a:endParaRPr lang="zh-CN" altLang="en-US" sz="2100" dirty="0"/>
              </a:p>
            </p:txBody>
          </p:sp>
        </mc:Choice>
        <mc:Fallback xmlns="">
          <p:sp>
            <p:nvSpPr>
              <p:cNvPr id="96" name="TextBox 95"/>
              <p:cNvSpPr txBox="1">
                <a:spLocks noRot="1" noChangeAspect="1" noMove="1" noResize="1" noEditPoints="1" noAdjustHandles="1" noChangeArrowheads="1" noChangeShapeType="1" noTextEdit="1"/>
              </p:cNvSpPr>
              <p:nvPr/>
            </p:nvSpPr>
            <p:spPr>
              <a:xfrm>
                <a:off x="7314756" y="2588902"/>
                <a:ext cx="4323043"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TextBox 96"/>
              <p:cNvSpPr txBox="1"/>
              <p:nvPr/>
            </p:nvSpPr>
            <p:spPr>
              <a:xfrm>
                <a:off x="5810579" y="4098297"/>
                <a:ext cx="2581091" cy="7031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100" i="1">
                          <a:latin typeface="Cambria Math" panose="02040503050406030204" pitchFamily="18" charset="0"/>
                        </a:rPr>
                        <m:t>𝑠𝑜𝑓𝑡𝑚𝑎𝑥</m:t>
                      </m:r>
                      <m:d>
                        <m:dPr>
                          <m:ctrlPr>
                            <a:rPr lang="en-US" altLang="zh-CN" sz="2100" i="1">
                              <a:latin typeface="Cambria Math" panose="02040503050406030204" pitchFamily="18" charset="0"/>
                            </a:rPr>
                          </m:ctrlPr>
                        </m:dPr>
                        <m:e>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𝐿</m:t>
                              </m:r>
                            </m:e>
                            <m:sub>
                              <m:r>
                                <a:rPr lang="en-US" altLang="zh-CN" sz="2100" i="1">
                                  <a:latin typeface="Cambria Math" panose="02040503050406030204" pitchFamily="18" charset="0"/>
                                </a:rPr>
                                <m:t>𝑛</m:t>
                              </m:r>
                            </m:sub>
                          </m:sSub>
                        </m:e>
                      </m:d>
                      <m:r>
                        <a:rPr lang="en-US" altLang="zh-CN" sz="2100" i="1">
                          <a:latin typeface="Cambria Math" panose="02040503050406030204" pitchFamily="18" charset="0"/>
                        </a:rPr>
                        <m:t>=</m:t>
                      </m:r>
                      <m:f>
                        <m:fPr>
                          <m:ctrlPr>
                            <a:rPr lang="en-US" altLang="zh-CN" sz="2100" i="1">
                              <a:latin typeface="Cambria Math" panose="02040503050406030204" pitchFamily="18" charset="0"/>
                            </a:rPr>
                          </m:ctrlPr>
                        </m:fPr>
                        <m:num>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𝑒</m:t>
                              </m:r>
                            </m:e>
                            <m:sup>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𝐿</m:t>
                                  </m:r>
                                </m:e>
                                <m:sub>
                                  <m:r>
                                    <a:rPr lang="en-US" altLang="zh-CN" sz="2100" i="1">
                                      <a:latin typeface="Cambria Math" panose="02040503050406030204" pitchFamily="18" charset="0"/>
                                    </a:rPr>
                                    <m:t>𝑛</m:t>
                                  </m:r>
                                </m:sub>
                              </m:sSub>
                            </m:sup>
                          </m:sSup>
                        </m:num>
                        <m:den>
                          <m:r>
                            <a:rPr lang="en-US" altLang="zh-CN" sz="2100" i="1">
                              <a:latin typeface="Cambria Math" panose="02040503050406030204" pitchFamily="18" charset="0"/>
                            </a:rPr>
                            <m:t>||</m:t>
                          </m:r>
                          <m:sSup>
                            <m:sSupPr>
                              <m:ctrlPr>
                                <a:rPr lang="en-US" altLang="zh-CN" sz="2100" i="1">
                                  <a:latin typeface="Cambria Math" panose="02040503050406030204" pitchFamily="18" charset="0"/>
                                </a:rPr>
                              </m:ctrlPr>
                            </m:sSupPr>
                            <m:e>
                              <m:r>
                                <a:rPr lang="en-US" altLang="zh-CN" sz="2100" i="1">
                                  <a:latin typeface="Cambria Math" panose="02040503050406030204" pitchFamily="18" charset="0"/>
                                </a:rPr>
                                <m:t>𝑒</m:t>
                              </m:r>
                            </m:e>
                            <m:sup>
                              <m:r>
                                <a:rPr lang="en-US" altLang="zh-CN" sz="2100" i="1">
                                  <a:latin typeface="Cambria Math" panose="02040503050406030204" pitchFamily="18" charset="0"/>
                                </a:rPr>
                                <m:t>𝐿</m:t>
                              </m:r>
                            </m:sup>
                          </m:sSup>
                          <m:r>
                            <a:rPr lang="en-US" altLang="zh-CN" sz="2100" i="1">
                              <a:latin typeface="Cambria Math" panose="02040503050406030204" pitchFamily="18" charset="0"/>
                            </a:rPr>
                            <m:t>||</m:t>
                          </m:r>
                        </m:den>
                      </m:f>
                    </m:oMath>
                  </m:oMathPara>
                </a14:m>
                <a:endParaRPr lang="en-US" altLang="zh-CN" sz="2100" dirty="0"/>
              </a:p>
            </p:txBody>
          </p:sp>
        </mc:Choice>
        <mc:Fallback xmlns="">
          <p:sp>
            <p:nvSpPr>
              <p:cNvPr id="97" name="TextBox 96"/>
              <p:cNvSpPr txBox="1">
                <a:spLocks noRot="1" noChangeAspect="1" noMove="1" noResize="1" noEditPoints="1" noAdjustHandles="1" noChangeArrowheads="1" noChangeShapeType="1" noTextEdit="1"/>
              </p:cNvSpPr>
              <p:nvPr/>
            </p:nvSpPr>
            <p:spPr>
              <a:xfrm>
                <a:off x="7747438" y="4321395"/>
                <a:ext cx="3457678" cy="937436"/>
              </a:xfrm>
              <a:prstGeom prst="rect">
                <a:avLst/>
              </a:prstGeom>
              <a:blipFill>
                <a:blip r:embed="rId4"/>
                <a:stretch>
                  <a:fillRect/>
                </a:stretch>
              </a:blipFill>
            </p:spPr>
            <p:txBody>
              <a:bodyPr/>
              <a:lstStyle/>
              <a:p>
                <a:r>
                  <a:rPr lang="zh-CN" altLang="en-US">
                    <a:noFill/>
                  </a:rPr>
                  <a:t> </a:t>
                </a:r>
              </a:p>
            </p:txBody>
          </p:sp>
        </mc:Fallback>
      </mc:AlternateContent>
      <p:sp>
        <p:nvSpPr>
          <p:cNvPr id="98" name="TextBox 97"/>
          <p:cNvSpPr txBox="1"/>
          <p:nvPr/>
        </p:nvSpPr>
        <p:spPr>
          <a:xfrm>
            <a:off x="5389069" y="3458546"/>
            <a:ext cx="878446" cy="415498"/>
          </a:xfrm>
          <a:prstGeom prst="rect">
            <a:avLst/>
          </a:prstGeom>
          <a:noFill/>
        </p:spPr>
        <p:txBody>
          <a:bodyPr wrap="none" rtlCol="0">
            <a:spAutoFit/>
          </a:bodyPr>
          <a:lstStyle/>
          <a:p>
            <a:r>
              <a:rPr lang="en-US" altLang="zh-CN" sz="2100" dirty="0"/>
              <a:t>where</a:t>
            </a:r>
            <a:endParaRPr lang="zh-CN" altLang="en-US" sz="2100" dirty="0"/>
          </a:p>
        </p:txBody>
      </p:sp>
      <p:sp>
        <p:nvSpPr>
          <p:cNvPr id="3" name="Slide Number Placeholder 2"/>
          <p:cNvSpPr>
            <a:spLocks noGrp="1"/>
          </p:cNvSpPr>
          <p:nvPr>
            <p:ph type="sldNum" sz="quarter" idx="12"/>
          </p:nvPr>
        </p:nvSpPr>
        <p:spPr/>
        <p:txBody>
          <a:bodyPr/>
          <a:lstStyle/>
          <a:p>
            <a:fld id="{16B68BF0-4258-4D0B-A9F3-965D4FFD5F61}" type="slidenum">
              <a:rPr lang="zh-CN" altLang="en-US" smtClean="0"/>
              <a:t>6</a:t>
            </a:fld>
            <a:endParaRPr lang="zh-CN" altLang="en-US"/>
          </a:p>
        </p:txBody>
      </p:sp>
    </p:spTree>
    <p:extLst>
      <p:ext uri="{BB962C8B-B14F-4D97-AF65-F5344CB8AC3E}">
        <p14:creationId xmlns:p14="http://schemas.microsoft.com/office/powerpoint/2010/main" val="10884358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0A6031-F599-BE3B-03E6-C47C5DA5E393}"/>
              </a:ext>
            </a:extLst>
          </p:cNvPr>
          <p:cNvSpPr>
            <a:spLocks noGrp="1"/>
          </p:cNvSpPr>
          <p:nvPr>
            <p:ph type="title"/>
          </p:nvPr>
        </p:nvSpPr>
        <p:spPr/>
        <p:txBody>
          <a:bodyPr/>
          <a:lstStyle/>
          <a:p>
            <a:r>
              <a:rPr kumimoji="1" lang="en-US" altLang="zh-CN" dirty="0"/>
              <a:t>Summary</a:t>
            </a:r>
            <a:endParaRPr kumimoji="1" lang="zh-CN" altLang="en-US" dirty="0"/>
          </a:p>
        </p:txBody>
      </p:sp>
      <p:sp>
        <p:nvSpPr>
          <p:cNvPr id="3" name="内容占位符 2">
            <a:extLst>
              <a:ext uri="{FF2B5EF4-FFF2-40B4-BE49-F238E27FC236}">
                <a16:creationId xmlns:a16="http://schemas.microsoft.com/office/drawing/2014/main" id="{A2E729EE-5B73-AEB4-B7F8-C1B02408EEA1}"/>
              </a:ext>
            </a:extLst>
          </p:cNvPr>
          <p:cNvSpPr>
            <a:spLocks noGrp="1"/>
          </p:cNvSpPr>
          <p:nvPr>
            <p:ph idx="1"/>
          </p:nvPr>
        </p:nvSpPr>
        <p:spPr>
          <a:xfrm>
            <a:off x="457200" y="1592194"/>
            <a:ext cx="8507288" cy="3024337"/>
          </a:xfrm>
        </p:spPr>
        <p:txBody>
          <a:bodyPr>
            <a:normAutofit fontScale="70000" lnSpcReduction="20000"/>
          </a:bodyPr>
          <a:lstStyle/>
          <a:p>
            <a:r>
              <a:rPr kumimoji="1" lang="en-US" altLang="zh-CN" dirty="0"/>
              <a:t>Deep Learning Systems uses high level abstractions</a:t>
            </a:r>
            <a:r>
              <a:rPr kumimoji="1" lang="zh-CN" altLang="en-US" dirty="0"/>
              <a:t> </a:t>
            </a:r>
            <a:r>
              <a:rPr kumimoji="1" lang="en-US" altLang="zh-CN" dirty="0"/>
              <a:t>and various hardware accelerators</a:t>
            </a:r>
          </a:p>
          <a:p>
            <a:pPr lvl="1"/>
            <a:r>
              <a:rPr kumimoji="1" lang="en-US" altLang="zh-CN" dirty="0"/>
              <a:t>Optimizations are performed on graph and operators</a:t>
            </a:r>
          </a:p>
          <a:p>
            <a:pPr lvl="2"/>
            <a:r>
              <a:rPr kumimoji="1" lang="en-US" altLang="zh-CN" dirty="0"/>
              <a:t>Auto-search is the major way to find optimized code in both  </a:t>
            </a:r>
          </a:p>
          <a:p>
            <a:pPr lvl="1"/>
            <a:r>
              <a:rPr kumimoji="1" lang="en-US" altLang="zh-CN" dirty="0"/>
              <a:t>Operator library generation is still the major challenges to new hardware</a:t>
            </a:r>
          </a:p>
          <a:p>
            <a:pPr lvl="2"/>
            <a:r>
              <a:rPr kumimoji="1" lang="en-US" altLang="zh-CN" dirty="0"/>
              <a:t>TVM is good for CPU and GPUs, but not suitable for other AI </a:t>
            </a:r>
            <a:r>
              <a:rPr kumimoji="1" lang="en-US" altLang="zh-CN" dirty="0" err="1"/>
              <a:t>proccesors</a:t>
            </a:r>
            <a:endParaRPr kumimoji="1" lang="en-US" altLang="zh-CN" dirty="0"/>
          </a:p>
          <a:p>
            <a:pPr lvl="2"/>
            <a:r>
              <a:rPr kumimoji="1" lang="en-US" altLang="zh-CN" dirty="0"/>
              <a:t>Even Huawei and Google are not capable to keep the pace with </a:t>
            </a:r>
            <a:r>
              <a:rPr kumimoji="1" lang="en-US" altLang="zh-CN" dirty="0" err="1"/>
              <a:t>CuDNN</a:t>
            </a:r>
            <a:endParaRPr kumimoji="1" lang="en-US" altLang="zh-CN" dirty="0"/>
          </a:p>
          <a:p>
            <a:pPr lvl="1"/>
            <a:r>
              <a:rPr kumimoji="1" lang="en-US" altLang="zh-CN" dirty="0"/>
              <a:t>Trend to converge the optimization of graph and operators</a:t>
            </a:r>
          </a:p>
          <a:p>
            <a:r>
              <a:rPr kumimoji="1" lang="en-US" altLang="zh-CN" dirty="0"/>
              <a:t>We will discuss the distributed part of machine learning systems in the next lecture</a:t>
            </a:r>
            <a:endParaRPr kumimoji="1" lang="zh-CN" altLang="en-US" dirty="0"/>
          </a:p>
        </p:txBody>
      </p:sp>
      <p:sp>
        <p:nvSpPr>
          <p:cNvPr id="4" name="灯片编号占位符 3">
            <a:extLst>
              <a:ext uri="{FF2B5EF4-FFF2-40B4-BE49-F238E27FC236}">
                <a16:creationId xmlns:a16="http://schemas.microsoft.com/office/drawing/2014/main" id="{2EF4ABE3-DFE7-3646-23A3-2A6213F48693}"/>
              </a:ext>
            </a:extLst>
          </p:cNvPr>
          <p:cNvSpPr>
            <a:spLocks noGrp="1"/>
          </p:cNvSpPr>
          <p:nvPr>
            <p:ph type="sldNum" sz="quarter" idx="12"/>
          </p:nvPr>
        </p:nvSpPr>
        <p:spPr/>
        <p:txBody>
          <a:bodyPr/>
          <a:lstStyle/>
          <a:p>
            <a:fld id="{0C913308-F349-4B6D-A68A-DD1791B4A57B}" type="slidenum">
              <a:rPr lang="zh-CN" altLang="en-US" smtClean="0"/>
              <a:t>60</a:t>
            </a:fld>
            <a:endParaRPr lang="zh-CN" altLang="en-US"/>
          </a:p>
        </p:txBody>
      </p:sp>
      <p:pic>
        <p:nvPicPr>
          <p:cNvPr id="46" name="图片 45">
            <a:extLst>
              <a:ext uri="{FF2B5EF4-FFF2-40B4-BE49-F238E27FC236}">
                <a16:creationId xmlns:a16="http://schemas.microsoft.com/office/drawing/2014/main" id="{83FD289E-4A4A-8DB7-E53E-C3F96867A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4753056"/>
            <a:ext cx="6476256" cy="2104944"/>
          </a:xfrm>
          <a:prstGeom prst="rect">
            <a:avLst/>
          </a:prstGeom>
        </p:spPr>
      </p:pic>
    </p:spTree>
    <p:extLst>
      <p:ext uri="{BB962C8B-B14F-4D97-AF65-F5344CB8AC3E}">
        <p14:creationId xmlns:p14="http://schemas.microsoft.com/office/powerpoint/2010/main" val="3377396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938316" cy="1362075"/>
          </a:xfrm>
        </p:spPr>
        <p:txBody>
          <a:bodyPr>
            <a:normAutofit/>
          </a:bodyPr>
          <a:lstStyle/>
          <a:p>
            <a:r>
              <a:rPr kumimoji="1" lang="en-US" altLang="zh-CN" dirty="0"/>
              <a:t>Thanks</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123967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For</a:t>
            </a:r>
            <a:r>
              <a:rPr lang="zh-CN" altLang="en-US" dirty="0"/>
              <a:t> </a:t>
            </a:r>
            <a:r>
              <a:rPr lang="en-US" altLang="zh-CN" dirty="0"/>
              <a:t>efficiency, 100 images at a time</a:t>
            </a:r>
            <a:endParaRPr lang="zh-CN" altLang="en-US" dirty="0"/>
          </a:p>
        </p:txBody>
      </p:sp>
      <p:sp>
        <p:nvSpPr>
          <p:cNvPr id="4" name="object 5"/>
          <p:cNvSpPr/>
          <p:nvPr/>
        </p:nvSpPr>
        <p:spPr>
          <a:xfrm>
            <a:off x="2404121" y="4505126"/>
            <a:ext cx="116205" cy="116205"/>
          </a:xfrm>
          <a:custGeom>
            <a:avLst/>
            <a:gdLst/>
            <a:ahLst/>
            <a:cxnLst/>
            <a:rect l="l" t="t" r="r" b="b"/>
            <a:pathLst>
              <a:path w="154939" h="154939">
                <a:moveTo>
                  <a:pt x="0" y="0"/>
                </a:moveTo>
                <a:lnTo>
                  <a:pt x="154502" y="0"/>
                </a:lnTo>
                <a:lnTo>
                  <a:pt x="154502" y="154499"/>
                </a:lnTo>
                <a:lnTo>
                  <a:pt x="0" y="154499"/>
                </a:lnTo>
                <a:lnTo>
                  <a:pt x="0" y="0"/>
                </a:lnTo>
                <a:close/>
              </a:path>
            </a:pathLst>
          </a:custGeom>
          <a:solidFill>
            <a:srgbClr val="E6E6E6"/>
          </a:solidFill>
        </p:spPr>
        <p:txBody>
          <a:bodyPr wrap="square" lIns="0" tIns="0" rIns="0" bIns="0" rtlCol="0"/>
          <a:lstStyle/>
          <a:p>
            <a:endParaRPr sz="1350"/>
          </a:p>
        </p:txBody>
      </p:sp>
      <p:sp>
        <p:nvSpPr>
          <p:cNvPr id="5" name="object 6"/>
          <p:cNvSpPr/>
          <p:nvPr/>
        </p:nvSpPr>
        <p:spPr>
          <a:xfrm>
            <a:off x="2276190" y="4505126"/>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6" name="object 7"/>
          <p:cNvSpPr/>
          <p:nvPr/>
        </p:nvSpPr>
        <p:spPr>
          <a:xfrm>
            <a:off x="2532054" y="4505126"/>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7" name="object 8"/>
          <p:cNvSpPr/>
          <p:nvPr/>
        </p:nvSpPr>
        <p:spPr>
          <a:xfrm>
            <a:off x="2915847" y="4505126"/>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8" name="object 9"/>
          <p:cNvSpPr/>
          <p:nvPr/>
        </p:nvSpPr>
        <p:spPr>
          <a:xfrm>
            <a:off x="1764461" y="4505126"/>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9" name="object 10"/>
          <p:cNvSpPr/>
          <p:nvPr/>
        </p:nvSpPr>
        <p:spPr>
          <a:xfrm>
            <a:off x="1636528" y="4505126"/>
            <a:ext cx="116205" cy="116205"/>
          </a:xfrm>
          <a:custGeom>
            <a:avLst/>
            <a:gdLst/>
            <a:ahLst/>
            <a:cxnLst/>
            <a:rect l="l" t="t" r="r" b="b"/>
            <a:pathLst>
              <a:path w="154940"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10" name="object 11"/>
          <p:cNvSpPr/>
          <p:nvPr/>
        </p:nvSpPr>
        <p:spPr>
          <a:xfrm>
            <a:off x="1892392" y="4505126"/>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11" name="object 12"/>
          <p:cNvSpPr/>
          <p:nvPr/>
        </p:nvSpPr>
        <p:spPr>
          <a:xfrm>
            <a:off x="2148257" y="4505126"/>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12" name="object 13"/>
          <p:cNvSpPr/>
          <p:nvPr/>
        </p:nvSpPr>
        <p:spPr>
          <a:xfrm>
            <a:off x="2020325" y="4505126"/>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13" name="object 14"/>
          <p:cNvSpPr/>
          <p:nvPr/>
        </p:nvSpPr>
        <p:spPr>
          <a:xfrm>
            <a:off x="2659985" y="4505126"/>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14" name="object 15"/>
          <p:cNvSpPr/>
          <p:nvPr/>
        </p:nvSpPr>
        <p:spPr>
          <a:xfrm>
            <a:off x="2276190" y="4361390"/>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15" name="object 16"/>
          <p:cNvSpPr/>
          <p:nvPr/>
        </p:nvSpPr>
        <p:spPr>
          <a:xfrm>
            <a:off x="2404121" y="4361390"/>
            <a:ext cx="116205" cy="116205"/>
          </a:xfrm>
          <a:custGeom>
            <a:avLst/>
            <a:gdLst/>
            <a:ahLst/>
            <a:cxnLst/>
            <a:rect l="l" t="t" r="r" b="b"/>
            <a:pathLst>
              <a:path w="154939" h="154939">
                <a:moveTo>
                  <a:pt x="0" y="0"/>
                </a:moveTo>
                <a:lnTo>
                  <a:pt x="154502" y="0"/>
                </a:lnTo>
                <a:lnTo>
                  <a:pt x="154502" y="154499"/>
                </a:lnTo>
                <a:lnTo>
                  <a:pt x="0" y="154499"/>
                </a:lnTo>
                <a:lnTo>
                  <a:pt x="0" y="0"/>
                </a:lnTo>
                <a:close/>
              </a:path>
            </a:pathLst>
          </a:custGeom>
          <a:solidFill>
            <a:srgbClr val="424242"/>
          </a:solidFill>
        </p:spPr>
        <p:txBody>
          <a:bodyPr wrap="square" lIns="0" tIns="0" rIns="0" bIns="0" rtlCol="0"/>
          <a:lstStyle/>
          <a:p>
            <a:endParaRPr sz="1350"/>
          </a:p>
        </p:txBody>
      </p:sp>
      <p:sp>
        <p:nvSpPr>
          <p:cNvPr id="16" name="object 17"/>
          <p:cNvSpPr/>
          <p:nvPr/>
        </p:nvSpPr>
        <p:spPr>
          <a:xfrm>
            <a:off x="2532054" y="4361390"/>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17" name="object 18"/>
          <p:cNvSpPr/>
          <p:nvPr/>
        </p:nvSpPr>
        <p:spPr>
          <a:xfrm>
            <a:off x="2659985" y="4361390"/>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18" name="object 19"/>
          <p:cNvSpPr/>
          <p:nvPr/>
        </p:nvSpPr>
        <p:spPr>
          <a:xfrm>
            <a:off x="2915847" y="4361390"/>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19" name="object 20"/>
          <p:cNvSpPr/>
          <p:nvPr/>
        </p:nvSpPr>
        <p:spPr>
          <a:xfrm>
            <a:off x="1636528" y="4361390"/>
            <a:ext cx="116205" cy="116205"/>
          </a:xfrm>
          <a:custGeom>
            <a:avLst/>
            <a:gdLst/>
            <a:ahLst/>
            <a:cxnLst/>
            <a:rect l="l" t="t" r="r" b="b"/>
            <a:pathLst>
              <a:path w="154940"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20" name="object 21"/>
          <p:cNvSpPr/>
          <p:nvPr/>
        </p:nvSpPr>
        <p:spPr>
          <a:xfrm>
            <a:off x="1764461" y="4361390"/>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21" name="object 22"/>
          <p:cNvSpPr/>
          <p:nvPr/>
        </p:nvSpPr>
        <p:spPr>
          <a:xfrm>
            <a:off x="1892392" y="4361390"/>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22" name="object 23"/>
          <p:cNvSpPr/>
          <p:nvPr/>
        </p:nvSpPr>
        <p:spPr>
          <a:xfrm>
            <a:off x="2020325" y="4361390"/>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23" name="object 24"/>
          <p:cNvSpPr/>
          <p:nvPr/>
        </p:nvSpPr>
        <p:spPr>
          <a:xfrm>
            <a:off x="2148257" y="4361390"/>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24" name="object 25"/>
          <p:cNvSpPr/>
          <p:nvPr/>
        </p:nvSpPr>
        <p:spPr>
          <a:xfrm>
            <a:off x="2915847" y="4648883"/>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25" name="object 26"/>
          <p:cNvSpPr/>
          <p:nvPr/>
        </p:nvSpPr>
        <p:spPr>
          <a:xfrm>
            <a:off x="2276189" y="4648883"/>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26" name="object 27"/>
          <p:cNvSpPr/>
          <p:nvPr/>
        </p:nvSpPr>
        <p:spPr>
          <a:xfrm>
            <a:off x="2404121" y="4648883"/>
            <a:ext cx="116205" cy="116205"/>
          </a:xfrm>
          <a:custGeom>
            <a:avLst/>
            <a:gdLst/>
            <a:ahLst/>
            <a:cxnLst/>
            <a:rect l="l" t="t" r="r" b="b"/>
            <a:pathLst>
              <a:path w="154939" h="154939">
                <a:moveTo>
                  <a:pt x="0" y="0"/>
                </a:moveTo>
                <a:lnTo>
                  <a:pt x="154502" y="0"/>
                </a:lnTo>
                <a:lnTo>
                  <a:pt x="154502" y="154499"/>
                </a:lnTo>
                <a:lnTo>
                  <a:pt x="0" y="154499"/>
                </a:lnTo>
                <a:lnTo>
                  <a:pt x="0" y="0"/>
                </a:lnTo>
                <a:close/>
              </a:path>
            </a:pathLst>
          </a:custGeom>
          <a:solidFill>
            <a:srgbClr val="424242"/>
          </a:solidFill>
        </p:spPr>
        <p:txBody>
          <a:bodyPr wrap="square" lIns="0" tIns="0" rIns="0" bIns="0" rtlCol="0"/>
          <a:lstStyle/>
          <a:p>
            <a:endParaRPr sz="1350"/>
          </a:p>
        </p:txBody>
      </p:sp>
      <p:sp>
        <p:nvSpPr>
          <p:cNvPr id="27" name="object 28"/>
          <p:cNvSpPr/>
          <p:nvPr/>
        </p:nvSpPr>
        <p:spPr>
          <a:xfrm>
            <a:off x="2532054" y="4648883"/>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28" name="object 29"/>
          <p:cNvSpPr/>
          <p:nvPr/>
        </p:nvSpPr>
        <p:spPr>
          <a:xfrm>
            <a:off x="1764459" y="4648883"/>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29" name="object 30"/>
          <p:cNvSpPr/>
          <p:nvPr/>
        </p:nvSpPr>
        <p:spPr>
          <a:xfrm>
            <a:off x="1636528" y="4648883"/>
            <a:ext cx="116205" cy="116205"/>
          </a:xfrm>
          <a:custGeom>
            <a:avLst/>
            <a:gdLst/>
            <a:ahLst/>
            <a:cxnLst/>
            <a:rect l="l" t="t" r="r" b="b"/>
            <a:pathLst>
              <a:path w="154940"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30" name="object 31"/>
          <p:cNvSpPr/>
          <p:nvPr/>
        </p:nvSpPr>
        <p:spPr>
          <a:xfrm>
            <a:off x="2020325" y="4648883"/>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31" name="object 32"/>
          <p:cNvSpPr/>
          <p:nvPr/>
        </p:nvSpPr>
        <p:spPr>
          <a:xfrm>
            <a:off x="2148256" y="4648883"/>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32" name="object 33"/>
          <p:cNvSpPr/>
          <p:nvPr/>
        </p:nvSpPr>
        <p:spPr>
          <a:xfrm>
            <a:off x="1892392" y="4648883"/>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33" name="object 34"/>
          <p:cNvSpPr/>
          <p:nvPr/>
        </p:nvSpPr>
        <p:spPr>
          <a:xfrm>
            <a:off x="2659985" y="4648883"/>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34" name="object 35"/>
          <p:cNvSpPr/>
          <p:nvPr/>
        </p:nvSpPr>
        <p:spPr>
          <a:xfrm>
            <a:off x="2915847" y="4792638"/>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35" name="object 36"/>
          <p:cNvSpPr/>
          <p:nvPr/>
        </p:nvSpPr>
        <p:spPr>
          <a:xfrm>
            <a:off x="2532054" y="4792638"/>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36" name="object 37"/>
          <p:cNvSpPr/>
          <p:nvPr/>
        </p:nvSpPr>
        <p:spPr>
          <a:xfrm>
            <a:off x="2276189" y="4792638"/>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37" name="object 38"/>
          <p:cNvSpPr/>
          <p:nvPr/>
        </p:nvSpPr>
        <p:spPr>
          <a:xfrm>
            <a:off x="2404121" y="4792638"/>
            <a:ext cx="116205" cy="116205"/>
          </a:xfrm>
          <a:custGeom>
            <a:avLst/>
            <a:gdLst/>
            <a:ahLst/>
            <a:cxnLst/>
            <a:rect l="l" t="t" r="r" b="b"/>
            <a:pathLst>
              <a:path w="154939" h="154939">
                <a:moveTo>
                  <a:pt x="0" y="0"/>
                </a:moveTo>
                <a:lnTo>
                  <a:pt x="154502" y="0"/>
                </a:lnTo>
                <a:lnTo>
                  <a:pt x="154502" y="154499"/>
                </a:lnTo>
                <a:lnTo>
                  <a:pt x="0" y="154499"/>
                </a:lnTo>
                <a:lnTo>
                  <a:pt x="0" y="0"/>
                </a:lnTo>
                <a:close/>
              </a:path>
            </a:pathLst>
          </a:custGeom>
          <a:solidFill>
            <a:srgbClr val="424242"/>
          </a:solidFill>
        </p:spPr>
        <p:txBody>
          <a:bodyPr wrap="square" lIns="0" tIns="0" rIns="0" bIns="0" rtlCol="0"/>
          <a:lstStyle/>
          <a:p>
            <a:endParaRPr sz="1350"/>
          </a:p>
        </p:txBody>
      </p:sp>
      <p:sp>
        <p:nvSpPr>
          <p:cNvPr id="38" name="object 39"/>
          <p:cNvSpPr/>
          <p:nvPr/>
        </p:nvSpPr>
        <p:spPr>
          <a:xfrm>
            <a:off x="1764459" y="4792638"/>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39" name="object 40"/>
          <p:cNvSpPr/>
          <p:nvPr/>
        </p:nvSpPr>
        <p:spPr>
          <a:xfrm>
            <a:off x="1636528" y="4792638"/>
            <a:ext cx="116205" cy="116205"/>
          </a:xfrm>
          <a:custGeom>
            <a:avLst/>
            <a:gdLst/>
            <a:ahLst/>
            <a:cxnLst/>
            <a:rect l="l" t="t" r="r" b="b"/>
            <a:pathLst>
              <a:path w="154940"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40" name="object 41"/>
          <p:cNvSpPr/>
          <p:nvPr/>
        </p:nvSpPr>
        <p:spPr>
          <a:xfrm>
            <a:off x="1892392" y="4792638"/>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41" name="object 42"/>
          <p:cNvSpPr/>
          <p:nvPr/>
        </p:nvSpPr>
        <p:spPr>
          <a:xfrm>
            <a:off x="2148256" y="4792638"/>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42" name="object 43"/>
          <p:cNvSpPr/>
          <p:nvPr/>
        </p:nvSpPr>
        <p:spPr>
          <a:xfrm>
            <a:off x="2020325" y="4792638"/>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43" name="object 44"/>
          <p:cNvSpPr/>
          <p:nvPr/>
        </p:nvSpPr>
        <p:spPr>
          <a:xfrm>
            <a:off x="2659985" y="4792638"/>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44" name="object 45"/>
          <p:cNvSpPr/>
          <p:nvPr/>
        </p:nvSpPr>
        <p:spPr>
          <a:xfrm>
            <a:off x="2915847" y="4936394"/>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45" name="object 46"/>
          <p:cNvSpPr/>
          <p:nvPr/>
        </p:nvSpPr>
        <p:spPr>
          <a:xfrm>
            <a:off x="1636539" y="4936394"/>
            <a:ext cx="116205" cy="116205"/>
          </a:xfrm>
          <a:custGeom>
            <a:avLst/>
            <a:gdLst/>
            <a:ahLst/>
            <a:cxnLst/>
            <a:rect l="l" t="t" r="r" b="b"/>
            <a:pathLst>
              <a:path w="154940"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46" name="object 47"/>
          <p:cNvSpPr/>
          <p:nvPr/>
        </p:nvSpPr>
        <p:spPr>
          <a:xfrm>
            <a:off x="2659985" y="4936394"/>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47" name="object 48"/>
          <p:cNvSpPr/>
          <p:nvPr/>
        </p:nvSpPr>
        <p:spPr>
          <a:xfrm>
            <a:off x="2404129" y="4936394"/>
            <a:ext cx="116205" cy="116205"/>
          </a:xfrm>
          <a:custGeom>
            <a:avLst/>
            <a:gdLst/>
            <a:ahLst/>
            <a:cxnLst/>
            <a:rect l="l" t="t" r="r" b="b"/>
            <a:pathLst>
              <a:path w="154939" h="154939">
                <a:moveTo>
                  <a:pt x="0" y="0"/>
                </a:moveTo>
                <a:lnTo>
                  <a:pt x="154492" y="0"/>
                </a:lnTo>
                <a:lnTo>
                  <a:pt x="154492" y="154499"/>
                </a:lnTo>
                <a:lnTo>
                  <a:pt x="0" y="154499"/>
                </a:lnTo>
                <a:lnTo>
                  <a:pt x="0" y="0"/>
                </a:lnTo>
                <a:close/>
              </a:path>
            </a:pathLst>
          </a:custGeom>
          <a:solidFill>
            <a:srgbClr val="424242"/>
          </a:solidFill>
        </p:spPr>
        <p:txBody>
          <a:bodyPr wrap="square" lIns="0" tIns="0" rIns="0" bIns="0" rtlCol="0"/>
          <a:lstStyle/>
          <a:p>
            <a:endParaRPr sz="1350"/>
          </a:p>
        </p:txBody>
      </p:sp>
      <p:sp>
        <p:nvSpPr>
          <p:cNvPr id="48" name="object 49"/>
          <p:cNvSpPr/>
          <p:nvPr/>
        </p:nvSpPr>
        <p:spPr>
          <a:xfrm>
            <a:off x="2532054" y="4936394"/>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49" name="object 50"/>
          <p:cNvSpPr/>
          <p:nvPr/>
        </p:nvSpPr>
        <p:spPr>
          <a:xfrm>
            <a:off x="1764470" y="4936394"/>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50" name="object 51"/>
          <p:cNvSpPr/>
          <p:nvPr/>
        </p:nvSpPr>
        <p:spPr>
          <a:xfrm>
            <a:off x="2020334" y="4936394"/>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51" name="object 52"/>
          <p:cNvSpPr/>
          <p:nvPr/>
        </p:nvSpPr>
        <p:spPr>
          <a:xfrm>
            <a:off x="2148267" y="4936394"/>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52" name="object 53"/>
          <p:cNvSpPr/>
          <p:nvPr/>
        </p:nvSpPr>
        <p:spPr>
          <a:xfrm>
            <a:off x="1892403" y="4936394"/>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53" name="object 54"/>
          <p:cNvSpPr/>
          <p:nvPr/>
        </p:nvSpPr>
        <p:spPr>
          <a:xfrm>
            <a:off x="2276198" y="4936394"/>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54" name="object 55"/>
          <p:cNvSpPr/>
          <p:nvPr/>
        </p:nvSpPr>
        <p:spPr>
          <a:xfrm>
            <a:off x="2659985" y="5080151"/>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55" name="object 56"/>
          <p:cNvSpPr/>
          <p:nvPr/>
        </p:nvSpPr>
        <p:spPr>
          <a:xfrm>
            <a:off x="1636539" y="5080151"/>
            <a:ext cx="116205" cy="116205"/>
          </a:xfrm>
          <a:custGeom>
            <a:avLst/>
            <a:gdLst/>
            <a:ahLst/>
            <a:cxnLst/>
            <a:rect l="l" t="t" r="r" b="b"/>
            <a:pathLst>
              <a:path w="154940"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56" name="object 57"/>
          <p:cNvSpPr/>
          <p:nvPr/>
        </p:nvSpPr>
        <p:spPr>
          <a:xfrm>
            <a:off x="2404127" y="5080151"/>
            <a:ext cx="116205" cy="116205"/>
          </a:xfrm>
          <a:custGeom>
            <a:avLst/>
            <a:gdLst/>
            <a:ahLst/>
            <a:cxnLst/>
            <a:rect l="l" t="t" r="r" b="b"/>
            <a:pathLst>
              <a:path w="154939" h="154939">
                <a:moveTo>
                  <a:pt x="0" y="0"/>
                </a:moveTo>
                <a:lnTo>
                  <a:pt x="154494" y="0"/>
                </a:lnTo>
                <a:lnTo>
                  <a:pt x="154494" y="154499"/>
                </a:lnTo>
                <a:lnTo>
                  <a:pt x="0" y="154499"/>
                </a:lnTo>
                <a:lnTo>
                  <a:pt x="0" y="0"/>
                </a:lnTo>
                <a:close/>
              </a:path>
            </a:pathLst>
          </a:custGeom>
          <a:solidFill>
            <a:srgbClr val="E6E6E6"/>
          </a:solidFill>
        </p:spPr>
        <p:txBody>
          <a:bodyPr wrap="square" lIns="0" tIns="0" rIns="0" bIns="0" rtlCol="0"/>
          <a:lstStyle/>
          <a:p>
            <a:endParaRPr sz="1350"/>
          </a:p>
        </p:txBody>
      </p:sp>
      <p:sp>
        <p:nvSpPr>
          <p:cNvPr id="57" name="object 58"/>
          <p:cNvSpPr/>
          <p:nvPr/>
        </p:nvSpPr>
        <p:spPr>
          <a:xfrm>
            <a:off x="2276196" y="5080151"/>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58" name="object 59"/>
          <p:cNvSpPr/>
          <p:nvPr/>
        </p:nvSpPr>
        <p:spPr>
          <a:xfrm>
            <a:off x="2532054" y="5080151"/>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59" name="object 60"/>
          <p:cNvSpPr/>
          <p:nvPr/>
        </p:nvSpPr>
        <p:spPr>
          <a:xfrm>
            <a:off x="1892401" y="5080151"/>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60" name="object 61"/>
          <p:cNvSpPr/>
          <p:nvPr/>
        </p:nvSpPr>
        <p:spPr>
          <a:xfrm>
            <a:off x="1764470" y="5080151"/>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61" name="object 62"/>
          <p:cNvSpPr/>
          <p:nvPr/>
        </p:nvSpPr>
        <p:spPr>
          <a:xfrm>
            <a:off x="2148265" y="5080151"/>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62" name="object 63"/>
          <p:cNvSpPr/>
          <p:nvPr/>
        </p:nvSpPr>
        <p:spPr>
          <a:xfrm>
            <a:off x="2020334" y="5080151"/>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63" name="object 64"/>
          <p:cNvSpPr/>
          <p:nvPr/>
        </p:nvSpPr>
        <p:spPr>
          <a:xfrm>
            <a:off x="2915847" y="5080151"/>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64" name="object 65"/>
          <p:cNvSpPr/>
          <p:nvPr/>
        </p:nvSpPr>
        <p:spPr>
          <a:xfrm>
            <a:off x="2659985" y="5324781"/>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65" name="object 66"/>
          <p:cNvSpPr/>
          <p:nvPr/>
        </p:nvSpPr>
        <p:spPr>
          <a:xfrm>
            <a:off x="1764470" y="5324781"/>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66" name="object 67"/>
          <p:cNvSpPr/>
          <p:nvPr/>
        </p:nvSpPr>
        <p:spPr>
          <a:xfrm>
            <a:off x="2532054" y="5324781"/>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67" name="object 68"/>
          <p:cNvSpPr/>
          <p:nvPr/>
        </p:nvSpPr>
        <p:spPr>
          <a:xfrm>
            <a:off x="2276196" y="5324781"/>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68" name="object 69"/>
          <p:cNvSpPr/>
          <p:nvPr/>
        </p:nvSpPr>
        <p:spPr>
          <a:xfrm>
            <a:off x="2404127" y="5324781"/>
            <a:ext cx="116205" cy="116205"/>
          </a:xfrm>
          <a:custGeom>
            <a:avLst/>
            <a:gdLst/>
            <a:ahLst/>
            <a:cxnLst/>
            <a:rect l="l" t="t" r="r" b="b"/>
            <a:pathLst>
              <a:path w="154939" h="154939">
                <a:moveTo>
                  <a:pt x="0" y="0"/>
                </a:moveTo>
                <a:lnTo>
                  <a:pt x="154494" y="0"/>
                </a:lnTo>
                <a:lnTo>
                  <a:pt x="154494" y="154499"/>
                </a:lnTo>
                <a:lnTo>
                  <a:pt x="0" y="154499"/>
                </a:lnTo>
                <a:lnTo>
                  <a:pt x="0" y="0"/>
                </a:lnTo>
                <a:close/>
              </a:path>
            </a:pathLst>
          </a:custGeom>
          <a:solidFill>
            <a:srgbClr val="424242"/>
          </a:solidFill>
        </p:spPr>
        <p:txBody>
          <a:bodyPr wrap="square" lIns="0" tIns="0" rIns="0" bIns="0" rtlCol="0"/>
          <a:lstStyle/>
          <a:p>
            <a:endParaRPr sz="1350"/>
          </a:p>
        </p:txBody>
      </p:sp>
      <p:sp>
        <p:nvSpPr>
          <p:cNvPr id="69" name="object 70"/>
          <p:cNvSpPr/>
          <p:nvPr/>
        </p:nvSpPr>
        <p:spPr>
          <a:xfrm>
            <a:off x="1892401" y="5324781"/>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70" name="object 71"/>
          <p:cNvSpPr/>
          <p:nvPr/>
        </p:nvSpPr>
        <p:spPr>
          <a:xfrm>
            <a:off x="1636539" y="5324781"/>
            <a:ext cx="116205" cy="116205"/>
          </a:xfrm>
          <a:custGeom>
            <a:avLst/>
            <a:gdLst/>
            <a:ahLst/>
            <a:cxnLst/>
            <a:rect l="l" t="t" r="r" b="b"/>
            <a:pathLst>
              <a:path w="154940"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71" name="object 72"/>
          <p:cNvSpPr/>
          <p:nvPr/>
        </p:nvSpPr>
        <p:spPr>
          <a:xfrm>
            <a:off x="2020334" y="5324781"/>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E6E6E6"/>
          </a:solidFill>
        </p:spPr>
        <p:txBody>
          <a:bodyPr wrap="square" lIns="0" tIns="0" rIns="0" bIns="0" rtlCol="0"/>
          <a:lstStyle/>
          <a:p>
            <a:endParaRPr sz="1350"/>
          </a:p>
        </p:txBody>
      </p:sp>
      <p:sp>
        <p:nvSpPr>
          <p:cNvPr id="72" name="object 73"/>
          <p:cNvSpPr/>
          <p:nvPr/>
        </p:nvSpPr>
        <p:spPr>
          <a:xfrm>
            <a:off x="2148265" y="5324781"/>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73" name="object 74"/>
          <p:cNvSpPr/>
          <p:nvPr/>
        </p:nvSpPr>
        <p:spPr>
          <a:xfrm>
            <a:off x="2915847" y="5324781"/>
            <a:ext cx="116205" cy="116205"/>
          </a:xfrm>
          <a:custGeom>
            <a:avLst/>
            <a:gdLst/>
            <a:ahLst/>
            <a:cxnLst/>
            <a:rect l="l" t="t" r="r" b="b"/>
            <a:pathLst>
              <a:path w="154939" h="154939">
                <a:moveTo>
                  <a:pt x="0" y="0"/>
                </a:moveTo>
                <a:lnTo>
                  <a:pt x="154499" y="0"/>
                </a:lnTo>
                <a:lnTo>
                  <a:pt x="154499" y="154499"/>
                </a:lnTo>
                <a:lnTo>
                  <a:pt x="0" y="154499"/>
                </a:lnTo>
                <a:lnTo>
                  <a:pt x="0" y="0"/>
                </a:lnTo>
                <a:close/>
              </a:path>
            </a:pathLst>
          </a:custGeom>
          <a:solidFill>
            <a:srgbClr val="424242"/>
          </a:solidFill>
        </p:spPr>
        <p:txBody>
          <a:bodyPr wrap="square" lIns="0" tIns="0" rIns="0" bIns="0" rtlCol="0"/>
          <a:lstStyle/>
          <a:p>
            <a:endParaRPr sz="1350"/>
          </a:p>
        </p:txBody>
      </p:sp>
      <p:sp>
        <p:nvSpPr>
          <p:cNvPr id="74" name="object 75"/>
          <p:cNvSpPr/>
          <p:nvPr/>
        </p:nvSpPr>
        <p:spPr>
          <a:xfrm>
            <a:off x="1520644" y="4252546"/>
            <a:ext cx="116205" cy="1297304"/>
          </a:xfrm>
          <a:custGeom>
            <a:avLst/>
            <a:gdLst/>
            <a:ahLst/>
            <a:cxnLst/>
            <a:rect l="l" t="t" r="r" b="b"/>
            <a:pathLst>
              <a:path w="154940" h="1729739">
                <a:moveTo>
                  <a:pt x="154492" y="0"/>
                </a:moveTo>
                <a:lnTo>
                  <a:pt x="0" y="0"/>
                </a:lnTo>
                <a:lnTo>
                  <a:pt x="0" y="1729246"/>
                </a:lnTo>
                <a:lnTo>
                  <a:pt x="154492" y="1729246"/>
                </a:lnTo>
              </a:path>
            </a:pathLst>
          </a:custGeom>
          <a:ln w="9524">
            <a:solidFill>
              <a:srgbClr val="181818"/>
            </a:solidFill>
          </a:ln>
        </p:spPr>
        <p:txBody>
          <a:bodyPr wrap="square" lIns="0" tIns="0" rIns="0" bIns="0" rtlCol="0"/>
          <a:lstStyle/>
          <a:p>
            <a:endParaRPr sz="1350"/>
          </a:p>
        </p:txBody>
      </p:sp>
      <p:sp>
        <p:nvSpPr>
          <p:cNvPr id="75" name="object 76"/>
          <p:cNvSpPr/>
          <p:nvPr/>
        </p:nvSpPr>
        <p:spPr>
          <a:xfrm>
            <a:off x="3031741" y="4252546"/>
            <a:ext cx="116205" cy="1297304"/>
          </a:xfrm>
          <a:custGeom>
            <a:avLst/>
            <a:gdLst/>
            <a:ahLst/>
            <a:cxnLst/>
            <a:rect l="l" t="t" r="r" b="b"/>
            <a:pathLst>
              <a:path w="154939" h="1729739">
                <a:moveTo>
                  <a:pt x="0" y="0"/>
                </a:moveTo>
                <a:lnTo>
                  <a:pt x="154499" y="0"/>
                </a:lnTo>
                <a:lnTo>
                  <a:pt x="154499" y="1729246"/>
                </a:lnTo>
                <a:lnTo>
                  <a:pt x="0" y="1729246"/>
                </a:lnTo>
              </a:path>
            </a:pathLst>
          </a:custGeom>
          <a:ln w="9524">
            <a:solidFill>
              <a:srgbClr val="181818"/>
            </a:solidFill>
          </a:ln>
        </p:spPr>
        <p:txBody>
          <a:bodyPr wrap="square" lIns="0" tIns="0" rIns="0" bIns="0" rtlCol="0"/>
          <a:lstStyle/>
          <a:p>
            <a:endParaRPr sz="1350"/>
          </a:p>
        </p:txBody>
      </p:sp>
      <p:sp>
        <p:nvSpPr>
          <p:cNvPr id="76" name="object 77"/>
          <p:cNvSpPr txBox="1"/>
          <p:nvPr/>
        </p:nvSpPr>
        <p:spPr>
          <a:xfrm>
            <a:off x="3341268" y="2410117"/>
            <a:ext cx="239078" cy="1384995"/>
          </a:xfrm>
          <a:prstGeom prst="rect">
            <a:avLst/>
          </a:prstGeom>
        </p:spPr>
        <p:txBody>
          <a:bodyPr vert="horz" wrap="square" lIns="0" tIns="0" rIns="0" bIns="0" rtlCol="0">
            <a:spAutoFit/>
          </a:bodyPr>
          <a:lstStyle/>
          <a:p>
            <a:pPr marL="9525" marR="3810" algn="just">
              <a:lnSpc>
                <a:spcPts val="1238"/>
              </a:lnSpc>
            </a:pPr>
            <a:r>
              <a:rPr sz="1575" spc="-5" baseline="19841" dirty="0">
                <a:latin typeface="Consolas"/>
                <a:cs typeface="Consolas"/>
              </a:rPr>
              <a:t>w</a:t>
            </a:r>
            <a:r>
              <a:rPr sz="675" spc="11" dirty="0">
                <a:latin typeface="Consolas"/>
                <a:cs typeface="Consolas"/>
              </a:rPr>
              <a:t>0,0  </a:t>
            </a:r>
            <a:r>
              <a:rPr sz="1575" spc="-5" baseline="19841" dirty="0">
                <a:latin typeface="Consolas"/>
                <a:cs typeface="Consolas"/>
              </a:rPr>
              <a:t>w</a:t>
            </a:r>
            <a:r>
              <a:rPr sz="675" spc="11" dirty="0">
                <a:latin typeface="Consolas"/>
                <a:cs typeface="Consolas"/>
              </a:rPr>
              <a:t>1,0  </a:t>
            </a:r>
            <a:r>
              <a:rPr sz="1575" spc="-5" baseline="19841" dirty="0">
                <a:latin typeface="Consolas"/>
                <a:cs typeface="Consolas"/>
              </a:rPr>
              <a:t>w</a:t>
            </a:r>
            <a:r>
              <a:rPr sz="675" spc="11" dirty="0">
                <a:latin typeface="Consolas"/>
                <a:cs typeface="Consolas"/>
              </a:rPr>
              <a:t>2,0  </a:t>
            </a:r>
            <a:r>
              <a:rPr sz="1575" spc="-5" baseline="21825" dirty="0">
                <a:latin typeface="Consolas"/>
                <a:cs typeface="Consolas"/>
              </a:rPr>
              <a:t>w</a:t>
            </a:r>
            <a:r>
              <a:rPr sz="675" spc="11" dirty="0">
                <a:latin typeface="Consolas"/>
                <a:cs typeface="Consolas"/>
              </a:rPr>
              <a:t>3,0  </a:t>
            </a:r>
            <a:r>
              <a:rPr sz="1575" spc="-5" baseline="19841" dirty="0">
                <a:latin typeface="Consolas"/>
                <a:cs typeface="Consolas"/>
              </a:rPr>
              <a:t>w</a:t>
            </a:r>
            <a:r>
              <a:rPr sz="675" spc="11" dirty="0">
                <a:latin typeface="Consolas"/>
                <a:cs typeface="Consolas"/>
              </a:rPr>
              <a:t>4,0  </a:t>
            </a:r>
            <a:r>
              <a:rPr sz="1575" spc="-5" baseline="19841" dirty="0">
                <a:latin typeface="Consolas"/>
                <a:cs typeface="Consolas"/>
              </a:rPr>
              <a:t>w</a:t>
            </a:r>
            <a:r>
              <a:rPr sz="675" spc="11" dirty="0">
                <a:latin typeface="Consolas"/>
                <a:cs typeface="Consolas"/>
              </a:rPr>
              <a:t>5,0  </a:t>
            </a:r>
            <a:r>
              <a:rPr sz="1575" spc="-5" baseline="19841" dirty="0">
                <a:latin typeface="Consolas"/>
                <a:cs typeface="Consolas"/>
              </a:rPr>
              <a:t>w</a:t>
            </a:r>
            <a:r>
              <a:rPr sz="675" spc="11" dirty="0">
                <a:latin typeface="Consolas"/>
                <a:cs typeface="Consolas"/>
              </a:rPr>
              <a:t>6,0  </a:t>
            </a:r>
            <a:r>
              <a:rPr sz="1575" spc="-5" baseline="19841" dirty="0">
                <a:latin typeface="Consolas"/>
                <a:cs typeface="Consolas"/>
              </a:rPr>
              <a:t>w</a:t>
            </a:r>
            <a:r>
              <a:rPr sz="675" spc="11" dirty="0">
                <a:latin typeface="Consolas"/>
                <a:cs typeface="Consolas"/>
              </a:rPr>
              <a:t>7,0  </a:t>
            </a:r>
            <a:r>
              <a:rPr sz="1575" spc="-5" baseline="19841" dirty="0">
                <a:latin typeface="Consolas"/>
                <a:cs typeface="Consolas"/>
              </a:rPr>
              <a:t>w</a:t>
            </a:r>
            <a:r>
              <a:rPr sz="675" spc="11" dirty="0">
                <a:latin typeface="Consolas"/>
                <a:cs typeface="Consolas"/>
              </a:rPr>
              <a:t>8,0</a:t>
            </a:r>
            <a:endParaRPr sz="675">
              <a:latin typeface="Consolas"/>
              <a:cs typeface="Consolas"/>
            </a:endParaRPr>
          </a:p>
        </p:txBody>
      </p:sp>
      <p:sp>
        <p:nvSpPr>
          <p:cNvPr id="77" name="object 78"/>
          <p:cNvSpPr txBox="1"/>
          <p:nvPr/>
        </p:nvSpPr>
        <p:spPr>
          <a:xfrm>
            <a:off x="3634301" y="2410117"/>
            <a:ext cx="239078" cy="1384995"/>
          </a:xfrm>
          <a:prstGeom prst="rect">
            <a:avLst/>
          </a:prstGeom>
        </p:spPr>
        <p:txBody>
          <a:bodyPr vert="horz" wrap="square" lIns="0" tIns="0" rIns="0" bIns="0" rtlCol="0">
            <a:spAutoFit/>
          </a:bodyPr>
          <a:lstStyle/>
          <a:p>
            <a:pPr marL="9525" marR="3810" algn="just">
              <a:lnSpc>
                <a:spcPts val="1238"/>
              </a:lnSpc>
            </a:pPr>
            <a:r>
              <a:rPr sz="1575" baseline="19841" dirty="0">
                <a:latin typeface="Consolas"/>
                <a:cs typeface="Consolas"/>
              </a:rPr>
              <a:t>w</a:t>
            </a:r>
            <a:r>
              <a:rPr sz="675" spc="11" dirty="0">
                <a:latin typeface="Consolas"/>
                <a:cs typeface="Consolas"/>
              </a:rPr>
              <a:t>0,1  </a:t>
            </a:r>
            <a:r>
              <a:rPr sz="1575" spc="17" baseline="19841" dirty="0">
                <a:latin typeface="Consolas"/>
                <a:cs typeface="Consolas"/>
              </a:rPr>
              <a:t>w</a:t>
            </a:r>
            <a:r>
              <a:rPr sz="675" spc="11" dirty="0">
                <a:latin typeface="Consolas"/>
                <a:cs typeface="Consolas"/>
              </a:rPr>
              <a:t>1,1  </a:t>
            </a:r>
            <a:r>
              <a:rPr sz="1575" spc="17" baseline="19841" dirty="0">
                <a:latin typeface="Consolas"/>
                <a:cs typeface="Consolas"/>
              </a:rPr>
              <a:t>w</a:t>
            </a:r>
            <a:r>
              <a:rPr sz="675" spc="11" dirty="0">
                <a:latin typeface="Consolas"/>
                <a:cs typeface="Consolas"/>
              </a:rPr>
              <a:t>2,1  </a:t>
            </a:r>
            <a:r>
              <a:rPr sz="1575" spc="17" baseline="21825" dirty="0">
                <a:latin typeface="Consolas"/>
                <a:cs typeface="Consolas"/>
              </a:rPr>
              <a:t>w</a:t>
            </a:r>
            <a:r>
              <a:rPr sz="675" spc="11" dirty="0">
                <a:latin typeface="Consolas"/>
                <a:cs typeface="Consolas"/>
              </a:rPr>
              <a:t>3,1  </a:t>
            </a:r>
            <a:r>
              <a:rPr sz="1575" spc="17" baseline="19841" dirty="0">
                <a:latin typeface="Consolas"/>
                <a:cs typeface="Consolas"/>
              </a:rPr>
              <a:t>w</a:t>
            </a:r>
            <a:r>
              <a:rPr sz="675" spc="11" dirty="0">
                <a:latin typeface="Consolas"/>
                <a:cs typeface="Consolas"/>
              </a:rPr>
              <a:t>4,1  </a:t>
            </a:r>
            <a:r>
              <a:rPr sz="1575" spc="17" baseline="19841" dirty="0">
                <a:latin typeface="Consolas"/>
                <a:cs typeface="Consolas"/>
              </a:rPr>
              <a:t>w</a:t>
            </a:r>
            <a:r>
              <a:rPr sz="675" spc="11" dirty="0">
                <a:latin typeface="Consolas"/>
                <a:cs typeface="Consolas"/>
              </a:rPr>
              <a:t>5,1  </a:t>
            </a:r>
            <a:r>
              <a:rPr sz="1575" spc="17" baseline="19841" dirty="0">
                <a:latin typeface="Consolas"/>
                <a:cs typeface="Consolas"/>
              </a:rPr>
              <a:t>w</a:t>
            </a:r>
            <a:r>
              <a:rPr sz="675" spc="11" dirty="0">
                <a:latin typeface="Consolas"/>
                <a:cs typeface="Consolas"/>
              </a:rPr>
              <a:t>6,1  </a:t>
            </a:r>
            <a:r>
              <a:rPr sz="1575" spc="17" baseline="19841" dirty="0">
                <a:latin typeface="Consolas"/>
                <a:cs typeface="Consolas"/>
              </a:rPr>
              <a:t>w</a:t>
            </a:r>
            <a:r>
              <a:rPr sz="675" spc="11" dirty="0">
                <a:latin typeface="Consolas"/>
                <a:cs typeface="Consolas"/>
              </a:rPr>
              <a:t>7,1  </a:t>
            </a:r>
            <a:r>
              <a:rPr sz="1575" spc="17" baseline="19841" dirty="0">
                <a:latin typeface="Consolas"/>
                <a:cs typeface="Consolas"/>
              </a:rPr>
              <a:t>w</a:t>
            </a:r>
            <a:r>
              <a:rPr sz="675" spc="11" dirty="0">
                <a:latin typeface="Consolas"/>
                <a:cs typeface="Consolas"/>
              </a:rPr>
              <a:t>8,1</a:t>
            </a:r>
            <a:endParaRPr sz="675">
              <a:latin typeface="Consolas"/>
              <a:cs typeface="Consolas"/>
            </a:endParaRPr>
          </a:p>
        </p:txBody>
      </p:sp>
      <p:sp>
        <p:nvSpPr>
          <p:cNvPr id="78" name="object 79"/>
          <p:cNvSpPr txBox="1"/>
          <p:nvPr/>
        </p:nvSpPr>
        <p:spPr>
          <a:xfrm>
            <a:off x="3927400" y="2410117"/>
            <a:ext cx="239078" cy="1384995"/>
          </a:xfrm>
          <a:prstGeom prst="rect">
            <a:avLst/>
          </a:prstGeom>
        </p:spPr>
        <p:txBody>
          <a:bodyPr vert="horz" wrap="square" lIns="0" tIns="0" rIns="0" bIns="0" rtlCol="0">
            <a:spAutoFit/>
          </a:bodyPr>
          <a:lstStyle/>
          <a:p>
            <a:pPr marL="9525" marR="3810" algn="just">
              <a:lnSpc>
                <a:spcPts val="1238"/>
              </a:lnSpc>
            </a:pPr>
            <a:r>
              <a:rPr sz="1575" baseline="19841" dirty="0">
                <a:latin typeface="Consolas"/>
                <a:cs typeface="Consolas"/>
              </a:rPr>
              <a:t>w</a:t>
            </a:r>
            <a:r>
              <a:rPr sz="675" spc="11" dirty="0">
                <a:latin typeface="Consolas"/>
                <a:cs typeface="Consolas"/>
              </a:rPr>
              <a:t>0,2  </a:t>
            </a:r>
            <a:r>
              <a:rPr sz="1575" spc="17" baseline="19841" dirty="0">
                <a:latin typeface="Consolas"/>
                <a:cs typeface="Consolas"/>
              </a:rPr>
              <a:t>w</a:t>
            </a:r>
            <a:r>
              <a:rPr sz="675" spc="11" dirty="0">
                <a:latin typeface="Consolas"/>
                <a:cs typeface="Consolas"/>
              </a:rPr>
              <a:t>1,2  </a:t>
            </a:r>
            <a:r>
              <a:rPr sz="1575" spc="17" baseline="19841" dirty="0">
                <a:latin typeface="Consolas"/>
                <a:cs typeface="Consolas"/>
              </a:rPr>
              <a:t>w</a:t>
            </a:r>
            <a:r>
              <a:rPr sz="675" spc="11" dirty="0">
                <a:latin typeface="Consolas"/>
                <a:cs typeface="Consolas"/>
              </a:rPr>
              <a:t>2,2  </a:t>
            </a:r>
            <a:r>
              <a:rPr sz="1575" spc="17" baseline="21825" dirty="0">
                <a:latin typeface="Consolas"/>
                <a:cs typeface="Consolas"/>
              </a:rPr>
              <a:t>w</a:t>
            </a:r>
            <a:r>
              <a:rPr sz="675" spc="11" dirty="0">
                <a:latin typeface="Consolas"/>
                <a:cs typeface="Consolas"/>
              </a:rPr>
              <a:t>3,2  </a:t>
            </a:r>
            <a:r>
              <a:rPr sz="1575" spc="17" baseline="19841" dirty="0">
                <a:latin typeface="Consolas"/>
                <a:cs typeface="Consolas"/>
              </a:rPr>
              <a:t>w</a:t>
            </a:r>
            <a:r>
              <a:rPr sz="675" spc="11" dirty="0">
                <a:latin typeface="Consolas"/>
                <a:cs typeface="Consolas"/>
              </a:rPr>
              <a:t>4,2  </a:t>
            </a:r>
            <a:r>
              <a:rPr sz="1575" spc="17" baseline="19841" dirty="0">
                <a:latin typeface="Consolas"/>
                <a:cs typeface="Consolas"/>
              </a:rPr>
              <a:t>w</a:t>
            </a:r>
            <a:r>
              <a:rPr sz="675" spc="11" dirty="0">
                <a:latin typeface="Consolas"/>
                <a:cs typeface="Consolas"/>
              </a:rPr>
              <a:t>5,2  </a:t>
            </a:r>
            <a:r>
              <a:rPr sz="1575" spc="17" baseline="19841" dirty="0">
                <a:latin typeface="Consolas"/>
                <a:cs typeface="Consolas"/>
              </a:rPr>
              <a:t>w</a:t>
            </a:r>
            <a:r>
              <a:rPr sz="675" spc="11" dirty="0">
                <a:latin typeface="Consolas"/>
                <a:cs typeface="Consolas"/>
              </a:rPr>
              <a:t>6,2  </a:t>
            </a:r>
            <a:r>
              <a:rPr sz="1575" spc="17" baseline="19841" dirty="0">
                <a:latin typeface="Consolas"/>
                <a:cs typeface="Consolas"/>
              </a:rPr>
              <a:t>w</a:t>
            </a:r>
            <a:r>
              <a:rPr sz="675" spc="11" dirty="0">
                <a:latin typeface="Consolas"/>
                <a:cs typeface="Consolas"/>
              </a:rPr>
              <a:t>7,2  </a:t>
            </a:r>
            <a:r>
              <a:rPr sz="1575" spc="17" baseline="19841" dirty="0">
                <a:latin typeface="Consolas"/>
                <a:cs typeface="Consolas"/>
              </a:rPr>
              <a:t>w</a:t>
            </a:r>
            <a:r>
              <a:rPr sz="675" spc="11" dirty="0">
                <a:latin typeface="Consolas"/>
                <a:cs typeface="Consolas"/>
              </a:rPr>
              <a:t>8,2</a:t>
            </a:r>
            <a:endParaRPr sz="675">
              <a:latin typeface="Consolas"/>
              <a:cs typeface="Consolas"/>
            </a:endParaRPr>
          </a:p>
        </p:txBody>
      </p:sp>
      <p:sp>
        <p:nvSpPr>
          <p:cNvPr id="79" name="object 80"/>
          <p:cNvSpPr txBox="1"/>
          <p:nvPr/>
        </p:nvSpPr>
        <p:spPr>
          <a:xfrm>
            <a:off x="4220497" y="2410117"/>
            <a:ext cx="239078" cy="1384995"/>
          </a:xfrm>
          <a:prstGeom prst="rect">
            <a:avLst/>
          </a:prstGeom>
        </p:spPr>
        <p:txBody>
          <a:bodyPr vert="horz" wrap="square" lIns="0" tIns="0" rIns="0" bIns="0" rtlCol="0">
            <a:spAutoFit/>
          </a:bodyPr>
          <a:lstStyle/>
          <a:p>
            <a:pPr marL="9525" marR="3810" algn="just">
              <a:lnSpc>
                <a:spcPts val="1238"/>
              </a:lnSpc>
            </a:pPr>
            <a:r>
              <a:rPr sz="1575" baseline="19841" dirty="0">
                <a:latin typeface="Consolas"/>
                <a:cs typeface="Consolas"/>
              </a:rPr>
              <a:t>w</a:t>
            </a:r>
            <a:r>
              <a:rPr sz="675" spc="11" dirty="0">
                <a:latin typeface="Consolas"/>
                <a:cs typeface="Consolas"/>
              </a:rPr>
              <a:t>0,3  </a:t>
            </a:r>
            <a:r>
              <a:rPr sz="1575" spc="17" baseline="19841" dirty="0">
                <a:latin typeface="Consolas"/>
                <a:cs typeface="Consolas"/>
              </a:rPr>
              <a:t>w</a:t>
            </a:r>
            <a:r>
              <a:rPr sz="675" spc="11" dirty="0">
                <a:latin typeface="Consolas"/>
                <a:cs typeface="Consolas"/>
              </a:rPr>
              <a:t>1,3  </a:t>
            </a:r>
            <a:r>
              <a:rPr sz="1575" spc="17" baseline="19841" dirty="0">
                <a:latin typeface="Consolas"/>
                <a:cs typeface="Consolas"/>
              </a:rPr>
              <a:t>w</a:t>
            </a:r>
            <a:r>
              <a:rPr sz="675" spc="11" dirty="0">
                <a:latin typeface="Consolas"/>
                <a:cs typeface="Consolas"/>
              </a:rPr>
              <a:t>2,3  </a:t>
            </a:r>
            <a:r>
              <a:rPr sz="1575" spc="17" baseline="21825" dirty="0">
                <a:latin typeface="Consolas"/>
                <a:cs typeface="Consolas"/>
              </a:rPr>
              <a:t>w</a:t>
            </a:r>
            <a:r>
              <a:rPr sz="675" spc="11" dirty="0">
                <a:latin typeface="Consolas"/>
                <a:cs typeface="Consolas"/>
              </a:rPr>
              <a:t>3,3  </a:t>
            </a:r>
            <a:r>
              <a:rPr sz="1575" spc="17" baseline="19841" dirty="0">
                <a:latin typeface="Consolas"/>
                <a:cs typeface="Consolas"/>
              </a:rPr>
              <a:t>w</a:t>
            </a:r>
            <a:r>
              <a:rPr sz="675" spc="11" dirty="0">
                <a:latin typeface="Consolas"/>
                <a:cs typeface="Consolas"/>
              </a:rPr>
              <a:t>4,3  </a:t>
            </a:r>
            <a:r>
              <a:rPr sz="1575" spc="17" baseline="19841" dirty="0">
                <a:latin typeface="Consolas"/>
                <a:cs typeface="Consolas"/>
              </a:rPr>
              <a:t>w</a:t>
            </a:r>
            <a:r>
              <a:rPr sz="675" spc="11" dirty="0">
                <a:latin typeface="Consolas"/>
                <a:cs typeface="Consolas"/>
              </a:rPr>
              <a:t>5,3  </a:t>
            </a:r>
            <a:r>
              <a:rPr sz="1575" spc="17" baseline="19841" dirty="0">
                <a:latin typeface="Consolas"/>
                <a:cs typeface="Consolas"/>
              </a:rPr>
              <a:t>w</a:t>
            </a:r>
            <a:r>
              <a:rPr sz="675" spc="11" dirty="0">
                <a:latin typeface="Consolas"/>
                <a:cs typeface="Consolas"/>
              </a:rPr>
              <a:t>6,3  </a:t>
            </a:r>
            <a:r>
              <a:rPr sz="1575" spc="17" baseline="19841" dirty="0">
                <a:latin typeface="Consolas"/>
                <a:cs typeface="Consolas"/>
              </a:rPr>
              <a:t>w</a:t>
            </a:r>
            <a:r>
              <a:rPr sz="675" spc="11" dirty="0">
                <a:latin typeface="Consolas"/>
                <a:cs typeface="Consolas"/>
              </a:rPr>
              <a:t>7,3  </a:t>
            </a:r>
            <a:r>
              <a:rPr sz="1575" spc="17" baseline="19841" dirty="0">
                <a:latin typeface="Consolas"/>
                <a:cs typeface="Consolas"/>
              </a:rPr>
              <a:t>w</a:t>
            </a:r>
            <a:r>
              <a:rPr sz="675" spc="11" dirty="0">
                <a:latin typeface="Consolas"/>
                <a:cs typeface="Consolas"/>
              </a:rPr>
              <a:t>8,3</a:t>
            </a:r>
            <a:endParaRPr sz="675">
              <a:latin typeface="Consolas"/>
              <a:cs typeface="Consolas"/>
            </a:endParaRPr>
          </a:p>
        </p:txBody>
      </p:sp>
      <p:sp>
        <p:nvSpPr>
          <p:cNvPr id="80" name="object 81"/>
          <p:cNvSpPr txBox="1"/>
          <p:nvPr/>
        </p:nvSpPr>
        <p:spPr>
          <a:xfrm>
            <a:off x="4513662" y="2402497"/>
            <a:ext cx="445770" cy="1384995"/>
          </a:xfrm>
          <a:prstGeom prst="rect">
            <a:avLst/>
          </a:prstGeom>
        </p:spPr>
        <p:txBody>
          <a:bodyPr vert="horz" wrap="square" lIns="0" tIns="0" rIns="0" bIns="0" rtlCol="0">
            <a:spAutoFit/>
          </a:bodyPr>
          <a:lstStyle/>
          <a:p>
            <a:pPr marL="9525">
              <a:lnSpc>
                <a:spcPts val="1248"/>
              </a:lnSpc>
            </a:pPr>
            <a:r>
              <a:rPr sz="1575" baseline="19841" dirty="0">
                <a:latin typeface="Arial"/>
                <a:cs typeface="Arial"/>
              </a:rPr>
              <a:t>…</a:t>
            </a:r>
            <a:r>
              <a:rPr sz="1575" spc="326" baseline="19841" dirty="0">
                <a:latin typeface="Arial"/>
                <a:cs typeface="Arial"/>
              </a:rPr>
              <a:t> </a:t>
            </a:r>
            <a:r>
              <a:rPr sz="1575" spc="11" baseline="19841" dirty="0">
                <a:latin typeface="Consolas"/>
                <a:cs typeface="Consolas"/>
              </a:rPr>
              <a:t>w</a:t>
            </a:r>
            <a:r>
              <a:rPr sz="675" spc="8" dirty="0">
                <a:latin typeface="Consolas"/>
                <a:cs typeface="Consolas"/>
              </a:rPr>
              <a:t>0,9</a:t>
            </a:r>
            <a:endParaRPr sz="675">
              <a:latin typeface="Consolas"/>
              <a:cs typeface="Consolas"/>
            </a:endParaRPr>
          </a:p>
          <a:p>
            <a:pPr marL="9525">
              <a:lnSpc>
                <a:spcPts val="1238"/>
              </a:lnSpc>
            </a:pPr>
            <a:r>
              <a:rPr sz="1575" baseline="19841" dirty="0">
                <a:latin typeface="Arial"/>
                <a:cs typeface="Arial"/>
              </a:rPr>
              <a:t>…</a:t>
            </a:r>
            <a:r>
              <a:rPr sz="1575" spc="326" baseline="19841" dirty="0">
                <a:latin typeface="Arial"/>
                <a:cs typeface="Arial"/>
              </a:rPr>
              <a:t> </a:t>
            </a:r>
            <a:r>
              <a:rPr sz="1575" spc="11" baseline="19841" dirty="0">
                <a:latin typeface="Consolas"/>
                <a:cs typeface="Consolas"/>
              </a:rPr>
              <a:t>w</a:t>
            </a:r>
            <a:r>
              <a:rPr sz="675" spc="8" dirty="0">
                <a:latin typeface="Consolas"/>
                <a:cs typeface="Consolas"/>
              </a:rPr>
              <a:t>1,9</a:t>
            </a:r>
            <a:endParaRPr sz="675">
              <a:latin typeface="Consolas"/>
              <a:cs typeface="Consolas"/>
            </a:endParaRPr>
          </a:p>
          <a:p>
            <a:pPr marL="9525">
              <a:lnSpc>
                <a:spcPts val="1238"/>
              </a:lnSpc>
            </a:pPr>
            <a:r>
              <a:rPr sz="1575" baseline="19841" dirty="0">
                <a:latin typeface="Arial"/>
                <a:cs typeface="Arial"/>
              </a:rPr>
              <a:t>…</a:t>
            </a:r>
            <a:r>
              <a:rPr sz="1575" spc="326" baseline="19841" dirty="0">
                <a:latin typeface="Arial"/>
                <a:cs typeface="Arial"/>
              </a:rPr>
              <a:t> </a:t>
            </a:r>
            <a:r>
              <a:rPr sz="1575" spc="11" baseline="19841" dirty="0">
                <a:latin typeface="Consolas"/>
                <a:cs typeface="Consolas"/>
              </a:rPr>
              <a:t>w</a:t>
            </a:r>
            <a:r>
              <a:rPr sz="675" spc="8" dirty="0">
                <a:latin typeface="Consolas"/>
                <a:cs typeface="Consolas"/>
              </a:rPr>
              <a:t>2,9</a:t>
            </a:r>
            <a:endParaRPr sz="675">
              <a:latin typeface="Consolas"/>
              <a:cs typeface="Consolas"/>
            </a:endParaRPr>
          </a:p>
          <a:p>
            <a:pPr marL="9525">
              <a:lnSpc>
                <a:spcPts val="1238"/>
              </a:lnSpc>
            </a:pPr>
            <a:r>
              <a:rPr sz="1575" baseline="21825" dirty="0">
                <a:latin typeface="Arial"/>
                <a:cs typeface="Arial"/>
              </a:rPr>
              <a:t>…</a:t>
            </a:r>
            <a:r>
              <a:rPr sz="1575" spc="326" baseline="21825" dirty="0">
                <a:latin typeface="Arial"/>
                <a:cs typeface="Arial"/>
              </a:rPr>
              <a:t> </a:t>
            </a:r>
            <a:r>
              <a:rPr sz="1575" spc="11" baseline="21825" dirty="0">
                <a:latin typeface="Consolas"/>
                <a:cs typeface="Consolas"/>
              </a:rPr>
              <a:t>w</a:t>
            </a:r>
            <a:r>
              <a:rPr sz="675" spc="8" dirty="0">
                <a:latin typeface="Consolas"/>
                <a:cs typeface="Consolas"/>
              </a:rPr>
              <a:t>3,9</a:t>
            </a:r>
            <a:endParaRPr sz="675">
              <a:latin typeface="Consolas"/>
              <a:cs typeface="Consolas"/>
            </a:endParaRPr>
          </a:p>
          <a:p>
            <a:pPr marL="9525">
              <a:lnSpc>
                <a:spcPts val="1238"/>
              </a:lnSpc>
            </a:pPr>
            <a:r>
              <a:rPr sz="1575" baseline="19841" dirty="0">
                <a:latin typeface="Arial"/>
                <a:cs typeface="Arial"/>
              </a:rPr>
              <a:t>…</a:t>
            </a:r>
            <a:r>
              <a:rPr sz="1575" spc="326" baseline="19841" dirty="0">
                <a:latin typeface="Arial"/>
                <a:cs typeface="Arial"/>
              </a:rPr>
              <a:t> </a:t>
            </a:r>
            <a:r>
              <a:rPr sz="1575" spc="11" baseline="19841" dirty="0">
                <a:latin typeface="Consolas"/>
                <a:cs typeface="Consolas"/>
              </a:rPr>
              <a:t>w</a:t>
            </a:r>
            <a:r>
              <a:rPr sz="675" spc="8" dirty="0">
                <a:latin typeface="Consolas"/>
                <a:cs typeface="Consolas"/>
              </a:rPr>
              <a:t>4,9</a:t>
            </a:r>
            <a:endParaRPr sz="675">
              <a:latin typeface="Consolas"/>
              <a:cs typeface="Consolas"/>
            </a:endParaRPr>
          </a:p>
          <a:p>
            <a:pPr marL="9525">
              <a:lnSpc>
                <a:spcPts val="1238"/>
              </a:lnSpc>
            </a:pPr>
            <a:r>
              <a:rPr sz="1575" baseline="19841" dirty="0">
                <a:latin typeface="Arial"/>
                <a:cs typeface="Arial"/>
              </a:rPr>
              <a:t>…</a:t>
            </a:r>
            <a:r>
              <a:rPr sz="1575" spc="326" baseline="19841" dirty="0">
                <a:latin typeface="Arial"/>
                <a:cs typeface="Arial"/>
              </a:rPr>
              <a:t> </a:t>
            </a:r>
            <a:r>
              <a:rPr sz="1575" spc="11" baseline="19841" dirty="0">
                <a:latin typeface="Consolas"/>
                <a:cs typeface="Consolas"/>
              </a:rPr>
              <a:t>w</a:t>
            </a:r>
            <a:r>
              <a:rPr sz="675" spc="8" dirty="0">
                <a:latin typeface="Consolas"/>
                <a:cs typeface="Consolas"/>
              </a:rPr>
              <a:t>5,9</a:t>
            </a:r>
            <a:endParaRPr sz="675">
              <a:latin typeface="Consolas"/>
              <a:cs typeface="Consolas"/>
            </a:endParaRPr>
          </a:p>
          <a:p>
            <a:pPr marL="9525">
              <a:lnSpc>
                <a:spcPts val="1238"/>
              </a:lnSpc>
            </a:pPr>
            <a:r>
              <a:rPr sz="1575" baseline="19841" dirty="0">
                <a:latin typeface="Arial"/>
                <a:cs typeface="Arial"/>
              </a:rPr>
              <a:t>…</a:t>
            </a:r>
            <a:r>
              <a:rPr sz="1575" spc="326" baseline="19841" dirty="0">
                <a:latin typeface="Arial"/>
                <a:cs typeface="Arial"/>
              </a:rPr>
              <a:t> </a:t>
            </a:r>
            <a:r>
              <a:rPr sz="1575" spc="11" baseline="19841" dirty="0">
                <a:latin typeface="Consolas"/>
                <a:cs typeface="Consolas"/>
              </a:rPr>
              <a:t>w</a:t>
            </a:r>
            <a:r>
              <a:rPr sz="675" spc="8" dirty="0">
                <a:latin typeface="Consolas"/>
                <a:cs typeface="Consolas"/>
              </a:rPr>
              <a:t>6,9</a:t>
            </a:r>
            <a:endParaRPr sz="675">
              <a:latin typeface="Consolas"/>
              <a:cs typeface="Consolas"/>
            </a:endParaRPr>
          </a:p>
          <a:p>
            <a:pPr marL="9525">
              <a:lnSpc>
                <a:spcPts val="1238"/>
              </a:lnSpc>
            </a:pPr>
            <a:r>
              <a:rPr sz="1575" baseline="19841" dirty="0">
                <a:latin typeface="Arial"/>
                <a:cs typeface="Arial"/>
              </a:rPr>
              <a:t>…</a:t>
            </a:r>
            <a:r>
              <a:rPr sz="1575" spc="326" baseline="19841" dirty="0">
                <a:latin typeface="Arial"/>
                <a:cs typeface="Arial"/>
              </a:rPr>
              <a:t> </a:t>
            </a:r>
            <a:r>
              <a:rPr sz="1575" spc="11" baseline="19841" dirty="0">
                <a:latin typeface="Consolas"/>
                <a:cs typeface="Consolas"/>
              </a:rPr>
              <a:t>w</a:t>
            </a:r>
            <a:r>
              <a:rPr sz="675" spc="8" dirty="0">
                <a:latin typeface="Consolas"/>
                <a:cs typeface="Consolas"/>
              </a:rPr>
              <a:t>7,9</a:t>
            </a:r>
            <a:endParaRPr sz="675">
              <a:latin typeface="Consolas"/>
              <a:cs typeface="Consolas"/>
            </a:endParaRPr>
          </a:p>
          <a:p>
            <a:pPr marL="9525">
              <a:lnSpc>
                <a:spcPts val="1248"/>
              </a:lnSpc>
            </a:pPr>
            <a:r>
              <a:rPr sz="1575" baseline="19841" dirty="0">
                <a:latin typeface="Arial"/>
                <a:cs typeface="Arial"/>
              </a:rPr>
              <a:t>…</a:t>
            </a:r>
            <a:r>
              <a:rPr sz="1575" spc="326" baseline="19841" dirty="0">
                <a:latin typeface="Arial"/>
                <a:cs typeface="Arial"/>
              </a:rPr>
              <a:t> </a:t>
            </a:r>
            <a:r>
              <a:rPr sz="1575" spc="11" baseline="19841" dirty="0">
                <a:latin typeface="Consolas"/>
                <a:cs typeface="Consolas"/>
              </a:rPr>
              <a:t>w</a:t>
            </a:r>
            <a:r>
              <a:rPr sz="675" spc="8" dirty="0">
                <a:latin typeface="Consolas"/>
                <a:cs typeface="Consolas"/>
              </a:rPr>
              <a:t>8,9</a:t>
            </a:r>
            <a:endParaRPr sz="675">
              <a:latin typeface="Consolas"/>
              <a:cs typeface="Consolas"/>
            </a:endParaRPr>
          </a:p>
        </p:txBody>
      </p:sp>
      <p:sp>
        <p:nvSpPr>
          <p:cNvPr id="81" name="object 82"/>
          <p:cNvSpPr txBox="1"/>
          <p:nvPr/>
        </p:nvSpPr>
        <p:spPr>
          <a:xfrm>
            <a:off x="4000749" y="3766951"/>
            <a:ext cx="152400" cy="161583"/>
          </a:xfrm>
          <a:prstGeom prst="rect">
            <a:avLst/>
          </a:prstGeom>
        </p:spPr>
        <p:txBody>
          <a:bodyPr vert="horz" wrap="square" lIns="0" tIns="0" rIns="0" bIns="0" rtlCol="0">
            <a:spAutoFit/>
          </a:bodyPr>
          <a:lstStyle/>
          <a:p>
            <a:pPr marL="9525"/>
            <a:r>
              <a:rPr sz="1050" dirty="0">
                <a:latin typeface="Arial"/>
                <a:cs typeface="Arial"/>
              </a:rPr>
              <a:t>…</a:t>
            </a:r>
            <a:endParaRPr sz="1050">
              <a:latin typeface="Arial"/>
              <a:cs typeface="Arial"/>
            </a:endParaRPr>
          </a:p>
        </p:txBody>
      </p:sp>
      <p:sp>
        <p:nvSpPr>
          <p:cNvPr id="82" name="object 83"/>
          <p:cNvSpPr txBox="1"/>
          <p:nvPr/>
        </p:nvSpPr>
        <p:spPr>
          <a:xfrm>
            <a:off x="3341269" y="3974119"/>
            <a:ext cx="1118711" cy="161583"/>
          </a:xfrm>
          <a:prstGeom prst="rect">
            <a:avLst/>
          </a:prstGeom>
        </p:spPr>
        <p:txBody>
          <a:bodyPr vert="horz" wrap="square" lIns="0" tIns="0" rIns="0" bIns="0" rtlCol="0">
            <a:spAutoFit/>
          </a:bodyPr>
          <a:lstStyle/>
          <a:p>
            <a:pPr marL="9525"/>
            <a:r>
              <a:rPr sz="1575" spc="11" baseline="19841" dirty="0">
                <a:latin typeface="Consolas"/>
                <a:cs typeface="Consolas"/>
              </a:rPr>
              <a:t>w</a:t>
            </a:r>
            <a:r>
              <a:rPr sz="675" spc="8" dirty="0">
                <a:latin typeface="Consolas"/>
                <a:cs typeface="Consolas"/>
              </a:rPr>
              <a:t>783,0 </a:t>
            </a:r>
            <a:r>
              <a:rPr sz="1575" spc="17" baseline="19841" dirty="0">
                <a:latin typeface="Consolas"/>
                <a:cs typeface="Consolas"/>
              </a:rPr>
              <a:t>w</a:t>
            </a:r>
            <a:r>
              <a:rPr sz="675" spc="11" dirty="0">
                <a:latin typeface="Consolas"/>
                <a:cs typeface="Consolas"/>
              </a:rPr>
              <a:t>783,1</a:t>
            </a:r>
            <a:r>
              <a:rPr sz="675" spc="-41" dirty="0">
                <a:latin typeface="Consolas"/>
                <a:cs typeface="Consolas"/>
              </a:rPr>
              <a:t> </a:t>
            </a:r>
            <a:r>
              <a:rPr sz="1575" spc="17" baseline="19841" dirty="0">
                <a:latin typeface="Consolas"/>
                <a:cs typeface="Consolas"/>
              </a:rPr>
              <a:t>w</a:t>
            </a:r>
            <a:r>
              <a:rPr sz="675" spc="11" dirty="0">
                <a:latin typeface="Consolas"/>
                <a:cs typeface="Consolas"/>
              </a:rPr>
              <a:t>783,2</a:t>
            </a:r>
            <a:endParaRPr sz="675">
              <a:latin typeface="Consolas"/>
              <a:cs typeface="Consolas"/>
            </a:endParaRPr>
          </a:p>
        </p:txBody>
      </p:sp>
      <p:sp>
        <p:nvSpPr>
          <p:cNvPr id="83" name="object 84"/>
          <p:cNvSpPr txBox="1"/>
          <p:nvPr/>
        </p:nvSpPr>
        <p:spPr>
          <a:xfrm>
            <a:off x="4513663" y="3974119"/>
            <a:ext cx="543401" cy="161583"/>
          </a:xfrm>
          <a:prstGeom prst="rect">
            <a:avLst/>
          </a:prstGeom>
        </p:spPr>
        <p:txBody>
          <a:bodyPr vert="horz" wrap="square" lIns="0" tIns="0" rIns="0" bIns="0" rtlCol="0">
            <a:spAutoFit/>
          </a:bodyPr>
          <a:lstStyle/>
          <a:p>
            <a:pPr marL="9525"/>
            <a:r>
              <a:rPr sz="1575" baseline="19841" dirty="0">
                <a:latin typeface="Arial"/>
                <a:cs typeface="Arial"/>
              </a:rPr>
              <a:t>…</a:t>
            </a:r>
            <a:r>
              <a:rPr sz="1575" spc="309" baseline="19841" dirty="0">
                <a:latin typeface="Arial"/>
                <a:cs typeface="Arial"/>
              </a:rPr>
              <a:t> </a:t>
            </a:r>
            <a:r>
              <a:rPr sz="1575" spc="17" baseline="19841" dirty="0">
                <a:latin typeface="Consolas"/>
                <a:cs typeface="Consolas"/>
              </a:rPr>
              <a:t>w</a:t>
            </a:r>
            <a:r>
              <a:rPr sz="675" spc="11" dirty="0">
                <a:latin typeface="Consolas"/>
                <a:cs typeface="Consolas"/>
              </a:rPr>
              <a:t>783,9</a:t>
            </a:r>
            <a:endParaRPr sz="675">
              <a:latin typeface="Consolas"/>
              <a:cs typeface="Consolas"/>
            </a:endParaRPr>
          </a:p>
        </p:txBody>
      </p:sp>
      <p:sp>
        <p:nvSpPr>
          <p:cNvPr id="84" name="object 85"/>
          <p:cNvSpPr/>
          <p:nvPr/>
        </p:nvSpPr>
        <p:spPr>
          <a:xfrm>
            <a:off x="3220478" y="2293503"/>
            <a:ext cx="116205" cy="1890713"/>
          </a:xfrm>
          <a:custGeom>
            <a:avLst/>
            <a:gdLst/>
            <a:ahLst/>
            <a:cxnLst/>
            <a:rect l="l" t="t" r="r" b="b"/>
            <a:pathLst>
              <a:path w="154939" h="2520950">
                <a:moveTo>
                  <a:pt x="154499" y="0"/>
                </a:moveTo>
                <a:lnTo>
                  <a:pt x="0" y="0"/>
                </a:lnTo>
                <a:lnTo>
                  <a:pt x="0" y="2520682"/>
                </a:lnTo>
                <a:lnTo>
                  <a:pt x="154499" y="2520682"/>
                </a:lnTo>
              </a:path>
            </a:pathLst>
          </a:custGeom>
          <a:ln w="9524">
            <a:solidFill>
              <a:srgbClr val="181818"/>
            </a:solidFill>
          </a:ln>
        </p:spPr>
        <p:txBody>
          <a:bodyPr wrap="square" lIns="0" tIns="0" rIns="0" bIns="0" rtlCol="0"/>
          <a:lstStyle/>
          <a:p>
            <a:endParaRPr sz="1350"/>
          </a:p>
        </p:txBody>
      </p:sp>
      <p:sp>
        <p:nvSpPr>
          <p:cNvPr id="85" name="object 86"/>
          <p:cNvSpPr/>
          <p:nvPr/>
        </p:nvSpPr>
        <p:spPr>
          <a:xfrm>
            <a:off x="4996456" y="2293503"/>
            <a:ext cx="116205" cy="1890713"/>
          </a:xfrm>
          <a:custGeom>
            <a:avLst/>
            <a:gdLst/>
            <a:ahLst/>
            <a:cxnLst/>
            <a:rect l="l" t="t" r="r" b="b"/>
            <a:pathLst>
              <a:path w="154939" h="2520950">
                <a:moveTo>
                  <a:pt x="0" y="0"/>
                </a:moveTo>
                <a:lnTo>
                  <a:pt x="154499" y="0"/>
                </a:lnTo>
                <a:lnTo>
                  <a:pt x="154499" y="2520682"/>
                </a:lnTo>
                <a:lnTo>
                  <a:pt x="0" y="2520682"/>
                </a:lnTo>
              </a:path>
            </a:pathLst>
          </a:custGeom>
          <a:ln w="9524">
            <a:solidFill>
              <a:srgbClr val="181818"/>
            </a:solidFill>
          </a:ln>
        </p:spPr>
        <p:txBody>
          <a:bodyPr wrap="square" lIns="0" tIns="0" rIns="0" bIns="0" rtlCol="0"/>
          <a:lstStyle/>
          <a:p>
            <a:endParaRPr sz="1350"/>
          </a:p>
        </p:txBody>
      </p:sp>
      <p:sp>
        <p:nvSpPr>
          <p:cNvPr id="86" name="object 87"/>
          <p:cNvSpPr/>
          <p:nvPr/>
        </p:nvSpPr>
        <p:spPr>
          <a:xfrm>
            <a:off x="1695075" y="2466635"/>
            <a:ext cx="1612106" cy="1838801"/>
          </a:xfrm>
          <a:custGeom>
            <a:avLst/>
            <a:gdLst/>
            <a:ahLst/>
            <a:cxnLst/>
            <a:rect l="l" t="t" r="r" b="b"/>
            <a:pathLst>
              <a:path w="2149475" h="2451735">
                <a:moveTo>
                  <a:pt x="0" y="2451515"/>
                </a:moveTo>
                <a:lnTo>
                  <a:pt x="12452" y="2402095"/>
                </a:lnTo>
                <a:lnTo>
                  <a:pt x="25562" y="2352993"/>
                </a:lnTo>
                <a:lnTo>
                  <a:pt x="39325" y="2304213"/>
                </a:lnTo>
                <a:lnTo>
                  <a:pt x="53735" y="2255759"/>
                </a:lnTo>
                <a:lnTo>
                  <a:pt x="68788" y="2207636"/>
                </a:lnTo>
                <a:lnTo>
                  <a:pt x="84480" y="2159847"/>
                </a:lnTo>
                <a:lnTo>
                  <a:pt x="100804" y="2112396"/>
                </a:lnTo>
                <a:lnTo>
                  <a:pt x="117757" y="2065288"/>
                </a:lnTo>
                <a:lnTo>
                  <a:pt x="135334" y="2018527"/>
                </a:lnTo>
                <a:lnTo>
                  <a:pt x="153529" y="1972115"/>
                </a:lnTo>
                <a:lnTo>
                  <a:pt x="172339" y="1926059"/>
                </a:lnTo>
                <a:lnTo>
                  <a:pt x="191757" y="1880361"/>
                </a:lnTo>
                <a:lnTo>
                  <a:pt x="211780" y="1835025"/>
                </a:lnTo>
                <a:lnTo>
                  <a:pt x="232403" y="1790056"/>
                </a:lnTo>
                <a:lnTo>
                  <a:pt x="253620" y="1745458"/>
                </a:lnTo>
                <a:lnTo>
                  <a:pt x="275427" y="1701235"/>
                </a:lnTo>
                <a:lnTo>
                  <a:pt x="297819" y="1657391"/>
                </a:lnTo>
                <a:lnTo>
                  <a:pt x="320792" y="1613930"/>
                </a:lnTo>
                <a:lnTo>
                  <a:pt x="344340" y="1570855"/>
                </a:lnTo>
                <a:lnTo>
                  <a:pt x="368458" y="1528172"/>
                </a:lnTo>
                <a:lnTo>
                  <a:pt x="393143" y="1485883"/>
                </a:lnTo>
                <a:lnTo>
                  <a:pt x="418388" y="1443994"/>
                </a:lnTo>
                <a:lnTo>
                  <a:pt x="444190" y="1402508"/>
                </a:lnTo>
                <a:lnTo>
                  <a:pt x="470542" y="1361429"/>
                </a:lnTo>
                <a:lnTo>
                  <a:pt x="497442" y="1320761"/>
                </a:lnTo>
                <a:lnTo>
                  <a:pt x="524883" y="1280509"/>
                </a:lnTo>
                <a:lnTo>
                  <a:pt x="552861" y="1240676"/>
                </a:lnTo>
                <a:lnTo>
                  <a:pt x="581371" y="1201266"/>
                </a:lnTo>
                <a:lnTo>
                  <a:pt x="610408" y="1162284"/>
                </a:lnTo>
                <a:lnTo>
                  <a:pt x="639968" y="1123734"/>
                </a:lnTo>
                <a:lnTo>
                  <a:pt x="670045" y="1085619"/>
                </a:lnTo>
                <a:lnTo>
                  <a:pt x="700635" y="1047943"/>
                </a:lnTo>
                <a:lnTo>
                  <a:pt x="731733" y="1010711"/>
                </a:lnTo>
                <a:lnTo>
                  <a:pt x="763335" y="973927"/>
                </a:lnTo>
                <a:lnTo>
                  <a:pt x="795434" y="937595"/>
                </a:lnTo>
                <a:lnTo>
                  <a:pt x="828027" y="901718"/>
                </a:lnTo>
                <a:lnTo>
                  <a:pt x="861109" y="866301"/>
                </a:lnTo>
                <a:lnTo>
                  <a:pt x="894675" y="831348"/>
                </a:lnTo>
                <a:lnTo>
                  <a:pt x="928719" y="796864"/>
                </a:lnTo>
                <a:lnTo>
                  <a:pt x="963238" y="762851"/>
                </a:lnTo>
                <a:lnTo>
                  <a:pt x="998227" y="729314"/>
                </a:lnTo>
                <a:lnTo>
                  <a:pt x="1033680" y="696257"/>
                </a:lnTo>
                <a:lnTo>
                  <a:pt x="1069592" y="663684"/>
                </a:lnTo>
                <a:lnTo>
                  <a:pt x="1105960" y="631600"/>
                </a:lnTo>
                <a:lnTo>
                  <a:pt x="1142778" y="600008"/>
                </a:lnTo>
                <a:lnTo>
                  <a:pt x="1180041" y="568912"/>
                </a:lnTo>
                <a:lnTo>
                  <a:pt x="1217745" y="538317"/>
                </a:lnTo>
                <a:lnTo>
                  <a:pt x="1255884" y="508225"/>
                </a:lnTo>
                <a:lnTo>
                  <a:pt x="1294455" y="478643"/>
                </a:lnTo>
                <a:lnTo>
                  <a:pt x="1333451" y="449573"/>
                </a:lnTo>
                <a:lnTo>
                  <a:pt x="1372868" y="421019"/>
                </a:lnTo>
                <a:lnTo>
                  <a:pt x="1412702" y="392986"/>
                </a:lnTo>
                <a:lnTo>
                  <a:pt x="1452948" y="365478"/>
                </a:lnTo>
                <a:lnTo>
                  <a:pt x="1493600" y="338498"/>
                </a:lnTo>
                <a:lnTo>
                  <a:pt x="1534654" y="312051"/>
                </a:lnTo>
                <a:lnTo>
                  <a:pt x="1576106" y="286141"/>
                </a:lnTo>
                <a:lnTo>
                  <a:pt x="1617949" y="260771"/>
                </a:lnTo>
                <a:lnTo>
                  <a:pt x="1660181" y="235947"/>
                </a:lnTo>
                <a:lnTo>
                  <a:pt x="1702795" y="211671"/>
                </a:lnTo>
                <a:lnTo>
                  <a:pt x="1745786" y="187949"/>
                </a:lnTo>
                <a:lnTo>
                  <a:pt x="1789151" y="164784"/>
                </a:lnTo>
                <a:lnTo>
                  <a:pt x="1832884" y="142179"/>
                </a:lnTo>
                <a:lnTo>
                  <a:pt x="1876980" y="120140"/>
                </a:lnTo>
                <a:lnTo>
                  <a:pt x="1921435" y="98670"/>
                </a:lnTo>
                <a:lnTo>
                  <a:pt x="1966244" y="77773"/>
                </a:lnTo>
                <a:lnTo>
                  <a:pt x="2011402" y="57454"/>
                </a:lnTo>
                <a:lnTo>
                  <a:pt x="2056904" y="37716"/>
                </a:lnTo>
                <a:lnTo>
                  <a:pt x="2102745" y="18563"/>
                </a:lnTo>
                <a:lnTo>
                  <a:pt x="2148920" y="0"/>
                </a:lnTo>
              </a:path>
            </a:pathLst>
          </a:custGeom>
          <a:ln w="9524">
            <a:solidFill>
              <a:srgbClr val="D84436"/>
            </a:solidFill>
          </a:ln>
        </p:spPr>
        <p:txBody>
          <a:bodyPr wrap="square" lIns="0" tIns="0" rIns="0" bIns="0" rtlCol="0"/>
          <a:lstStyle/>
          <a:p>
            <a:endParaRPr sz="1350"/>
          </a:p>
        </p:txBody>
      </p:sp>
      <p:sp>
        <p:nvSpPr>
          <p:cNvPr id="87" name="object 88"/>
          <p:cNvSpPr/>
          <p:nvPr/>
        </p:nvSpPr>
        <p:spPr>
          <a:xfrm>
            <a:off x="2129118" y="3133464"/>
            <a:ext cx="210979" cy="210979"/>
          </a:xfrm>
          <a:custGeom>
            <a:avLst/>
            <a:gdLst/>
            <a:ahLst/>
            <a:cxnLst/>
            <a:rect l="l" t="t" r="r" b="b"/>
            <a:pathLst>
              <a:path w="281305" h="281305">
                <a:moveTo>
                  <a:pt x="0" y="140399"/>
                </a:moveTo>
                <a:lnTo>
                  <a:pt x="7157" y="96022"/>
                </a:lnTo>
                <a:lnTo>
                  <a:pt x="27089" y="57481"/>
                </a:lnTo>
                <a:lnTo>
                  <a:pt x="57481" y="27089"/>
                </a:lnTo>
                <a:lnTo>
                  <a:pt x="96022" y="7157"/>
                </a:lnTo>
                <a:lnTo>
                  <a:pt x="140399" y="0"/>
                </a:lnTo>
                <a:lnTo>
                  <a:pt x="194127" y="10687"/>
                </a:lnTo>
                <a:lnTo>
                  <a:pt x="239677" y="41122"/>
                </a:lnTo>
                <a:lnTo>
                  <a:pt x="270111" y="86671"/>
                </a:lnTo>
                <a:lnTo>
                  <a:pt x="280799" y="140399"/>
                </a:lnTo>
                <a:lnTo>
                  <a:pt x="273641" y="184776"/>
                </a:lnTo>
                <a:lnTo>
                  <a:pt x="253710" y="223317"/>
                </a:lnTo>
                <a:lnTo>
                  <a:pt x="223317" y="253710"/>
                </a:lnTo>
                <a:lnTo>
                  <a:pt x="184776" y="273641"/>
                </a:lnTo>
                <a:lnTo>
                  <a:pt x="140399" y="280799"/>
                </a:lnTo>
                <a:lnTo>
                  <a:pt x="96022" y="273641"/>
                </a:lnTo>
                <a:lnTo>
                  <a:pt x="57481" y="253710"/>
                </a:lnTo>
                <a:lnTo>
                  <a:pt x="27089" y="223317"/>
                </a:lnTo>
                <a:lnTo>
                  <a:pt x="7157" y="184776"/>
                </a:lnTo>
                <a:lnTo>
                  <a:pt x="0" y="140399"/>
                </a:lnTo>
                <a:close/>
              </a:path>
            </a:pathLst>
          </a:custGeom>
          <a:ln w="9524">
            <a:solidFill>
              <a:srgbClr val="D84436"/>
            </a:solidFill>
          </a:ln>
        </p:spPr>
        <p:txBody>
          <a:bodyPr wrap="square" lIns="0" tIns="0" rIns="0" bIns="0" rtlCol="0"/>
          <a:lstStyle/>
          <a:p>
            <a:endParaRPr sz="1350"/>
          </a:p>
        </p:txBody>
      </p:sp>
      <p:sp>
        <p:nvSpPr>
          <p:cNvPr id="88" name="object 89"/>
          <p:cNvSpPr txBox="1"/>
          <p:nvPr/>
        </p:nvSpPr>
        <p:spPr>
          <a:xfrm>
            <a:off x="2188251" y="3138300"/>
            <a:ext cx="92392" cy="161583"/>
          </a:xfrm>
          <a:prstGeom prst="rect">
            <a:avLst/>
          </a:prstGeom>
        </p:spPr>
        <p:txBody>
          <a:bodyPr vert="horz" wrap="square" lIns="0" tIns="0" rIns="0" bIns="0" rtlCol="0">
            <a:spAutoFit/>
          </a:bodyPr>
          <a:lstStyle/>
          <a:p>
            <a:pPr marL="9525"/>
            <a:r>
              <a:rPr sz="1050" dirty="0">
                <a:solidFill>
                  <a:srgbClr val="D84436"/>
                </a:solidFill>
                <a:latin typeface="Consolas"/>
                <a:cs typeface="Consolas"/>
              </a:rPr>
              <a:t>x</a:t>
            </a:r>
            <a:endParaRPr sz="1050">
              <a:latin typeface="Consolas"/>
              <a:cs typeface="Consolas"/>
            </a:endParaRPr>
          </a:p>
        </p:txBody>
      </p:sp>
      <p:sp>
        <p:nvSpPr>
          <p:cNvPr id="89" name="object 90"/>
          <p:cNvSpPr/>
          <p:nvPr/>
        </p:nvSpPr>
        <p:spPr>
          <a:xfrm>
            <a:off x="1828087" y="2625164"/>
            <a:ext cx="1483042" cy="1674971"/>
          </a:xfrm>
          <a:custGeom>
            <a:avLst/>
            <a:gdLst/>
            <a:ahLst/>
            <a:cxnLst/>
            <a:rect l="l" t="t" r="r" b="b"/>
            <a:pathLst>
              <a:path w="1977389" h="2233295">
                <a:moveTo>
                  <a:pt x="0" y="2232743"/>
                </a:moveTo>
                <a:lnTo>
                  <a:pt x="14878" y="2184500"/>
                </a:lnTo>
                <a:lnTo>
                  <a:pt x="30434" y="2136555"/>
                </a:lnTo>
                <a:lnTo>
                  <a:pt x="46661" y="2088913"/>
                </a:lnTo>
                <a:lnTo>
                  <a:pt x="63555" y="2041578"/>
                </a:lnTo>
                <a:lnTo>
                  <a:pt x="81109" y="1994557"/>
                </a:lnTo>
                <a:lnTo>
                  <a:pt x="99316" y="1947853"/>
                </a:lnTo>
                <a:lnTo>
                  <a:pt x="118172" y="1901473"/>
                </a:lnTo>
                <a:lnTo>
                  <a:pt x="137669" y="1855422"/>
                </a:lnTo>
                <a:lnTo>
                  <a:pt x="157802" y="1809704"/>
                </a:lnTo>
                <a:lnTo>
                  <a:pt x="178565" y="1764325"/>
                </a:lnTo>
                <a:lnTo>
                  <a:pt x="199952" y="1719290"/>
                </a:lnTo>
                <a:lnTo>
                  <a:pt x="221957" y="1674604"/>
                </a:lnTo>
                <a:lnTo>
                  <a:pt x="244573" y="1630273"/>
                </a:lnTo>
                <a:lnTo>
                  <a:pt x="267795" y="1586301"/>
                </a:lnTo>
                <a:lnTo>
                  <a:pt x="291617" y="1542694"/>
                </a:lnTo>
                <a:lnTo>
                  <a:pt x="316033" y="1499457"/>
                </a:lnTo>
                <a:lnTo>
                  <a:pt x="341037" y="1456595"/>
                </a:lnTo>
                <a:lnTo>
                  <a:pt x="366623" y="1414114"/>
                </a:lnTo>
                <a:lnTo>
                  <a:pt x="392784" y="1372017"/>
                </a:lnTo>
                <a:lnTo>
                  <a:pt x="419515" y="1330312"/>
                </a:lnTo>
                <a:lnTo>
                  <a:pt x="446810" y="1289002"/>
                </a:lnTo>
                <a:lnTo>
                  <a:pt x="474663" y="1248093"/>
                </a:lnTo>
                <a:lnTo>
                  <a:pt x="503067" y="1207591"/>
                </a:lnTo>
                <a:lnTo>
                  <a:pt x="532017" y="1167500"/>
                </a:lnTo>
                <a:lnTo>
                  <a:pt x="561507" y="1127825"/>
                </a:lnTo>
                <a:lnTo>
                  <a:pt x="591531" y="1088572"/>
                </a:lnTo>
                <a:lnTo>
                  <a:pt x="622082" y="1049746"/>
                </a:lnTo>
                <a:lnTo>
                  <a:pt x="653156" y="1011352"/>
                </a:lnTo>
                <a:lnTo>
                  <a:pt x="684744" y="973395"/>
                </a:lnTo>
                <a:lnTo>
                  <a:pt x="716843" y="935881"/>
                </a:lnTo>
                <a:lnTo>
                  <a:pt x="749445" y="898814"/>
                </a:lnTo>
                <a:lnTo>
                  <a:pt x="782546" y="862200"/>
                </a:lnTo>
                <a:lnTo>
                  <a:pt x="816137" y="826044"/>
                </a:lnTo>
                <a:lnTo>
                  <a:pt x="850215" y="790351"/>
                </a:lnTo>
                <a:lnTo>
                  <a:pt x="884772" y="755127"/>
                </a:lnTo>
                <a:lnTo>
                  <a:pt x="919803" y="720376"/>
                </a:lnTo>
                <a:lnTo>
                  <a:pt x="955302" y="686103"/>
                </a:lnTo>
                <a:lnTo>
                  <a:pt x="991262" y="652315"/>
                </a:lnTo>
                <a:lnTo>
                  <a:pt x="1027678" y="619015"/>
                </a:lnTo>
                <a:lnTo>
                  <a:pt x="1064543" y="586210"/>
                </a:lnTo>
                <a:lnTo>
                  <a:pt x="1101853" y="553903"/>
                </a:lnTo>
                <a:lnTo>
                  <a:pt x="1139599" y="522102"/>
                </a:lnTo>
                <a:lnTo>
                  <a:pt x="1177778" y="490810"/>
                </a:lnTo>
                <a:lnTo>
                  <a:pt x="1216382" y="460033"/>
                </a:lnTo>
                <a:lnTo>
                  <a:pt x="1255406" y="429776"/>
                </a:lnTo>
                <a:lnTo>
                  <a:pt x="1294843" y="400045"/>
                </a:lnTo>
                <a:lnTo>
                  <a:pt x="1334689" y="370844"/>
                </a:lnTo>
                <a:lnTo>
                  <a:pt x="1374935" y="342178"/>
                </a:lnTo>
                <a:lnTo>
                  <a:pt x="1415578" y="314054"/>
                </a:lnTo>
                <a:lnTo>
                  <a:pt x="1456609" y="286475"/>
                </a:lnTo>
                <a:lnTo>
                  <a:pt x="1498025" y="259447"/>
                </a:lnTo>
                <a:lnTo>
                  <a:pt x="1539818" y="232976"/>
                </a:lnTo>
                <a:lnTo>
                  <a:pt x="1581983" y="207066"/>
                </a:lnTo>
                <a:lnTo>
                  <a:pt x="1624513" y="181723"/>
                </a:lnTo>
                <a:lnTo>
                  <a:pt x="1667403" y="156952"/>
                </a:lnTo>
                <a:lnTo>
                  <a:pt x="1710646" y="132757"/>
                </a:lnTo>
                <a:lnTo>
                  <a:pt x="1754237" y="109145"/>
                </a:lnTo>
                <a:lnTo>
                  <a:pt x="1798170" y="86121"/>
                </a:lnTo>
                <a:lnTo>
                  <a:pt x="1842438" y="63689"/>
                </a:lnTo>
                <a:lnTo>
                  <a:pt x="1887036" y="41854"/>
                </a:lnTo>
                <a:lnTo>
                  <a:pt x="1931957" y="20623"/>
                </a:lnTo>
                <a:lnTo>
                  <a:pt x="1977196" y="0"/>
                </a:lnTo>
              </a:path>
            </a:pathLst>
          </a:custGeom>
          <a:ln w="9524">
            <a:solidFill>
              <a:srgbClr val="D84436"/>
            </a:solidFill>
          </a:ln>
        </p:spPr>
        <p:txBody>
          <a:bodyPr wrap="square" lIns="0" tIns="0" rIns="0" bIns="0" rtlCol="0"/>
          <a:lstStyle/>
          <a:p>
            <a:endParaRPr sz="1350"/>
          </a:p>
        </p:txBody>
      </p:sp>
      <p:sp>
        <p:nvSpPr>
          <p:cNvPr id="90" name="object 91"/>
          <p:cNvSpPr/>
          <p:nvPr/>
        </p:nvSpPr>
        <p:spPr>
          <a:xfrm>
            <a:off x="2243418" y="3247764"/>
            <a:ext cx="210979" cy="210979"/>
          </a:xfrm>
          <a:custGeom>
            <a:avLst/>
            <a:gdLst/>
            <a:ahLst/>
            <a:cxnLst/>
            <a:rect l="l" t="t" r="r" b="b"/>
            <a:pathLst>
              <a:path w="281305" h="281305">
                <a:moveTo>
                  <a:pt x="0" y="140399"/>
                </a:moveTo>
                <a:lnTo>
                  <a:pt x="7157" y="96022"/>
                </a:lnTo>
                <a:lnTo>
                  <a:pt x="27089" y="57481"/>
                </a:lnTo>
                <a:lnTo>
                  <a:pt x="57481" y="27089"/>
                </a:lnTo>
                <a:lnTo>
                  <a:pt x="96022" y="7157"/>
                </a:lnTo>
                <a:lnTo>
                  <a:pt x="140399" y="0"/>
                </a:lnTo>
                <a:lnTo>
                  <a:pt x="194127" y="10687"/>
                </a:lnTo>
                <a:lnTo>
                  <a:pt x="239677" y="41122"/>
                </a:lnTo>
                <a:lnTo>
                  <a:pt x="270109" y="86670"/>
                </a:lnTo>
                <a:lnTo>
                  <a:pt x="280799" y="140399"/>
                </a:lnTo>
                <a:lnTo>
                  <a:pt x="273641" y="184776"/>
                </a:lnTo>
                <a:lnTo>
                  <a:pt x="253710" y="223317"/>
                </a:lnTo>
                <a:lnTo>
                  <a:pt x="223317" y="253710"/>
                </a:lnTo>
                <a:lnTo>
                  <a:pt x="184776" y="273641"/>
                </a:lnTo>
                <a:lnTo>
                  <a:pt x="140399" y="280799"/>
                </a:lnTo>
                <a:lnTo>
                  <a:pt x="96022" y="273641"/>
                </a:lnTo>
                <a:lnTo>
                  <a:pt x="57481" y="253710"/>
                </a:lnTo>
                <a:lnTo>
                  <a:pt x="27089" y="223317"/>
                </a:lnTo>
                <a:lnTo>
                  <a:pt x="7157" y="184776"/>
                </a:lnTo>
                <a:lnTo>
                  <a:pt x="0" y="140399"/>
                </a:lnTo>
                <a:close/>
              </a:path>
            </a:pathLst>
          </a:custGeom>
          <a:ln w="9524">
            <a:solidFill>
              <a:srgbClr val="D84436"/>
            </a:solidFill>
          </a:ln>
        </p:spPr>
        <p:txBody>
          <a:bodyPr wrap="square" lIns="0" tIns="0" rIns="0" bIns="0" rtlCol="0"/>
          <a:lstStyle/>
          <a:p>
            <a:endParaRPr sz="1350"/>
          </a:p>
        </p:txBody>
      </p:sp>
      <p:sp>
        <p:nvSpPr>
          <p:cNvPr id="91" name="object 92"/>
          <p:cNvSpPr/>
          <p:nvPr/>
        </p:nvSpPr>
        <p:spPr>
          <a:xfrm>
            <a:off x="1961119" y="2782839"/>
            <a:ext cx="1358741" cy="1517333"/>
          </a:xfrm>
          <a:custGeom>
            <a:avLst/>
            <a:gdLst/>
            <a:ahLst/>
            <a:cxnLst/>
            <a:rect l="l" t="t" r="r" b="b"/>
            <a:pathLst>
              <a:path w="1811654" h="2023110">
                <a:moveTo>
                  <a:pt x="0" y="2022508"/>
                </a:moveTo>
                <a:lnTo>
                  <a:pt x="17470" y="1976214"/>
                </a:lnTo>
                <a:lnTo>
                  <a:pt x="35613" y="1930174"/>
                </a:lnTo>
                <a:lnTo>
                  <a:pt x="54422" y="1884393"/>
                </a:lnTo>
                <a:lnTo>
                  <a:pt x="73888" y="1838878"/>
                </a:lnTo>
                <a:lnTo>
                  <a:pt x="94006" y="1793636"/>
                </a:lnTo>
                <a:lnTo>
                  <a:pt x="114768" y="1748673"/>
                </a:lnTo>
                <a:lnTo>
                  <a:pt x="136165" y="1703996"/>
                </a:lnTo>
                <a:lnTo>
                  <a:pt x="158192" y="1659610"/>
                </a:lnTo>
                <a:lnTo>
                  <a:pt x="180840" y="1615524"/>
                </a:lnTo>
                <a:lnTo>
                  <a:pt x="204102" y="1571743"/>
                </a:lnTo>
                <a:lnTo>
                  <a:pt x="227971" y="1528273"/>
                </a:lnTo>
                <a:lnTo>
                  <a:pt x="252440" y="1485121"/>
                </a:lnTo>
                <a:lnTo>
                  <a:pt x="277502" y="1442294"/>
                </a:lnTo>
                <a:lnTo>
                  <a:pt x="303148" y="1399799"/>
                </a:lnTo>
                <a:lnTo>
                  <a:pt x="329372" y="1357640"/>
                </a:lnTo>
                <a:lnTo>
                  <a:pt x="356166" y="1315826"/>
                </a:lnTo>
                <a:lnTo>
                  <a:pt x="383524" y="1274363"/>
                </a:lnTo>
                <a:lnTo>
                  <a:pt x="411437" y="1233257"/>
                </a:lnTo>
                <a:lnTo>
                  <a:pt x="439898" y="1192514"/>
                </a:lnTo>
                <a:lnTo>
                  <a:pt x="468901" y="1152141"/>
                </a:lnTo>
                <a:lnTo>
                  <a:pt x="498437" y="1112145"/>
                </a:lnTo>
                <a:lnTo>
                  <a:pt x="528500" y="1072532"/>
                </a:lnTo>
                <a:lnTo>
                  <a:pt x="559082" y="1033309"/>
                </a:lnTo>
                <a:lnTo>
                  <a:pt x="590175" y="994481"/>
                </a:lnTo>
                <a:lnTo>
                  <a:pt x="621773" y="956056"/>
                </a:lnTo>
                <a:lnTo>
                  <a:pt x="653869" y="918041"/>
                </a:lnTo>
                <a:lnTo>
                  <a:pt x="686454" y="880441"/>
                </a:lnTo>
                <a:lnTo>
                  <a:pt x="719521" y="843262"/>
                </a:lnTo>
                <a:lnTo>
                  <a:pt x="753064" y="806513"/>
                </a:lnTo>
                <a:lnTo>
                  <a:pt x="787075" y="770198"/>
                </a:lnTo>
                <a:lnTo>
                  <a:pt x="821546" y="734325"/>
                </a:lnTo>
                <a:lnTo>
                  <a:pt x="856471" y="698901"/>
                </a:lnTo>
                <a:lnTo>
                  <a:pt x="891841" y="663930"/>
                </a:lnTo>
                <a:lnTo>
                  <a:pt x="927650" y="629421"/>
                </a:lnTo>
                <a:lnTo>
                  <a:pt x="963891" y="595379"/>
                </a:lnTo>
                <a:lnTo>
                  <a:pt x="1000555" y="561811"/>
                </a:lnTo>
                <a:lnTo>
                  <a:pt x="1037636" y="528724"/>
                </a:lnTo>
                <a:lnTo>
                  <a:pt x="1075126" y="496123"/>
                </a:lnTo>
                <a:lnTo>
                  <a:pt x="1113018" y="464016"/>
                </a:lnTo>
                <a:lnTo>
                  <a:pt x="1151305" y="432410"/>
                </a:lnTo>
                <a:lnTo>
                  <a:pt x="1189979" y="401309"/>
                </a:lnTo>
                <a:lnTo>
                  <a:pt x="1229033" y="370722"/>
                </a:lnTo>
                <a:lnTo>
                  <a:pt x="1268460" y="340654"/>
                </a:lnTo>
                <a:lnTo>
                  <a:pt x="1308252" y="311112"/>
                </a:lnTo>
                <a:lnTo>
                  <a:pt x="1348403" y="282103"/>
                </a:lnTo>
                <a:lnTo>
                  <a:pt x="1388904" y="253632"/>
                </a:lnTo>
                <a:lnTo>
                  <a:pt x="1429748" y="225707"/>
                </a:lnTo>
                <a:lnTo>
                  <a:pt x="1470929" y="198334"/>
                </a:lnTo>
                <a:lnTo>
                  <a:pt x="1512439" y="171520"/>
                </a:lnTo>
                <a:lnTo>
                  <a:pt x="1554269" y="145270"/>
                </a:lnTo>
                <a:lnTo>
                  <a:pt x="1596415" y="119592"/>
                </a:lnTo>
                <a:lnTo>
                  <a:pt x="1638866" y="94491"/>
                </a:lnTo>
                <a:lnTo>
                  <a:pt x="1681618" y="69976"/>
                </a:lnTo>
                <a:lnTo>
                  <a:pt x="1724661" y="46051"/>
                </a:lnTo>
                <a:lnTo>
                  <a:pt x="1767990" y="22723"/>
                </a:lnTo>
                <a:lnTo>
                  <a:pt x="1811596" y="0"/>
                </a:lnTo>
              </a:path>
            </a:pathLst>
          </a:custGeom>
          <a:ln w="9524">
            <a:solidFill>
              <a:srgbClr val="D84436"/>
            </a:solidFill>
          </a:ln>
        </p:spPr>
        <p:txBody>
          <a:bodyPr wrap="square" lIns="0" tIns="0" rIns="0" bIns="0" rtlCol="0"/>
          <a:lstStyle/>
          <a:p>
            <a:endParaRPr sz="1350"/>
          </a:p>
        </p:txBody>
      </p:sp>
      <p:sp>
        <p:nvSpPr>
          <p:cNvPr id="92" name="object 93"/>
          <p:cNvSpPr/>
          <p:nvPr/>
        </p:nvSpPr>
        <p:spPr>
          <a:xfrm>
            <a:off x="2357718" y="3362064"/>
            <a:ext cx="210979" cy="210979"/>
          </a:xfrm>
          <a:custGeom>
            <a:avLst/>
            <a:gdLst/>
            <a:ahLst/>
            <a:cxnLst/>
            <a:rect l="l" t="t" r="r" b="b"/>
            <a:pathLst>
              <a:path w="281305" h="281305">
                <a:moveTo>
                  <a:pt x="0" y="140399"/>
                </a:moveTo>
                <a:lnTo>
                  <a:pt x="7157" y="96022"/>
                </a:lnTo>
                <a:lnTo>
                  <a:pt x="27089" y="57481"/>
                </a:lnTo>
                <a:lnTo>
                  <a:pt x="57481" y="27089"/>
                </a:lnTo>
                <a:lnTo>
                  <a:pt x="96022" y="7157"/>
                </a:lnTo>
                <a:lnTo>
                  <a:pt x="140399" y="0"/>
                </a:lnTo>
                <a:lnTo>
                  <a:pt x="194124" y="10687"/>
                </a:lnTo>
                <a:lnTo>
                  <a:pt x="239674" y="41122"/>
                </a:lnTo>
                <a:lnTo>
                  <a:pt x="270108" y="86671"/>
                </a:lnTo>
                <a:lnTo>
                  <a:pt x="280799" y="140399"/>
                </a:lnTo>
                <a:lnTo>
                  <a:pt x="273642" y="184776"/>
                </a:lnTo>
                <a:lnTo>
                  <a:pt x="253713" y="223317"/>
                </a:lnTo>
                <a:lnTo>
                  <a:pt x="223321" y="253710"/>
                </a:lnTo>
                <a:lnTo>
                  <a:pt x="184780" y="273641"/>
                </a:lnTo>
                <a:lnTo>
                  <a:pt x="140399" y="280799"/>
                </a:lnTo>
                <a:lnTo>
                  <a:pt x="96022" y="273641"/>
                </a:lnTo>
                <a:lnTo>
                  <a:pt x="57481" y="253710"/>
                </a:lnTo>
                <a:lnTo>
                  <a:pt x="27089" y="223317"/>
                </a:lnTo>
                <a:lnTo>
                  <a:pt x="7157" y="184776"/>
                </a:lnTo>
                <a:lnTo>
                  <a:pt x="0" y="140399"/>
                </a:lnTo>
                <a:close/>
              </a:path>
            </a:pathLst>
          </a:custGeom>
          <a:ln w="9524">
            <a:solidFill>
              <a:srgbClr val="D84436"/>
            </a:solidFill>
          </a:ln>
        </p:spPr>
        <p:txBody>
          <a:bodyPr wrap="square" lIns="0" tIns="0" rIns="0" bIns="0" rtlCol="0"/>
          <a:lstStyle/>
          <a:p>
            <a:endParaRPr sz="1350"/>
          </a:p>
        </p:txBody>
      </p:sp>
      <p:sp>
        <p:nvSpPr>
          <p:cNvPr id="93" name="object 94"/>
          <p:cNvSpPr txBox="1"/>
          <p:nvPr/>
        </p:nvSpPr>
        <p:spPr>
          <a:xfrm>
            <a:off x="2302551" y="3252600"/>
            <a:ext cx="206693" cy="282129"/>
          </a:xfrm>
          <a:prstGeom prst="rect">
            <a:avLst/>
          </a:prstGeom>
        </p:spPr>
        <p:txBody>
          <a:bodyPr vert="horz" wrap="square" lIns="0" tIns="0" rIns="0" bIns="0" rtlCol="0">
            <a:spAutoFit/>
          </a:bodyPr>
          <a:lstStyle/>
          <a:p>
            <a:pPr marL="9525">
              <a:lnSpc>
                <a:spcPts val="1080"/>
              </a:lnSpc>
            </a:pPr>
            <a:r>
              <a:rPr sz="1050" dirty="0">
                <a:solidFill>
                  <a:srgbClr val="D84436"/>
                </a:solidFill>
                <a:latin typeface="Consolas"/>
                <a:cs typeface="Consolas"/>
              </a:rPr>
              <a:t>x</a:t>
            </a:r>
            <a:endParaRPr sz="1050">
              <a:latin typeface="Consolas"/>
              <a:cs typeface="Consolas"/>
            </a:endParaRPr>
          </a:p>
          <a:p>
            <a:pPr marL="123349">
              <a:lnSpc>
                <a:spcPts val="1080"/>
              </a:lnSpc>
            </a:pPr>
            <a:r>
              <a:rPr sz="1050" dirty="0">
                <a:solidFill>
                  <a:srgbClr val="D84436"/>
                </a:solidFill>
                <a:latin typeface="Consolas"/>
                <a:cs typeface="Consolas"/>
              </a:rPr>
              <a:t>x</a:t>
            </a:r>
            <a:endParaRPr sz="1050">
              <a:latin typeface="Consolas"/>
              <a:cs typeface="Consolas"/>
            </a:endParaRPr>
          </a:p>
        </p:txBody>
      </p:sp>
      <p:sp>
        <p:nvSpPr>
          <p:cNvPr id="94" name="object 95"/>
          <p:cNvSpPr/>
          <p:nvPr/>
        </p:nvSpPr>
        <p:spPr>
          <a:xfrm>
            <a:off x="2088599" y="2944499"/>
            <a:ext cx="1232535" cy="1355408"/>
          </a:xfrm>
          <a:custGeom>
            <a:avLst/>
            <a:gdLst/>
            <a:ahLst/>
            <a:cxnLst/>
            <a:rect l="l" t="t" r="r" b="b"/>
            <a:pathLst>
              <a:path w="1643379" h="1807210">
                <a:moveTo>
                  <a:pt x="0" y="1806961"/>
                </a:moveTo>
                <a:lnTo>
                  <a:pt x="21307" y="1762531"/>
                </a:lnTo>
                <a:lnTo>
                  <a:pt x="43275" y="1718276"/>
                </a:lnTo>
                <a:lnTo>
                  <a:pt x="65894" y="1674206"/>
                </a:lnTo>
                <a:lnTo>
                  <a:pt x="89154" y="1630329"/>
                </a:lnTo>
                <a:lnTo>
                  <a:pt x="113046" y="1586654"/>
                </a:lnTo>
                <a:lnTo>
                  <a:pt x="137560" y="1543190"/>
                </a:lnTo>
                <a:lnTo>
                  <a:pt x="162686" y="1499946"/>
                </a:lnTo>
                <a:lnTo>
                  <a:pt x="188414" y="1456930"/>
                </a:lnTo>
                <a:lnTo>
                  <a:pt x="214736" y="1414152"/>
                </a:lnTo>
                <a:lnTo>
                  <a:pt x="241641" y="1371621"/>
                </a:lnTo>
                <a:lnTo>
                  <a:pt x="269120" y="1329345"/>
                </a:lnTo>
                <a:lnTo>
                  <a:pt x="297163" y="1287334"/>
                </a:lnTo>
                <a:lnTo>
                  <a:pt x="325760" y="1245595"/>
                </a:lnTo>
                <a:lnTo>
                  <a:pt x="354902" y="1204139"/>
                </a:lnTo>
                <a:lnTo>
                  <a:pt x="384579" y="1162974"/>
                </a:lnTo>
                <a:lnTo>
                  <a:pt x="414781" y="1122108"/>
                </a:lnTo>
                <a:lnTo>
                  <a:pt x="445499" y="1081552"/>
                </a:lnTo>
                <a:lnTo>
                  <a:pt x="476723" y="1041313"/>
                </a:lnTo>
                <a:lnTo>
                  <a:pt x="508444" y="1001401"/>
                </a:lnTo>
                <a:lnTo>
                  <a:pt x="540652" y="961824"/>
                </a:lnTo>
                <a:lnTo>
                  <a:pt x="573336" y="922592"/>
                </a:lnTo>
                <a:lnTo>
                  <a:pt x="606489" y="883712"/>
                </a:lnTo>
                <a:lnTo>
                  <a:pt x="640099" y="845195"/>
                </a:lnTo>
                <a:lnTo>
                  <a:pt x="674157" y="807049"/>
                </a:lnTo>
                <a:lnTo>
                  <a:pt x="708654" y="769283"/>
                </a:lnTo>
                <a:lnTo>
                  <a:pt x="743580" y="731906"/>
                </a:lnTo>
                <a:lnTo>
                  <a:pt x="778925" y="694926"/>
                </a:lnTo>
                <a:lnTo>
                  <a:pt x="814679" y="658354"/>
                </a:lnTo>
                <a:lnTo>
                  <a:pt x="850834" y="622196"/>
                </a:lnTo>
                <a:lnTo>
                  <a:pt x="887379" y="586463"/>
                </a:lnTo>
                <a:lnTo>
                  <a:pt x="924304" y="551163"/>
                </a:lnTo>
                <a:lnTo>
                  <a:pt x="961600" y="516306"/>
                </a:lnTo>
                <a:lnTo>
                  <a:pt x="999258" y="481899"/>
                </a:lnTo>
                <a:lnTo>
                  <a:pt x="1037268" y="447953"/>
                </a:lnTo>
                <a:lnTo>
                  <a:pt x="1075619" y="414475"/>
                </a:lnTo>
                <a:lnTo>
                  <a:pt x="1114303" y="381475"/>
                </a:lnTo>
                <a:lnTo>
                  <a:pt x="1153309" y="348962"/>
                </a:lnTo>
                <a:lnTo>
                  <a:pt x="1192629" y="316945"/>
                </a:lnTo>
                <a:lnTo>
                  <a:pt x="1232252" y="285431"/>
                </a:lnTo>
                <a:lnTo>
                  <a:pt x="1272169" y="254431"/>
                </a:lnTo>
                <a:lnTo>
                  <a:pt x="1312370" y="223954"/>
                </a:lnTo>
                <a:lnTo>
                  <a:pt x="1352845" y="194007"/>
                </a:lnTo>
                <a:lnTo>
                  <a:pt x="1393585" y="164601"/>
                </a:lnTo>
                <a:lnTo>
                  <a:pt x="1434580" y="135743"/>
                </a:lnTo>
                <a:lnTo>
                  <a:pt x="1475821" y="107443"/>
                </a:lnTo>
                <a:lnTo>
                  <a:pt x="1517298" y="79710"/>
                </a:lnTo>
                <a:lnTo>
                  <a:pt x="1559001" y="52552"/>
                </a:lnTo>
                <a:lnTo>
                  <a:pt x="1600920" y="25979"/>
                </a:lnTo>
                <a:lnTo>
                  <a:pt x="1643046" y="0"/>
                </a:lnTo>
              </a:path>
            </a:pathLst>
          </a:custGeom>
          <a:ln w="9524">
            <a:solidFill>
              <a:srgbClr val="D84436"/>
            </a:solidFill>
          </a:ln>
        </p:spPr>
        <p:txBody>
          <a:bodyPr wrap="square" lIns="0" tIns="0" rIns="0" bIns="0" rtlCol="0"/>
          <a:lstStyle/>
          <a:p>
            <a:endParaRPr sz="1350"/>
          </a:p>
        </p:txBody>
      </p:sp>
      <p:sp>
        <p:nvSpPr>
          <p:cNvPr id="95" name="object 96"/>
          <p:cNvSpPr/>
          <p:nvPr/>
        </p:nvSpPr>
        <p:spPr>
          <a:xfrm>
            <a:off x="2472017" y="3476363"/>
            <a:ext cx="210979" cy="210979"/>
          </a:xfrm>
          <a:custGeom>
            <a:avLst/>
            <a:gdLst/>
            <a:ahLst/>
            <a:cxnLst/>
            <a:rect l="l" t="t" r="r" b="b"/>
            <a:pathLst>
              <a:path w="281305" h="281305">
                <a:moveTo>
                  <a:pt x="0" y="140399"/>
                </a:moveTo>
                <a:lnTo>
                  <a:pt x="7156" y="96022"/>
                </a:lnTo>
                <a:lnTo>
                  <a:pt x="27086" y="57481"/>
                </a:lnTo>
                <a:lnTo>
                  <a:pt x="57477" y="27089"/>
                </a:lnTo>
                <a:lnTo>
                  <a:pt x="96019" y="7157"/>
                </a:lnTo>
                <a:lnTo>
                  <a:pt x="140399" y="0"/>
                </a:lnTo>
                <a:lnTo>
                  <a:pt x="194124" y="10687"/>
                </a:lnTo>
                <a:lnTo>
                  <a:pt x="239674" y="41122"/>
                </a:lnTo>
                <a:lnTo>
                  <a:pt x="270108" y="86671"/>
                </a:lnTo>
                <a:lnTo>
                  <a:pt x="280799" y="140399"/>
                </a:lnTo>
                <a:lnTo>
                  <a:pt x="273642" y="184774"/>
                </a:lnTo>
                <a:lnTo>
                  <a:pt x="253713" y="223312"/>
                </a:lnTo>
                <a:lnTo>
                  <a:pt x="223321" y="253701"/>
                </a:lnTo>
                <a:lnTo>
                  <a:pt x="184780" y="273630"/>
                </a:lnTo>
                <a:lnTo>
                  <a:pt x="140399" y="280786"/>
                </a:lnTo>
                <a:lnTo>
                  <a:pt x="96019" y="273630"/>
                </a:lnTo>
                <a:lnTo>
                  <a:pt x="57477" y="253701"/>
                </a:lnTo>
                <a:lnTo>
                  <a:pt x="27086" y="223312"/>
                </a:lnTo>
                <a:lnTo>
                  <a:pt x="7156" y="184774"/>
                </a:lnTo>
                <a:lnTo>
                  <a:pt x="0" y="140399"/>
                </a:lnTo>
                <a:close/>
              </a:path>
            </a:pathLst>
          </a:custGeom>
          <a:ln w="9524">
            <a:solidFill>
              <a:srgbClr val="D84436"/>
            </a:solidFill>
          </a:ln>
        </p:spPr>
        <p:txBody>
          <a:bodyPr wrap="square" lIns="0" tIns="0" rIns="0" bIns="0" rtlCol="0"/>
          <a:lstStyle/>
          <a:p>
            <a:endParaRPr sz="1350"/>
          </a:p>
        </p:txBody>
      </p:sp>
      <p:sp>
        <p:nvSpPr>
          <p:cNvPr id="96" name="object 97"/>
          <p:cNvSpPr txBox="1"/>
          <p:nvPr/>
        </p:nvSpPr>
        <p:spPr>
          <a:xfrm>
            <a:off x="2531151" y="3481200"/>
            <a:ext cx="92392" cy="161583"/>
          </a:xfrm>
          <a:prstGeom prst="rect">
            <a:avLst/>
          </a:prstGeom>
        </p:spPr>
        <p:txBody>
          <a:bodyPr vert="horz" wrap="square" lIns="0" tIns="0" rIns="0" bIns="0" rtlCol="0">
            <a:spAutoFit/>
          </a:bodyPr>
          <a:lstStyle/>
          <a:p>
            <a:pPr marL="9525"/>
            <a:r>
              <a:rPr sz="1050" dirty="0">
                <a:solidFill>
                  <a:srgbClr val="D84436"/>
                </a:solidFill>
                <a:latin typeface="Consolas"/>
                <a:cs typeface="Consolas"/>
              </a:rPr>
              <a:t>x</a:t>
            </a:r>
            <a:endParaRPr sz="1050">
              <a:latin typeface="Consolas"/>
              <a:cs typeface="Consolas"/>
            </a:endParaRPr>
          </a:p>
        </p:txBody>
      </p:sp>
      <p:sp>
        <p:nvSpPr>
          <p:cNvPr id="97" name="object 98"/>
          <p:cNvSpPr/>
          <p:nvPr/>
        </p:nvSpPr>
        <p:spPr>
          <a:xfrm>
            <a:off x="2216080" y="3100286"/>
            <a:ext cx="1111568" cy="1199674"/>
          </a:xfrm>
          <a:custGeom>
            <a:avLst/>
            <a:gdLst/>
            <a:ahLst/>
            <a:cxnLst/>
            <a:rect l="l" t="t" r="r" b="b"/>
            <a:pathLst>
              <a:path w="1482089" h="1599564">
                <a:moveTo>
                  <a:pt x="0" y="1599246"/>
                </a:moveTo>
                <a:lnTo>
                  <a:pt x="25945" y="1558085"/>
                </a:lnTo>
                <a:lnTo>
                  <a:pt x="52466" y="1516948"/>
                </a:lnTo>
                <a:lnTo>
                  <a:pt x="79551" y="1475848"/>
                </a:lnTo>
                <a:lnTo>
                  <a:pt x="107187" y="1434796"/>
                </a:lnTo>
                <a:lnTo>
                  <a:pt x="135361" y="1393805"/>
                </a:lnTo>
                <a:lnTo>
                  <a:pt x="164061" y="1352886"/>
                </a:lnTo>
                <a:lnTo>
                  <a:pt x="193275" y="1312052"/>
                </a:lnTo>
                <a:lnTo>
                  <a:pt x="222990" y="1271315"/>
                </a:lnTo>
                <a:lnTo>
                  <a:pt x="253194" y="1230687"/>
                </a:lnTo>
                <a:lnTo>
                  <a:pt x="283874" y="1190180"/>
                </a:lnTo>
                <a:lnTo>
                  <a:pt x="315018" y="1149805"/>
                </a:lnTo>
                <a:lnTo>
                  <a:pt x="346613" y="1109575"/>
                </a:lnTo>
                <a:lnTo>
                  <a:pt x="378647" y="1069503"/>
                </a:lnTo>
                <a:lnTo>
                  <a:pt x="411107" y="1029599"/>
                </a:lnTo>
                <a:lnTo>
                  <a:pt x="443982" y="989876"/>
                </a:lnTo>
                <a:lnTo>
                  <a:pt x="477257" y="950346"/>
                </a:lnTo>
                <a:lnTo>
                  <a:pt x="510922" y="911022"/>
                </a:lnTo>
                <a:lnTo>
                  <a:pt x="544964" y="871914"/>
                </a:lnTo>
                <a:lnTo>
                  <a:pt x="579369" y="833036"/>
                </a:lnTo>
                <a:lnTo>
                  <a:pt x="614127" y="794398"/>
                </a:lnTo>
                <a:lnTo>
                  <a:pt x="649223" y="756014"/>
                </a:lnTo>
                <a:lnTo>
                  <a:pt x="684647" y="717896"/>
                </a:lnTo>
                <a:lnTo>
                  <a:pt x="720385" y="680054"/>
                </a:lnTo>
                <a:lnTo>
                  <a:pt x="756424" y="642502"/>
                </a:lnTo>
                <a:lnTo>
                  <a:pt x="792753" y="605252"/>
                </a:lnTo>
                <a:lnTo>
                  <a:pt x="829359" y="568314"/>
                </a:lnTo>
                <a:lnTo>
                  <a:pt x="866230" y="531703"/>
                </a:lnTo>
                <a:lnTo>
                  <a:pt x="903352" y="495428"/>
                </a:lnTo>
                <a:lnTo>
                  <a:pt x="940715" y="459504"/>
                </a:lnTo>
                <a:lnTo>
                  <a:pt x="978304" y="423940"/>
                </a:lnTo>
                <a:lnTo>
                  <a:pt x="1016108" y="388751"/>
                </a:lnTo>
                <a:lnTo>
                  <a:pt x="1054114" y="353947"/>
                </a:lnTo>
                <a:lnTo>
                  <a:pt x="1092311" y="319541"/>
                </a:lnTo>
                <a:lnTo>
                  <a:pt x="1130684" y="285544"/>
                </a:lnTo>
                <a:lnTo>
                  <a:pt x="1169223" y="251969"/>
                </a:lnTo>
                <a:lnTo>
                  <a:pt x="1207913" y="218829"/>
                </a:lnTo>
                <a:lnTo>
                  <a:pt x="1246744" y="186133"/>
                </a:lnTo>
                <a:lnTo>
                  <a:pt x="1285703" y="153896"/>
                </a:lnTo>
                <a:lnTo>
                  <a:pt x="1324776" y="122129"/>
                </a:lnTo>
                <a:lnTo>
                  <a:pt x="1363952" y="90844"/>
                </a:lnTo>
                <a:lnTo>
                  <a:pt x="1403218" y="60052"/>
                </a:lnTo>
                <a:lnTo>
                  <a:pt x="1442562" y="29767"/>
                </a:lnTo>
                <a:lnTo>
                  <a:pt x="1481972" y="0"/>
                </a:lnTo>
              </a:path>
            </a:pathLst>
          </a:custGeom>
          <a:ln w="9524">
            <a:solidFill>
              <a:srgbClr val="D84436"/>
            </a:solidFill>
          </a:ln>
        </p:spPr>
        <p:txBody>
          <a:bodyPr wrap="square" lIns="0" tIns="0" rIns="0" bIns="0" rtlCol="0"/>
          <a:lstStyle/>
          <a:p>
            <a:endParaRPr sz="1350"/>
          </a:p>
        </p:txBody>
      </p:sp>
      <p:sp>
        <p:nvSpPr>
          <p:cNvPr id="98" name="object 99"/>
          <p:cNvSpPr/>
          <p:nvPr/>
        </p:nvSpPr>
        <p:spPr>
          <a:xfrm>
            <a:off x="2586317" y="3590663"/>
            <a:ext cx="210979" cy="210979"/>
          </a:xfrm>
          <a:custGeom>
            <a:avLst/>
            <a:gdLst/>
            <a:ahLst/>
            <a:cxnLst/>
            <a:rect l="l" t="t" r="r" b="b"/>
            <a:pathLst>
              <a:path w="281305" h="281305">
                <a:moveTo>
                  <a:pt x="0" y="140412"/>
                </a:moveTo>
                <a:lnTo>
                  <a:pt x="7156" y="96030"/>
                </a:lnTo>
                <a:lnTo>
                  <a:pt x="27086" y="57485"/>
                </a:lnTo>
                <a:lnTo>
                  <a:pt x="57477" y="27090"/>
                </a:lnTo>
                <a:lnTo>
                  <a:pt x="96019" y="7158"/>
                </a:lnTo>
                <a:lnTo>
                  <a:pt x="140399" y="0"/>
                </a:lnTo>
                <a:lnTo>
                  <a:pt x="194124" y="10687"/>
                </a:lnTo>
                <a:lnTo>
                  <a:pt x="239674" y="41122"/>
                </a:lnTo>
                <a:lnTo>
                  <a:pt x="270108" y="86676"/>
                </a:lnTo>
                <a:lnTo>
                  <a:pt x="280799" y="140412"/>
                </a:lnTo>
                <a:lnTo>
                  <a:pt x="273642" y="184783"/>
                </a:lnTo>
                <a:lnTo>
                  <a:pt x="253713" y="223323"/>
                </a:lnTo>
                <a:lnTo>
                  <a:pt x="223321" y="253718"/>
                </a:lnTo>
                <a:lnTo>
                  <a:pt x="184780" y="273652"/>
                </a:lnTo>
                <a:lnTo>
                  <a:pt x="140399" y="280811"/>
                </a:lnTo>
                <a:lnTo>
                  <a:pt x="96019" y="273652"/>
                </a:lnTo>
                <a:lnTo>
                  <a:pt x="57477" y="253718"/>
                </a:lnTo>
                <a:lnTo>
                  <a:pt x="27086" y="223323"/>
                </a:lnTo>
                <a:lnTo>
                  <a:pt x="7156" y="184783"/>
                </a:lnTo>
                <a:lnTo>
                  <a:pt x="0" y="140412"/>
                </a:lnTo>
                <a:close/>
              </a:path>
            </a:pathLst>
          </a:custGeom>
          <a:ln w="9524">
            <a:solidFill>
              <a:srgbClr val="D84436"/>
            </a:solidFill>
          </a:ln>
        </p:spPr>
        <p:txBody>
          <a:bodyPr wrap="square" lIns="0" tIns="0" rIns="0" bIns="0" rtlCol="0"/>
          <a:lstStyle/>
          <a:p>
            <a:endParaRPr sz="1350"/>
          </a:p>
        </p:txBody>
      </p:sp>
      <p:sp>
        <p:nvSpPr>
          <p:cNvPr id="99" name="object 100"/>
          <p:cNvSpPr txBox="1"/>
          <p:nvPr/>
        </p:nvSpPr>
        <p:spPr>
          <a:xfrm>
            <a:off x="2645451" y="3595499"/>
            <a:ext cx="92392" cy="161583"/>
          </a:xfrm>
          <a:prstGeom prst="rect">
            <a:avLst/>
          </a:prstGeom>
        </p:spPr>
        <p:txBody>
          <a:bodyPr vert="horz" wrap="square" lIns="0" tIns="0" rIns="0" bIns="0" rtlCol="0">
            <a:spAutoFit/>
          </a:bodyPr>
          <a:lstStyle/>
          <a:p>
            <a:pPr marL="9525"/>
            <a:r>
              <a:rPr sz="1050" dirty="0">
                <a:solidFill>
                  <a:srgbClr val="D84436"/>
                </a:solidFill>
                <a:latin typeface="Consolas"/>
                <a:cs typeface="Consolas"/>
              </a:rPr>
              <a:t>x</a:t>
            </a:r>
            <a:endParaRPr sz="1050">
              <a:latin typeface="Consolas"/>
              <a:cs typeface="Consolas"/>
            </a:endParaRPr>
          </a:p>
        </p:txBody>
      </p:sp>
      <p:sp>
        <p:nvSpPr>
          <p:cNvPr id="100" name="object 101"/>
          <p:cNvSpPr/>
          <p:nvPr/>
        </p:nvSpPr>
        <p:spPr>
          <a:xfrm>
            <a:off x="2354642" y="3272960"/>
            <a:ext cx="975360" cy="1032510"/>
          </a:xfrm>
          <a:custGeom>
            <a:avLst/>
            <a:gdLst/>
            <a:ahLst/>
            <a:cxnLst/>
            <a:rect l="l" t="t" r="r" b="b"/>
            <a:pathLst>
              <a:path w="1300479" h="1376679">
                <a:moveTo>
                  <a:pt x="0" y="1376414"/>
                </a:moveTo>
                <a:lnTo>
                  <a:pt x="30512" y="1338962"/>
                </a:lnTo>
                <a:lnTo>
                  <a:pt x="61475" y="1301327"/>
                </a:lnTo>
                <a:lnTo>
                  <a:pt x="92871" y="1263527"/>
                </a:lnTo>
                <a:lnTo>
                  <a:pt x="124684" y="1225579"/>
                </a:lnTo>
                <a:lnTo>
                  <a:pt x="156899" y="1187500"/>
                </a:lnTo>
                <a:lnTo>
                  <a:pt x="189497" y="1149305"/>
                </a:lnTo>
                <a:lnTo>
                  <a:pt x="222462" y="1111013"/>
                </a:lnTo>
                <a:lnTo>
                  <a:pt x="255779" y="1072639"/>
                </a:lnTo>
                <a:lnTo>
                  <a:pt x="289429" y="1034201"/>
                </a:lnTo>
                <a:lnTo>
                  <a:pt x="323398" y="995716"/>
                </a:lnTo>
                <a:lnTo>
                  <a:pt x="357667" y="957200"/>
                </a:lnTo>
                <a:lnTo>
                  <a:pt x="392221" y="918669"/>
                </a:lnTo>
                <a:lnTo>
                  <a:pt x="427043" y="880142"/>
                </a:lnTo>
                <a:lnTo>
                  <a:pt x="462117" y="841634"/>
                </a:lnTo>
                <a:lnTo>
                  <a:pt x="497425" y="803162"/>
                </a:lnTo>
                <a:lnTo>
                  <a:pt x="532951" y="764744"/>
                </a:lnTo>
                <a:lnTo>
                  <a:pt x="568680" y="726396"/>
                </a:lnTo>
                <a:lnTo>
                  <a:pt x="604593" y="688135"/>
                </a:lnTo>
                <a:lnTo>
                  <a:pt x="640675" y="649977"/>
                </a:lnTo>
                <a:lnTo>
                  <a:pt x="676909" y="611939"/>
                </a:lnTo>
                <a:lnTo>
                  <a:pt x="713278" y="574039"/>
                </a:lnTo>
                <a:lnTo>
                  <a:pt x="749766" y="536293"/>
                </a:lnTo>
                <a:lnTo>
                  <a:pt x="786356" y="498717"/>
                </a:lnTo>
                <a:lnTo>
                  <a:pt x="823032" y="461329"/>
                </a:lnTo>
                <a:lnTo>
                  <a:pt x="859777" y="424146"/>
                </a:lnTo>
                <a:lnTo>
                  <a:pt x="896574" y="387183"/>
                </a:lnTo>
                <a:lnTo>
                  <a:pt x="933408" y="350459"/>
                </a:lnTo>
                <a:lnTo>
                  <a:pt x="970260" y="313989"/>
                </a:lnTo>
                <a:lnTo>
                  <a:pt x="1007116" y="277791"/>
                </a:lnTo>
                <a:lnTo>
                  <a:pt x="1043958" y="241882"/>
                </a:lnTo>
                <a:lnTo>
                  <a:pt x="1080769" y="206277"/>
                </a:lnTo>
                <a:lnTo>
                  <a:pt x="1117534" y="170995"/>
                </a:lnTo>
                <a:lnTo>
                  <a:pt x="1154235" y="136051"/>
                </a:lnTo>
                <a:lnTo>
                  <a:pt x="1190856" y="101463"/>
                </a:lnTo>
                <a:lnTo>
                  <a:pt x="1227380" y="67247"/>
                </a:lnTo>
                <a:lnTo>
                  <a:pt x="1263791" y="33420"/>
                </a:lnTo>
                <a:lnTo>
                  <a:pt x="1300072" y="0"/>
                </a:lnTo>
              </a:path>
            </a:pathLst>
          </a:custGeom>
          <a:ln w="9524">
            <a:solidFill>
              <a:srgbClr val="D84436"/>
            </a:solidFill>
          </a:ln>
        </p:spPr>
        <p:txBody>
          <a:bodyPr wrap="square" lIns="0" tIns="0" rIns="0" bIns="0" rtlCol="0"/>
          <a:lstStyle/>
          <a:p>
            <a:endParaRPr sz="1350"/>
          </a:p>
        </p:txBody>
      </p:sp>
      <p:sp>
        <p:nvSpPr>
          <p:cNvPr id="101" name="object 102"/>
          <p:cNvSpPr/>
          <p:nvPr/>
        </p:nvSpPr>
        <p:spPr>
          <a:xfrm>
            <a:off x="2700617" y="3704953"/>
            <a:ext cx="210979" cy="210979"/>
          </a:xfrm>
          <a:custGeom>
            <a:avLst/>
            <a:gdLst/>
            <a:ahLst/>
            <a:cxnLst/>
            <a:rect l="l" t="t" r="r" b="b"/>
            <a:pathLst>
              <a:path w="281305" h="281305">
                <a:moveTo>
                  <a:pt x="0" y="140399"/>
                </a:moveTo>
                <a:lnTo>
                  <a:pt x="7156" y="96028"/>
                </a:lnTo>
                <a:lnTo>
                  <a:pt x="27086" y="57488"/>
                </a:lnTo>
                <a:lnTo>
                  <a:pt x="57477" y="27093"/>
                </a:lnTo>
                <a:lnTo>
                  <a:pt x="96019" y="7159"/>
                </a:lnTo>
                <a:lnTo>
                  <a:pt x="140399" y="0"/>
                </a:lnTo>
                <a:lnTo>
                  <a:pt x="194124" y="10690"/>
                </a:lnTo>
                <a:lnTo>
                  <a:pt x="239674" y="41124"/>
                </a:lnTo>
                <a:lnTo>
                  <a:pt x="270108" y="86684"/>
                </a:lnTo>
                <a:lnTo>
                  <a:pt x="280799" y="140399"/>
                </a:lnTo>
                <a:lnTo>
                  <a:pt x="273642" y="184780"/>
                </a:lnTo>
                <a:lnTo>
                  <a:pt x="253713" y="223321"/>
                </a:lnTo>
                <a:lnTo>
                  <a:pt x="223321" y="253713"/>
                </a:lnTo>
                <a:lnTo>
                  <a:pt x="184780" y="273642"/>
                </a:lnTo>
                <a:lnTo>
                  <a:pt x="140399" y="280799"/>
                </a:lnTo>
                <a:lnTo>
                  <a:pt x="96019" y="273642"/>
                </a:lnTo>
                <a:lnTo>
                  <a:pt x="57477" y="253713"/>
                </a:lnTo>
                <a:lnTo>
                  <a:pt x="27086" y="223321"/>
                </a:lnTo>
                <a:lnTo>
                  <a:pt x="7156" y="184780"/>
                </a:lnTo>
                <a:lnTo>
                  <a:pt x="0" y="140399"/>
                </a:lnTo>
                <a:close/>
              </a:path>
            </a:pathLst>
          </a:custGeom>
          <a:ln w="9524">
            <a:solidFill>
              <a:srgbClr val="D84436"/>
            </a:solidFill>
          </a:ln>
        </p:spPr>
        <p:txBody>
          <a:bodyPr wrap="square" lIns="0" tIns="0" rIns="0" bIns="0" rtlCol="0"/>
          <a:lstStyle/>
          <a:p>
            <a:endParaRPr sz="1350"/>
          </a:p>
        </p:txBody>
      </p:sp>
      <p:sp>
        <p:nvSpPr>
          <p:cNvPr id="102" name="object 103"/>
          <p:cNvSpPr/>
          <p:nvPr/>
        </p:nvSpPr>
        <p:spPr>
          <a:xfrm>
            <a:off x="2609586" y="3556471"/>
            <a:ext cx="691039" cy="743426"/>
          </a:xfrm>
          <a:custGeom>
            <a:avLst/>
            <a:gdLst/>
            <a:ahLst/>
            <a:cxnLst/>
            <a:rect l="l" t="t" r="r" b="b"/>
            <a:pathLst>
              <a:path w="921385" h="991235">
                <a:moveTo>
                  <a:pt x="0" y="991000"/>
                </a:moveTo>
                <a:lnTo>
                  <a:pt x="26515" y="950996"/>
                </a:lnTo>
                <a:lnTo>
                  <a:pt x="53875" y="910994"/>
                </a:lnTo>
                <a:lnTo>
                  <a:pt x="82048" y="871023"/>
                </a:lnTo>
                <a:lnTo>
                  <a:pt x="111003" y="831114"/>
                </a:lnTo>
                <a:lnTo>
                  <a:pt x="140709" y="791297"/>
                </a:lnTo>
                <a:lnTo>
                  <a:pt x="171135" y="751603"/>
                </a:lnTo>
                <a:lnTo>
                  <a:pt x="202250" y="712061"/>
                </a:lnTo>
                <a:lnTo>
                  <a:pt x="234022" y="672703"/>
                </a:lnTo>
                <a:lnTo>
                  <a:pt x="266420" y="633558"/>
                </a:lnTo>
                <a:lnTo>
                  <a:pt x="299414" y="594657"/>
                </a:lnTo>
                <a:lnTo>
                  <a:pt x="332973" y="556030"/>
                </a:lnTo>
                <a:lnTo>
                  <a:pt x="367064" y="517707"/>
                </a:lnTo>
                <a:lnTo>
                  <a:pt x="401658" y="479719"/>
                </a:lnTo>
                <a:lnTo>
                  <a:pt x="436722" y="442096"/>
                </a:lnTo>
                <a:lnTo>
                  <a:pt x="472227" y="404868"/>
                </a:lnTo>
                <a:lnTo>
                  <a:pt x="508140" y="368066"/>
                </a:lnTo>
                <a:lnTo>
                  <a:pt x="544431" y="331720"/>
                </a:lnTo>
                <a:lnTo>
                  <a:pt x="581069" y="295860"/>
                </a:lnTo>
                <a:lnTo>
                  <a:pt x="618022" y="260516"/>
                </a:lnTo>
                <a:lnTo>
                  <a:pt x="655259" y="225720"/>
                </a:lnTo>
                <a:lnTo>
                  <a:pt x="692750" y="191500"/>
                </a:lnTo>
                <a:lnTo>
                  <a:pt x="730463" y="157888"/>
                </a:lnTo>
                <a:lnTo>
                  <a:pt x="768367" y="124914"/>
                </a:lnTo>
                <a:lnTo>
                  <a:pt x="806431" y="92607"/>
                </a:lnTo>
                <a:lnTo>
                  <a:pt x="844624" y="60999"/>
                </a:lnTo>
                <a:lnTo>
                  <a:pt x="882915" y="30120"/>
                </a:lnTo>
                <a:lnTo>
                  <a:pt x="921273" y="0"/>
                </a:lnTo>
              </a:path>
            </a:pathLst>
          </a:custGeom>
          <a:ln w="9524">
            <a:solidFill>
              <a:srgbClr val="D84436"/>
            </a:solidFill>
          </a:ln>
        </p:spPr>
        <p:txBody>
          <a:bodyPr wrap="square" lIns="0" tIns="0" rIns="0" bIns="0" rtlCol="0"/>
          <a:lstStyle/>
          <a:p>
            <a:endParaRPr sz="1350"/>
          </a:p>
        </p:txBody>
      </p:sp>
      <p:sp>
        <p:nvSpPr>
          <p:cNvPr id="103" name="object 104"/>
          <p:cNvSpPr/>
          <p:nvPr/>
        </p:nvSpPr>
        <p:spPr>
          <a:xfrm>
            <a:off x="2814916" y="3819272"/>
            <a:ext cx="210979" cy="210979"/>
          </a:xfrm>
          <a:custGeom>
            <a:avLst/>
            <a:gdLst/>
            <a:ahLst/>
            <a:cxnLst/>
            <a:rect l="l" t="t" r="r" b="b"/>
            <a:pathLst>
              <a:path w="281304" h="281305">
                <a:moveTo>
                  <a:pt x="0" y="140399"/>
                </a:moveTo>
                <a:lnTo>
                  <a:pt x="7156" y="96019"/>
                </a:lnTo>
                <a:lnTo>
                  <a:pt x="27086" y="57477"/>
                </a:lnTo>
                <a:lnTo>
                  <a:pt x="57477" y="27086"/>
                </a:lnTo>
                <a:lnTo>
                  <a:pt x="96019" y="7156"/>
                </a:lnTo>
                <a:lnTo>
                  <a:pt x="140399" y="0"/>
                </a:lnTo>
                <a:lnTo>
                  <a:pt x="194124" y="10678"/>
                </a:lnTo>
                <a:lnTo>
                  <a:pt x="239674" y="41099"/>
                </a:lnTo>
                <a:lnTo>
                  <a:pt x="270108" y="86662"/>
                </a:lnTo>
                <a:lnTo>
                  <a:pt x="280799" y="140399"/>
                </a:lnTo>
                <a:lnTo>
                  <a:pt x="273642" y="184770"/>
                </a:lnTo>
                <a:lnTo>
                  <a:pt x="253713" y="223311"/>
                </a:lnTo>
                <a:lnTo>
                  <a:pt x="223321" y="253705"/>
                </a:lnTo>
                <a:lnTo>
                  <a:pt x="184780" y="273640"/>
                </a:lnTo>
                <a:lnTo>
                  <a:pt x="140399" y="280799"/>
                </a:lnTo>
                <a:lnTo>
                  <a:pt x="96019" y="273640"/>
                </a:lnTo>
                <a:lnTo>
                  <a:pt x="57477" y="253705"/>
                </a:lnTo>
                <a:lnTo>
                  <a:pt x="27086" y="223311"/>
                </a:lnTo>
                <a:lnTo>
                  <a:pt x="7156" y="184770"/>
                </a:lnTo>
                <a:lnTo>
                  <a:pt x="0" y="140399"/>
                </a:lnTo>
                <a:close/>
              </a:path>
            </a:pathLst>
          </a:custGeom>
          <a:ln w="9524">
            <a:solidFill>
              <a:srgbClr val="D84436"/>
            </a:solidFill>
          </a:ln>
        </p:spPr>
        <p:txBody>
          <a:bodyPr wrap="square" lIns="0" tIns="0" rIns="0" bIns="0" rtlCol="0"/>
          <a:lstStyle/>
          <a:p>
            <a:endParaRPr sz="1350"/>
          </a:p>
        </p:txBody>
      </p:sp>
      <p:sp>
        <p:nvSpPr>
          <p:cNvPr id="104" name="object 105"/>
          <p:cNvSpPr txBox="1"/>
          <p:nvPr/>
        </p:nvSpPr>
        <p:spPr>
          <a:xfrm>
            <a:off x="2759750" y="3709799"/>
            <a:ext cx="206693" cy="282129"/>
          </a:xfrm>
          <a:prstGeom prst="rect">
            <a:avLst/>
          </a:prstGeom>
        </p:spPr>
        <p:txBody>
          <a:bodyPr vert="horz" wrap="square" lIns="0" tIns="0" rIns="0" bIns="0" rtlCol="0">
            <a:spAutoFit/>
          </a:bodyPr>
          <a:lstStyle/>
          <a:p>
            <a:pPr marL="9525">
              <a:lnSpc>
                <a:spcPts val="1080"/>
              </a:lnSpc>
            </a:pPr>
            <a:r>
              <a:rPr sz="1050" dirty="0">
                <a:solidFill>
                  <a:srgbClr val="D84436"/>
                </a:solidFill>
                <a:latin typeface="Consolas"/>
                <a:cs typeface="Consolas"/>
              </a:rPr>
              <a:t>x</a:t>
            </a:r>
            <a:endParaRPr sz="1050">
              <a:latin typeface="Consolas"/>
              <a:cs typeface="Consolas"/>
            </a:endParaRPr>
          </a:p>
          <a:p>
            <a:pPr marL="123349">
              <a:lnSpc>
                <a:spcPts val="1080"/>
              </a:lnSpc>
            </a:pPr>
            <a:r>
              <a:rPr sz="1050" dirty="0">
                <a:solidFill>
                  <a:srgbClr val="D84436"/>
                </a:solidFill>
                <a:latin typeface="Consolas"/>
                <a:cs typeface="Consolas"/>
              </a:rPr>
              <a:t>x</a:t>
            </a:r>
            <a:endParaRPr sz="1050">
              <a:latin typeface="Consolas"/>
              <a:cs typeface="Consolas"/>
            </a:endParaRPr>
          </a:p>
        </p:txBody>
      </p:sp>
      <p:sp>
        <p:nvSpPr>
          <p:cNvPr id="105" name="object 106"/>
          <p:cNvSpPr/>
          <p:nvPr/>
        </p:nvSpPr>
        <p:spPr>
          <a:xfrm>
            <a:off x="2985485" y="3985772"/>
            <a:ext cx="272891" cy="320040"/>
          </a:xfrm>
          <a:custGeom>
            <a:avLst/>
            <a:gdLst/>
            <a:ahLst/>
            <a:cxnLst/>
            <a:rect l="l" t="t" r="r" b="b"/>
            <a:pathLst>
              <a:path w="363854" h="426720">
                <a:moveTo>
                  <a:pt x="0" y="426249"/>
                </a:moveTo>
                <a:lnTo>
                  <a:pt x="8430" y="373068"/>
                </a:lnTo>
                <a:lnTo>
                  <a:pt x="21374" y="322675"/>
                </a:lnTo>
                <a:lnTo>
                  <a:pt x="38671" y="275195"/>
                </a:lnTo>
                <a:lnTo>
                  <a:pt x="60158" y="230756"/>
                </a:lnTo>
                <a:lnTo>
                  <a:pt x="85671" y="189486"/>
                </a:lnTo>
                <a:lnTo>
                  <a:pt x="115049" y="151512"/>
                </a:lnTo>
                <a:lnTo>
                  <a:pt x="148129" y="116960"/>
                </a:lnTo>
                <a:lnTo>
                  <a:pt x="184749" y="85959"/>
                </a:lnTo>
                <a:lnTo>
                  <a:pt x="224746" y="58635"/>
                </a:lnTo>
                <a:lnTo>
                  <a:pt x="267957" y="35115"/>
                </a:lnTo>
                <a:lnTo>
                  <a:pt x="314221" y="15528"/>
                </a:lnTo>
                <a:lnTo>
                  <a:pt x="363374" y="0"/>
                </a:lnTo>
              </a:path>
            </a:pathLst>
          </a:custGeom>
          <a:ln w="9524">
            <a:solidFill>
              <a:srgbClr val="D84436"/>
            </a:solidFill>
          </a:ln>
        </p:spPr>
        <p:txBody>
          <a:bodyPr wrap="square" lIns="0" tIns="0" rIns="0" bIns="0" rtlCol="0"/>
          <a:lstStyle/>
          <a:p>
            <a:endParaRPr sz="1350"/>
          </a:p>
        </p:txBody>
      </p:sp>
      <p:sp>
        <p:nvSpPr>
          <p:cNvPr id="106" name="object 107"/>
          <p:cNvSpPr/>
          <p:nvPr/>
        </p:nvSpPr>
        <p:spPr>
          <a:xfrm>
            <a:off x="2986366" y="3990722"/>
            <a:ext cx="210979" cy="210979"/>
          </a:xfrm>
          <a:custGeom>
            <a:avLst/>
            <a:gdLst/>
            <a:ahLst/>
            <a:cxnLst/>
            <a:rect l="l" t="t" r="r" b="b"/>
            <a:pathLst>
              <a:path w="281304" h="281304">
                <a:moveTo>
                  <a:pt x="0" y="140399"/>
                </a:moveTo>
                <a:lnTo>
                  <a:pt x="7156" y="96019"/>
                </a:lnTo>
                <a:lnTo>
                  <a:pt x="27086" y="57477"/>
                </a:lnTo>
                <a:lnTo>
                  <a:pt x="57477" y="27086"/>
                </a:lnTo>
                <a:lnTo>
                  <a:pt x="96019" y="7156"/>
                </a:lnTo>
                <a:lnTo>
                  <a:pt x="140399" y="0"/>
                </a:lnTo>
                <a:lnTo>
                  <a:pt x="194124" y="10678"/>
                </a:lnTo>
                <a:lnTo>
                  <a:pt x="239674" y="41099"/>
                </a:lnTo>
                <a:lnTo>
                  <a:pt x="270108" y="86662"/>
                </a:lnTo>
                <a:lnTo>
                  <a:pt x="280799" y="140399"/>
                </a:lnTo>
                <a:lnTo>
                  <a:pt x="273642" y="184770"/>
                </a:lnTo>
                <a:lnTo>
                  <a:pt x="253713" y="223311"/>
                </a:lnTo>
                <a:lnTo>
                  <a:pt x="223321" y="253705"/>
                </a:lnTo>
                <a:lnTo>
                  <a:pt x="184780" y="273640"/>
                </a:lnTo>
                <a:lnTo>
                  <a:pt x="140399" y="280799"/>
                </a:lnTo>
                <a:lnTo>
                  <a:pt x="96019" y="273640"/>
                </a:lnTo>
                <a:lnTo>
                  <a:pt x="57477" y="253705"/>
                </a:lnTo>
                <a:lnTo>
                  <a:pt x="27086" y="223311"/>
                </a:lnTo>
                <a:lnTo>
                  <a:pt x="7156" y="184770"/>
                </a:lnTo>
                <a:lnTo>
                  <a:pt x="0" y="140399"/>
                </a:lnTo>
                <a:close/>
              </a:path>
            </a:pathLst>
          </a:custGeom>
          <a:ln w="9524">
            <a:solidFill>
              <a:srgbClr val="D84436"/>
            </a:solidFill>
          </a:ln>
        </p:spPr>
        <p:txBody>
          <a:bodyPr wrap="square" lIns="0" tIns="0" rIns="0" bIns="0" rtlCol="0"/>
          <a:lstStyle/>
          <a:p>
            <a:endParaRPr sz="1350"/>
          </a:p>
        </p:txBody>
      </p:sp>
      <p:sp>
        <p:nvSpPr>
          <p:cNvPr id="107" name="object 108"/>
          <p:cNvSpPr txBox="1"/>
          <p:nvPr/>
        </p:nvSpPr>
        <p:spPr>
          <a:xfrm>
            <a:off x="3045500" y="3995548"/>
            <a:ext cx="92392" cy="161583"/>
          </a:xfrm>
          <a:prstGeom prst="rect">
            <a:avLst/>
          </a:prstGeom>
        </p:spPr>
        <p:txBody>
          <a:bodyPr vert="horz" wrap="square" lIns="0" tIns="0" rIns="0" bIns="0" rtlCol="0">
            <a:spAutoFit/>
          </a:bodyPr>
          <a:lstStyle/>
          <a:p>
            <a:pPr marL="9525"/>
            <a:r>
              <a:rPr sz="1050" dirty="0">
                <a:solidFill>
                  <a:srgbClr val="D84436"/>
                </a:solidFill>
                <a:latin typeface="Consolas"/>
                <a:cs typeface="Consolas"/>
              </a:rPr>
              <a:t>x</a:t>
            </a:r>
            <a:endParaRPr sz="1050">
              <a:latin typeface="Consolas"/>
              <a:cs typeface="Consolas"/>
            </a:endParaRPr>
          </a:p>
        </p:txBody>
      </p:sp>
      <p:sp>
        <p:nvSpPr>
          <p:cNvPr id="108" name="object 109"/>
          <p:cNvSpPr/>
          <p:nvPr/>
        </p:nvSpPr>
        <p:spPr>
          <a:xfrm>
            <a:off x="3210296" y="4233158"/>
            <a:ext cx="86678" cy="83820"/>
          </a:xfrm>
          <a:custGeom>
            <a:avLst/>
            <a:gdLst/>
            <a:ahLst/>
            <a:cxnLst/>
            <a:rect l="l" t="t" r="r" b="b"/>
            <a:pathLst>
              <a:path w="115570" h="111760">
                <a:moveTo>
                  <a:pt x="0" y="0"/>
                </a:moveTo>
                <a:lnTo>
                  <a:pt x="36419" y="15873"/>
                </a:lnTo>
                <a:lnTo>
                  <a:pt x="68402" y="40628"/>
                </a:lnTo>
                <a:lnTo>
                  <a:pt x="94953" y="72980"/>
                </a:lnTo>
                <a:lnTo>
                  <a:pt x="115074" y="111649"/>
                </a:lnTo>
              </a:path>
            </a:pathLst>
          </a:custGeom>
          <a:ln w="9524">
            <a:solidFill>
              <a:srgbClr val="D84436"/>
            </a:solidFill>
          </a:ln>
        </p:spPr>
        <p:txBody>
          <a:bodyPr wrap="square" lIns="0" tIns="0" rIns="0" bIns="0" rtlCol="0"/>
          <a:lstStyle/>
          <a:p>
            <a:endParaRPr sz="1350"/>
          </a:p>
        </p:txBody>
      </p:sp>
      <p:sp>
        <p:nvSpPr>
          <p:cNvPr id="109" name="object 110"/>
          <p:cNvSpPr/>
          <p:nvPr/>
        </p:nvSpPr>
        <p:spPr>
          <a:xfrm>
            <a:off x="3320809" y="4278327"/>
            <a:ext cx="4286" cy="84773"/>
          </a:xfrm>
          <a:custGeom>
            <a:avLst/>
            <a:gdLst/>
            <a:ahLst/>
            <a:cxnLst/>
            <a:rect l="l" t="t" r="r" b="b"/>
            <a:pathLst>
              <a:path w="5714" h="113029">
                <a:moveTo>
                  <a:pt x="3099" y="0"/>
                </a:moveTo>
                <a:lnTo>
                  <a:pt x="4890" y="24581"/>
                </a:lnTo>
                <a:lnTo>
                  <a:pt x="5328" y="51190"/>
                </a:lnTo>
                <a:lnTo>
                  <a:pt x="3876" y="80335"/>
                </a:lnTo>
                <a:lnTo>
                  <a:pt x="0" y="112524"/>
                </a:lnTo>
              </a:path>
            </a:pathLst>
          </a:custGeom>
          <a:ln w="9524">
            <a:solidFill>
              <a:srgbClr val="D84436"/>
            </a:solidFill>
          </a:ln>
        </p:spPr>
        <p:txBody>
          <a:bodyPr wrap="square" lIns="0" tIns="0" rIns="0" bIns="0" rtlCol="0"/>
          <a:lstStyle/>
          <a:p>
            <a:endParaRPr sz="1350"/>
          </a:p>
        </p:txBody>
      </p:sp>
      <p:sp>
        <p:nvSpPr>
          <p:cNvPr id="110" name="object 111"/>
          <p:cNvSpPr/>
          <p:nvPr/>
        </p:nvSpPr>
        <p:spPr>
          <a:xfrm>
            <a:off x="3267427" y="4338495"/>
            <a:ext cx="56198" cy="27623"/>
          </a:xfrm>
          <a:custGeom>
            <a:avLst/>
            <a:gdLst/>
            <a:ahLst/>
            <a:cxnLst/>
            <a:rect l="l" t="t" r="r" b="b"/>
            <a:pathLst>
              <a:path w="74929" h="36829">
                <a:moveTo>
                  <a:pt x="0" y="0"/>
                </a:moveTo>
                <a:lnTo>
                  <a:pt x="18958" y="5531"/>
                </a:lnTo>
                <a:lnTo>
                  <a:pt x="37834" y="12974"/>
                </a:lnTo>
                <a:lnTo>
                  <a:pt x="56386" y="23006"/>
                </a:lnTo>
                <a:lnTo>
                  <a:pt x="74374" y="36299"/>
                </a:lnTo>
              </a:path>
            </a:pathLst>
          </a:custGeom>
          <a:ln w="9524">
            <a:solidFill>
              <a:srgbClr val="D84436"/>
            </a:solidFill>
          </a:ln>
        </p:spPr>
        <p:txBody>
          <a:bodyPr wrap="square" lIns="0" tIns="0" rIns="0" bIns="0" rtlCol="0"/>
          <a:lstStyle/>
          <a:p>
            <a:endParaRPr sz="1350"/>
          </a:p>
        </p:txBody>
      </p:sp>
      <p:sp>
        <p:nvSpPr>
          <p:cNvPr id="111" name="object 112"/>
          <p:cNvSpPr txBox="1"/>
          <p:nvPr/>
        </p:nvSpPr>
        <p:spPr>
          <a:xfrm>
            <a:off x="3341261" y="4368512"/>
            <a:ext cx="1118711" cy="1084912"/>
          </a:xfrm>
          <a:prstGeom prst="rect">
            <a:avLst/>
          </a:prstGeom>
        </p:spPr>
        <p:txBody>
          <a:bodyPr vert="horz" wrap="square" lIns="0" tIns="0" rIns="0" bIns="0" rtlCol="0">
            <a:spAutoFit/>
          </a:bodyPr>
          <a:lstStyle/>
          <a:p>
            <a:pPr marL="9525" marR="3810" algn="just">
              <a:lnSpc>
                <a:spcPts val="1238"/>
              </a:lnSpc>
            </a:pPr>
            <a:r>
              <a:rPr sz="1575" b="1" spc="11" baseline="19841" dirty="0">
                <a:solidFill>
                  <a:srgbClr val="D84436"/>
                </a:solidFill>
                <a:latin typeface="Consolas"/>
                <a:cs typeface="Consolas"/>
              </a:rPr>
              <a:t>L</a:t>
            </a:r>
            <a:r>
              <a:rPr sz="675" b="1" spc="8" dirty="0">
                <a:solidFill>
                  <a:srgbClr val="D84436"/>
                </a:solidFill>
                <a:latin typeface="Consolas"/>
                <a:cs typeface="Consolas"/>
              </a:rPr>
              <a:t>0,0 </a:t>
            </a:r>
            <a:r>
              <a:rPr sz="1575" b="1" spc="11" baseline="19841" dirty="0">
                <a:solidFill>
                  <a:srgbClr val="D84436"/>
                </a:solidFill>
                <a:latin typeface="Consolas"/>
                <a:cs typeface="Consolas"/>
              </a:rPr>
              <a:t>L</a:t>
            </a:r>
            <a:r>
              <a:rPr sz="675" b="1" spc="8" dirty="0">
                <a:solidFill>
                  <a:srgbClr val="D84436"/>
                </a:solidFill>
                <a:latin typeface="Consolas"/>
                <a:cs typeface="Consolas"/>
              </a:rPr>
              <a:t>0,1 </a:t>
            </a:r>
            <a:r>
              <a:rPr sz="1575" b="1" spc="11" baseline="19841" dirty="0">
                <a:solidFill>
                  <a:srgbClr val="D84436"/>
                </a:solidFill>
                <a:latin typeface="Consolas"/>
                <a:cs typeface="Consolas"/>
              </a:rPr>
              <a:t>L</a:t>
            </a:r>
            <a:r>
              <a:rPr sz="675" b="1" spc="8" dirty="0">
                <a:solidFill>
                  <a:srgbClr val="D84436"/>
                </a:solidFill>
                <a:latin typeface="Consolas"/>
                <a:cs typeface="Consolas"/>
              </a:rPr>
              <a:t>0,2 </a:t>
            </a:r>
            <a:r>
              <a:rPr sz="1575" b="1" spc="11" baseline="19841" dirty="0">
                <a:solidFill>
                  <a:srgbClr val="D84436"/>
                </a:solidFill>
                <a:latin typeface="Consolas"/>
                <a:cs typeface="Consolas"/>
              </a:rPr>
              <a:t>L</a:t>
            </a:r>
            <a:r>
              <a:rPr sz="675" b="1" spc="8" dirty="0">
                <a:solidFill>
                  <a:srgbClr val="D84436"/>
                </a:solidFill>
                <a:latin typeface="Consolas"/>
                <a:cs typeface="Consolas"/>
              </a:rPr>
              <a:t>0,3  </a:t>
            </a:r>
            <a:r>
              <a:rPr sz="1575" spc="11" baseline="19841" dirty="0">
                <a:latin typeface="Consolas"/>
                <a:cs typeface="Consolas"/>
              </a:rPr>
              <a:t>L</a:t>
            </a:r>
            <a:r>
              <a:rPr sz="675" spc="8" dirty="0">
                <a:latin typeface="Consolas"/>
                <a:cs typeface="Consolas"/>
              </a:rPr>
              <a:t>1,0 </a:t>
            </a:r>
            <a:r>
              <a:rPr sz="1575" spc="11" baseline="19841" dirty="0">
                <a:latin typeface="Consolas"/>
                <a:cs typeface="Consolas"/>
              </a:rPr>
              <a:t>L</a:t>
            </a:r>
            <a:r>
              <a:rPr sz="675" spc="8" dirty="0">
                <a:latin typeface="Consolas"/>
                <a:cs typeface="Consolas"/>
              </a:rPr>
              <a:t>1,1 </a:t>
            </a:r>
            <a:r>
              <a:rPr sz="1575" spc="11" baseline="19841" dirty="0">
                <a:latin typeface="Consolas"/>
                <a:cs typeface="Consolas"/>
              </a:rPr>
              <a:t>L</a:t>
            </a:r>
            <a:r>
              <a:rPr sz="675" spc="8" dirty="0">
                <a:latin typeface="Consolas"/>
                <a:cs typeface="Consolas"/>
              </a:rPr>
              <a:t>1,2 </a:t>
            </a:r>
            <a:r>
              <a:rPr sz="1575" spc="11" baseline="19841" dirty="0">
                <a:latin typeface="Consolas"/>
                <a:cs typeface="Consolas"/>
              </a:rPr>
              <a:t>L</a:t>
            </a:r>
            <a:r>
              <a:rPr sz="675" spc="8" dirty="0">
                <a:latin typeface="Consolas"/>
                <a:cs typeface="Consolas"/>
              </a:rPr>
              <a:t>1,3  </a:t>
            </a:r>
            <a:r>
              <a:rPr sz="1575" spc="11" baseline="19841" dirty="0">
                <a:latin typeface="Consolas"/>
                <a:cs typeface="Consolas"/>
              </a:rPr>
              <a:t>L</a:t>
            </a:r>
            <a:r>
              <a:rPr sz="675" spc="8" dirty="0">
                <a:latin typeface="Consolas"/>
                <a:cs typeface="Consolas"/>
              </a:rPr>
              <a:t>2,0 </a:t>
            </a:r>
            <a:r>
              <a:rPr sz="1575" spc="11" baseline="19841" dirty="0">
                <a:latin typeface="Consolas"/>
                <a:cs typeface="Consolas"/>
              </a:rPr>
              <a:t>L</a:t>
            </a:r>
            <a:r>
              <a:rPr sz="675" spc="8" dirty="0">
                <a:latin typeface="Consolas"/>
                <a:cs typeface="Consolas"/>
              </a:rPr>
              <a:t>2,1 </a:t>
            </a:r>
            <a:r>
              <a:rPr sz="1575" spc="11" baseline="19841" dirty="0">
                <a:latin typeface="Consolas"/>
                <a:cs typeface="Consolas"/>
              </a:rPr>
              <a:t>L</a:t>
            </a:r>
            <a:r>
              <a:rPr sz="675" spc="8" dirty="0">
                <a:latin typeface="Consolas"/>
                <a:cs typeface="Consolas"/>
              </a:rPr>
              <a:t>2,2 </a:t>
            </a:r>
            <a:r>
              <a:rPr sz="1575" spc="11" baseline="19841" dirty="0">
                <a:latin typeface="Consolas"/>
                <a:cs typeface="Consolas"/>
              </a:rPr>
              <a:t>L</a:t>
            </a:r>
            <a:r>
              <a:rPr sz="675" spc="8" dirty="0">
                <a:latin typeface="Consolas"/>
                <a:cs typeface="Consolas"/>
              </a:rPr>
              <a:t>2,3  </a:t>
            </a:r>
            <a:r>
              <a:rPr sz="1575" spc="11" baseline="19841" dirty="0">
                <a:latin typeface="Consolas"/>
                <a:cs typeface="Consolas"/>
              </a:rPr>
              <a:t>L</a:t>
            </a:r>
            <a:r>
              <a:rPr sz="675" spc="8" dirty="0">
                <a:latin typeface="Consolas"/>
                <a:cs typeface="Consolas"/>
              </a:rPr>
              <a:t>3,0 </a:t>
            </a:r>
            <a:r>
              <a:rPr sz="1575" spc="11" baseline="19841" dirty="0">
                <a:latin typeface="Consolas"/>
                <a:cs typeface="Consolas"/>
              </a:rPr>
              <a:t>L</a:t>
            </a:r>
            <a:r>
              <a:rPr sz="675" spc="8" dirty="0">
                <a:latin typeface="Consolas"/>
                <a:cs typeface="Consolas"/>
              </a:rPr>
              <a:t>3,1 </a:t>
            </a:r>
            <a:r>
              <a:rPr sz="1575" spc="11" baseline="19841" dirty="0">
                <a:latin typeface="Consolas"/>
                <a:cs typeface="Consolas"/>
              </a:rPr>
              <a:t>L</a:t>
            </a:r>
            <a:r>
              <a:rPr sz="675" spc="8" dirty="0">
                <a:latin typeface="Consolas"/>
                <a:cs typeface="Consolas"/>
              </a:rPr>
              <a:t>3,2 </a:t>
            </a:r>
            <a:r>
              <a:rPr sz="1575" spc="11" baseline="19841" dirty="0">
                <a:latin typeface="Consolas"/>
                <a:cs typeface="Consolas"/>
              </a:rPr>
              <a:t>L</a:t>
            </a:r>
            <a:r>
              <a:rPr sz="675" spc="8" dirty="0">
                <a:latin typeface="Consolas"/>
                <a:cs typeface="Consolas"/>
              </a:rPr>
              <a:t>3,3  </a:t>
            </a:r>
            <a:r>
              <a:rPr sz="1575" spc="11" baseline="19841" dirty="0">
                <a:latin typeface="Consolas"/>
                <a:cs typeface="Consolas"/>
              </a:rPr>
              <a:t>L</a:t>
            </a:r>
            <a:r>
              <a:rPr sz="675" spc="8" dirty="0">
                <a:latin typeface="Consolas"/>
                <a:cs typeface="Consolas"/>
              </a:rPr>
              <a:t>4,0 </a:t>
            </a:r>
            <a:r>
              <a:rPr sz="1575" spc="11" baseline="19841" dirty="0">
                <a:latin typeface="Consolas"/>
                <a:cs typeface="Consolas"/>
              </a:rPr>
              <a:t>L</a:t>
            </a:r>
            <a:r>
              <a:rPr sz="675" spc="8" dirty="0">
                <a:latin typeface="Consolas"/>
                <a:cs typeface="Consolas"/>
              </a:rPr>
              <a:t>4,1 </a:t>
            </a:r>
            <a:r>
              <a:rPr sz="1575" spc="11" baseline="19841" dirty="0">
                <a:latin typeface="Consolas"/>
                <a:cs typeface="Consolas"/>
              </a:rPr>
              <a:t>L</a:t>
            </a:r>
            <a:r>
              <a:rPr sz="675" spc="8" dirty="0">
                <a:latin typeface="Consolas"/>
                <a:cs typeface="Consolas"/>
              </a:rPr>
              <a:t>4,2</a:t>
            </a:r>
            <a:r>
              <a:rPr sz="675" spc="-19" dirty="0">
                <a:latin typeface="Consolas"/>
                <a:cs typeface="Consolas"/>
              </a:rPr>
              <a:t> </a:t>
            </a:r>
            <a:r>
              <a:rPr sz="1575" spc="11" baseline="19841" dirty="0">
                <a:latin typeface="Consolas"/>
                <a:cs typeface="Consolas"/>
              </a:rPr>
              <a:t>L</a:t>
            </a:r>
            <a:r>
              <a:rPr sz="675" spc="8" dirty="0">
                <a:latin typeface="Consolas"/>
                <a:cs typeface="Consolas"/>
              </a:rPr>
              <a:t>4,3</a:t>
            </a:r>
            <a:endParaRPr sz="675">
              <a:latin typeface="Consolas"/>
              <a:cs typeface="Consolas"/>
            </a:endParaRPr>
          </a:p>
          <a:p>
            <a:pPr marL="668655">
              <a:lnSpc>
                <a:spcPts val="806"/>
              </a:lnSpc>
            </a:pPr>
            <a:r>
              <a:rPr sz="1050" dirty="0">
                <a:latin typeface="Arial"/>
                <a:cs typeface="Arial"/>
              </a:rPr>
              <a:t>…</a:t>
            </a:r>
            <a:endParaRPr sz="1050">
              <a:latin typeface="Arial"/>
              <a:cs typeface="Arial"/>
            </a:endParaRPr>
          </a:p>
          <a:p>
            <a:pPr marL="9525" algn="just">
              <a:spcBef>
                <a:spcPts val="371"/>
              </a:spcBef>
            </a:pPr>
            <a:r>
              <a:rPr sz="1575" spc="11" baseline="19841" dirty="0">
                <a:latin typeface="Consolas"/>
                <a:cs typeface="Consolas"/>
              </a:rPr>
              <a:t>L</a:t>
            </a:r>
            <a:r>
              <a:rPr sz="675" spc="8" dirty="0">
                <a:latin typeface="Consolas"/>
                <a:cs typeface="Consolas"/>
              </a:rPr>
              <a:t>99,0 </a:t>
            </a:r>
            <a:r>
              <a:rPr sz="1575" spc="11" baseline="19841" dirty="0">
                <a:latin typeface="Consolas"/>
                <a:cs typeface="Consolas"/>
              </a:rPr>
              <a:t>L</a:t>
            </a:r>
            <a:r>
              <a:rPr sz="675" spc="8" dirty="0">
                <a:latin typeface="Consolas"/>
                <a:cs typeface="Consolas"/>
              </a:rPr>
              <a:t>99,1</a:t>
            </a:r>
            <a:r>
              <a:rPr sz="675" spc="-15" dirty="0">
                <a:latin typeface="Consolas"/>
                <a:cs typeface="Consolas"/>
              </a:rPr>
              <a:t> </a:t>
            </a:r>
            <a:r>
              <a:rPr sz="1575" spc="11" baseline="19841" dirty="0">
                <a:latin typeface="Consolas"/>
                <a:cs typeface="Consolas"/>
              </a:rPr>
              <a:t>L</a:t>
            </a:r>
            <a:r>
              <a:rPr sz="675" spc="8" dirty="0">
                <a:latin typeface="Consolas"/>
                <a:cs typeface="Consolas"/>
              </a:rPr>
              <a:t>99,2</a:t>
            </a:r>
            <a:endParaRPr sz="675">
              <a:latin typeface="Consolas"/>
              <a:cs typeface="Consolas"/>
            </a:endParaRPr>
          </a:p>
        </p:txBody>
      </p:sp>
      <p:sp>
        <p:nvSpPr>
          <p:cNvPr id="112" name="object 113"/>
          <p:cNvSpPr txBox="1"/>
          <p:nvPr/>
        </p:nvSpPr>
        <p:spPr>
          <a:xfrm>
            <a:off x="4513656" y="4310886"/>
            <a:ext cx="494824" cy="1143903"/>
          </a:xfrm>
          <a:prstGeom prst="rect">
            <a:avLst/>
          </a:prstGeom>
        </p:spPr>
        <p:txBody>
          <a:bodyPr vert="horz" wrap="square" lIns="0" tIns="0" rIns="0" bIns="0" rtlCol="0">
            <a:spAutoFit/>
          </a:bodyPr>
          <a:lstStyle/>
          <a:p>
            <a:pPr marL="9525"/>
            <a:r>
              <a:rPr sz="1050" b="1" spc="-75" dirty="0">
                <a:solidFill>
                  <a:srgbClr val="D84436"/>
                </a:solidFill>
                <a:latin typeface="Arial"/>
                <a:cs typeface="Arial"/>
              </a:rPr>
              <a:t>…</a:t>
            </a:r>
            <a:r>
              <a:rPr sz="1050" spc="-75" dirty="0">
                <a:solidFill>
                  <a:srgbClr val="FFFFFF"/>
                </a:solidFill>
                <a:latin typeface="Arial"/>
                <a:cs typeface="Arial"/>
              </a:rPr>
              <a:t>…</a:t>
            </a:r>
            <a:r>
              <a:rPr sz="1050" b="1" spc="-75" dirty="0">
                <a:solidFill>
                  <a:srgbClr val="D84436"/>
                </a:solidFill>
                <a:latin typeface="Consolas"/>
                <a:cs typeface="Consolas"/>
              </a:rPr>
              <a:t>L</a:t>
            </a:r>
            <a:r>
              <a:rPr sz="1013" b="1" spc="-113" baseline="-30864" dirty="0">
                <a:solidFill>
                  <a:srgbClr val="D84436"/>
                </a:solidFill>
                <a:latin typeface="Consolas"/>
                <a:cs typeface="Consolas"/>
              </a:rPr>
              <a:t>0,9</a:t>
            </a:r>
            <a:endParaRPr sz="1013" baseline="-30864">
              <a:latin typeface="Consolas"/>
              <a:cs typeface="Consolas"/>
            </a:endParaRPr>
          </a:p>
          <a:p>
            <a:pPr marL="9525">
              <a:lnSpc>
                <a:spcPts val="1248"/>
              </a:lnSpc>
              <a:spcBef>
                <a:spcPts val="371"/>
              </a:spcBef>
            </a:pPr>
            <a:r>
              <a:rPr sz="1575" baseline="19841" dirty="0">
                <a:latin typeface="Arial"/>
                <a:cs typeface="Arial"/>
              </a:rPr>
              <a:t>…</a:t>
            </a:r>
            <a:r>
              <a:rPr sz="1575" spc="326" baseline="19841" dirty="0">
                <a:latin typeface="Arial"/>
                <a:cs typeface="Arial"/>
              </a:rPr>
              <a:t> </a:t>
            </a:r>
            <a:r>
              <a:rPr sz="1575" spc="11" baseline="19841" dirty="0">
                <a:latin typeface="Consolas"/>
                <a:cs typeface="Consolas"/>
              </a:rPr>
              <a:t>L</a:t>
            </a:r>
            <a:r>
              <a:rPr sz="675" spc="8" dirty="0">
                <a:latin typeface="Consolas"/>
                <a:cs typeface="Consolas"/>
              </a:rPr>
              <a:t>1,9</a:t>
            </a:r>
            <a:endParaRPr sz="675">
              <a:latin typeface="Consolas"/>
              <a:cs typeface="Consolas"/>
            </a:endParaRPr>
          </a:p>
          <a:p>
            <a:pPr marL="9525">
              <a:lnSpc>
                <a:spcPts val="1238"/>
              </a:lnSpc>
            </a:pPr>
            <a:r>
              <a:rPr sz="1575" baseline="19841" dirty="0">
                <a:latin typeface="Arial"/>
                <a:cs typeface="Arial"/>
              </a:rPr>
              <a:t>…</a:t>
            </a:r>
            <a:r>
              <a:rPr sz="1575" spc="326" baseline="19841" dirty="0">
                <a:latin typeface="Arial"/>
                <a:cs typeface="Arial"/>
              </a:rPr>
              <a:t> </a:t>
            </a:r>
            <a:r>
              <a:rPr sz="1575" spc="11" baseline="19841" dirty="0">
                <a:latin typeface="Consolas"/>
                <a:cs typeface="Consolas"/>
              </a:rPr>
              <a:t>L</a:t>
            </a:r>
            <a:r>
              <a:rPr sz="675" spc="8" dirty="0">
                <a:latin typeface="Consolas"/>
                <a:cs typeface="Consolas"/>
              </a:rPr>
              <a:t>2,9</a:t>
            </a:r>
            <a:endParaRPr sz="675">
              <a:latin typeface="Consolas"/>
              <a:cs typeface="Consolas"/>
            </a:endParaRPr>
          </a:p>
          <a:p>
            <a:pPr marL="9525">
              <a:lnSpc>
                <a:spcPts val="1238"/>
              </a:lnSpc>
            </a:pPr>
            <a:r>
              <a:rPr sz="1575" baseline="19841" dirty="0">
                <a:latin typeface="Arial"/>
                <a:cs typeface="Arial"/>
              </a:rPr>
              <a:t>…</a:t>
            </a:r>
            <a:r>
              <a:rPr sz="1575" spc="326" baseline="19841" dirty="0">
                <a:latin typeface="Arial"/>
                <a:cs typeface="Arial"/>
              </a:rPr>
              <a:t> </a:t>
            </a:r>
            <a:r>
              <a:rPr sz="1575" spc="11" baseline="19841" dirty="0">
                <a:latin typeface="Consolas"/>
                <a:cs typeface="Consolas"/>
              </a:rPr>
              <a:t>L</a:t>
            </a:r>
            <a:r>
              <a:rPr sz="675" spc="8" dirty="0">
                <a:latin typeface="Consolas"/>
                <a:cs typeface="Consolas"/>
              </a:rPr>
              <a:t>3,9</a:t>
            </a:r>
            <a:endParaRPr sz="675">
              <a:latin typeface="Consolas"/>
              <a:cs typeface="Consolas"/>
            </a:endParaRPr>
          </a:p>
          <a:p>
            <a:pPr marL="9525">
              <a:lnSpc>
                <a:spcPts val="1248"/>
              </a:lnSpc>
            </a:pPr>
            <a:r>
              <a:rPr sz="1575" baseline="19841" dirty="0">
                <a:latin typeface="Arial"/>
                <a:cs typeface="Arial"/>
              </a:rPr>
              <a:t>…</a:t>
            </a:r>
            <a:r>
              <a:rPr sz="1575" spc="326" baseline="19841" dirty="0">
                <a:latin typeface="Arial"/>
                <a:cs typeface="Arial"/>
              </a:rPr>
              <a:t> </a:t>
            </a:r>
            <a:r>
              <a:rPr sz="1575" spc="11" baseline="19841" dirty="0">
                <a:latin typeface="Consolas"/>
                <a:cs typeface="Consolas"/>
              </a:rPr>
              <a:t>L</a:t>
            </a:r>
            <a:r>
              <a:rPr sz="675" spc="8" dirty="0">
                <a:latin typeface="Consolas"/>
                <a:cs typeface="Consolas"/>
              </a:rPr>
              <a:t>4,9</a:t>
            </a:r>
            <a:endParaRPr sz="675">
              <a:latin typeface="Consolas"/>
              <a:cs typeface="Consolas"/>
            </a:endParaRPr>
          </a:p>
          <a:p>
            <a:pPr marL="9525">
              <a:spcBef>
                <a:spcPts val="1215"/>
              </a:spcBef>
            </a:pPr>
            <a:r>
              <a:rPr sz="1575" baseline="19841" dirty="0">
                <a:latin typeface="Arial"/>
                <a:cs typeface="Arial"/>
              </a:rPr>
              <a:t>…</a:t>
            </a:r>
            <a:r>
              <a:rPr sz="1575" spc="338" baseline="19841" dirty="0">
                <a:latin typeface="Arial"/>
                <a:cs typeface="Arial"/>
              </a:rPr>
              <a:t> </a:t>
            </a:r>
            <a:r>
              <a:rPr sz="1575" spc="11" baseline="19841" dirty="0">
                <a:latin typeface="Consolas"/>
                <a:cs typeface="Consolas"/>
              </a:rPr>
              <a:t>L</a:t>
            </a:r>
            <a:r>
              <a:rPr sz="675" spc="8" dirty="0">
                <a:latin typeface="Consolas"/>
                <a:cs typeface="Consolas"/>
              </a:rPr>
              <a:t>99,9</a:t>
            </a:r>
            <a:endParaRPr sz="675">
              <a:latin typeface="Consolas"/>
              <a:cs typeface="Consolas"/>
            </a:endParaRPr>
          </a:p>
        </p:txBody>
      </p:sp>
      <p:sp>
        <p:nvSpPr>
          <p:cNvPr id="113" name="object 114"/>
          <p:cNvSpPr txBox="1"/>
          <p:nvPr/>
        </p:nvSpPr>
        <p:spPr>
          <a:xfrm>
            <a:off x="5233137" y="4310886"/>
            <a:ext cx="92392" cy="161583"/>
          </a:xfrm>
          <a:prstGeom prst="rect">
            <a:avLst/>
          </a:prstGeom>
        </p:spPr>
        <p:txBody>
          <a:bodyPr vert="horz" wrap="square" lIns="0" tIns="0" rIns="0" bIns="0" rtlCol="0">
            <a:spAutoFit/>
          </a:bodyPr>
          <a:lstStyle/>
          <a:p>
            <a:pPr marL="9525"/>
            <a:r>
              <a:rPr sz="1050" dirty="0">
                <a:solidFill>
                  <a:srgbClr val="D84436"/>
                </a:solidFill>
                <a:latin typeface="Consolas"/>
                <a:cs typeface="Consolas"/>
              </a:rPr>
              <a:t>+</a:t>
            </a:r>
            <a:endParaRPr sz="1050">
              <a:latin typeface="Consolas"/>
              <a:cs typeface="Consolas"/>
            </a:endParaRPr>
          </a:p>
        </p:txBody>
      </p:sp>
      <p:sp>
        <p:nvSpPr>
          <p:cNvPr id="114" name="object 115"/>
          <p:cNvSpPr txBox="1"/>
          <p:nvPr/>
        </p:nvSpPr>
        <p:spPr>
          <a:xfrm>
            <a:off x="5599246" y="4310886"/>
            <a:ext cx="1129665" cy="161583"/>
          </a:xfrm>
          <a:prstGeom prst="rect">
            <a:avLst/>
          </a:prstGeom>
        </p:spPr>
        <p:txBody>
          <a:bodyPr vert="horz" wrap="square" lIns="0" tIns="0" rIns="0" bIns="0" rtlCol="0">
            <a:spAutoFit/>
          </a:bodyPr>
          <a:lstStyle/>
          <a:p>
            <a:pPr marL="9525"/>
            <a:r>
              <a:rPr sz="1050" b="1" spc="4" dirty="0">
                <a:solidFill>
                  <a:srgbClr val="D84436"/>
                </a:solidFill>
                <a:latin typeface="Consolas"/>
                <a:cs typeface="Consolas"/>
              </a:rPr>
              <a:t>b</a:t>
            </a:r>
            <a:r>
              <a:rPr sz="1013" b="1" spc="5" baseline="-30864" dirty="0">
                <a:solidFill>
                  <a:srgbClr val="D84436"/>
                </a:solidFill>
                <a:latin typeface="Consolas"/>
                <a:cs typeface="Consolas"/>
              </a:rPr>
              <a:t>0 </a:t>
            </a:r>
            <a:r>
              <a:rPr sz="1050" b="1" spc="4" dirty="0">
                <a:solidFill>
                  <a:srgbClr val="D84436"/>
                </a:solidFill>
                <a:latin typeface="Consolas"/>
                <a:cs typeface="Consolas"/>
              </a:rPr>
              <a:t>b</a:t>
            </a:r>
            <a:r>
              <a:rPr sz="1013" b="1" spc="5" baseline="-30864" dirty="0">
                <a:solidFill>
                  <a:srgbClr val="D84436"/>
                </a:solidFill>
                <a:latin typeface="Consolas"/>
                <a:cs typeface="Consolas"/>
              </a:rPr>
              <a:t>1 </a:t>
            </a:r>
            <a:r>
              <a:rPr sz="1050" b="1" spc="4" dirty="0">
                <a:solidFill>
                  <a:srgbClr val="D84436"/>
                </a:solidFill>
                <a:latin typeface="Consolas"/>
                <a:cs typeface="Consolas"/>
              </a:rPr>
              <a:t>b</a:t>
            </a:r>
            <a:r>
              <a:rPr sz="1013" b="1" spc="5" baseline="-30864" dirty="0">
                <a:solidFill>
                  <a:srgbClr val="D84436"/>
                </a:solidFill>
                <a:latin typeface="Consolas"/>
                <a:cs typeface="Consolas"/>
              </a:rPr>
              <a:t>2 </a:t>
            </a:r>
            <a:r>
              <a:rPr sz="1050" b="1" spc="4" dirty="0">
                <a:solidFill>
                  <a:srgbClr val="D84436"/>
                </a:solidFill>
                <a:latin typeface="Consolas"/>
                <a:cs typeface="Consolas"/>
              </a:rPr>
              <a:t>b</a:t>
            </a:r>
            <a:r>
              <a:rPr sz="1013" b="1" spc="5" baseline="-30864" dirty="0">
                <a:solidFill>
                  <a:srgbClr val="D84436"/>
                </a:solidFill>
                <a:latin typeface="Consolas"/>
                <a:cs typeface="Consolas"/>
              </a:rPr>
              <a:t>3 </a:t>
            </a:r>
            <a:r>
              <a:rPr sz="1050" b="1" dirty="0">
                <a:solidFill>
                  <a:srgbClr val="D84436"/>
                </a:solidFill>
                <a:latin typeface="Arial"/>
                <a:cs typeface="Arial"/>
              </a:rPr>
              <a:t>…</a:t>
            </a:r>
            <a:r>
              <a:rPr sz="1050" b="1" spc="266" dirty="0">
                <a:solidFill>
                  <a:srgbClr val="D84436"/>
                </a:solidFill>
                <a:latin typeface="Arial"/>
                <a:cs typeface="Arial"/>
              </a:rPr>
              <a:t> </a:t>
            </a:r>
            <a:r>
              <a:rPr sz="1050" b="1" spc="4" dirty="0">
                <a:solidFill>
                  <a:srgbClr val="D84436"/>
                </a:solidFill>
                <a:latin typeface="Consolas"/>
                <a:cs typeface="Consolas"/>
              </a:rPr>
              <a:t>b</a:t>
            </a:r>
            <a:r>
              <a:rPr sz="1013" b="1" spc="5" baseline="-30864" dirty="0">
                <a:solidFill>
                  <a:srgbClr val="D84436"/>
                </a:solidFill>
                <a:latin typeface="Consolas"/>
                <a:cs typeface="Consolas"/>
              </a:rPr>
              <a:t>9</a:t>
            </a:r>
            <a:endParaRPr sz="1013" baseline="-30864">
              <a:latin typeface="Consolas"/>
              <a:cs typeface="Consolas"/>
            </a:endParaRPr>
          </a:p>
        </p:txBody>
      </p:sp>
      <p:sp>
        <p:nvSpPr>
          <p:cNvPr id="115" name="object 116"/>
          <p:cNvSpPr txBox="1"/>
          <p:nvPr/>
        </p:nvSpPr>
        <p:spPr>
          <a:xfrm>
            <a:off x="5198929" y="4793092"/>
            <a:ext cx="1324928" cy="419602"/>
          </a:xfrm>
          <a:prstGeom prst="rect">
            <a:avLst/>
          </a:prstGeom>
        </p:spPr>
        <p:txBody>
          <a:bodyPr vert="horz" wrap="square" lIns="0" tIns="0" rIns="0" bIns="0" rtlCol="0">
            <a:spAutoFit/>
          </a:bodyPr>
          <a:lstStyle/>
          <a:p>
            <a:pPr marL="406718" marR="3810" indent="-397669">
              <a:lnSpc>
                <a:spcPct val="100699"/>
              </a:lnSpc>
              <a:tabLst>
                <a:tab pos="336709" algn="l"/>
              </a:tabLst>
            </a:pPr>
            <a:r>
              <a:rPr sz="1350" i="1" spc="-458" dirty="0">
                <a:solidFill>
                  <a:srgbClr val="CC0000"/>
                </a:solidFill>
                <a:latin typeface="Times New Roman"/>
                <a:cs typeface="Times New Roman"/>
              </a:rPr>
              <a:t>+	</a:t>
            </a:r>
            <a:r>
              <a:rPr sz="1350" i="1" spc="116" dirty="0">
                <a:solidFill>
                  <a:srgbClr val="CC0000"/>
                </a:solidFill>
                <a:latin typeface="Times New Roman"/>
                <a:cs typeface="Times New Roman"/>
              </a:rPr>
              <a:t>Same</a:t>
            </a:r>
            <a:r>
              <a:rPr sz="1350" i="1" spc="315" dirty="0">
                <a:solidFill>
                  <a:srgbClr val="CC0000"/>
                </a:solidFill>
                <a:latin typeface="Times New Roman"/>
                <a:cs typeface="Times New Roman"/>
              </a:rPr>
              <a:t> </a:t>
            </a:r>
            <a:r>
              <a:rPr sz="1350" i="1" spc="34" dirty="0">
                <a:solidFill>
                  <a:srgbClr val="CC0000"/>
                </a:solidFill>
                <a:latin typeface="Times New Roman"/>
                <a:cs typeface="Times New Roman"/>
              </a:rPr>
              <a:t>biases </a:t>
            </a:r>
            <a:r>
              <a:rPr sz="1350" i="1" spc="19" dirty="0">
                <a:solidFill>
                  <a:srgbClr val="CC0000"/>
                </a:solidFill>
                <a:latin typeface="Times New Roman"/>
                <a:cs typeface="Times New Roman"/>
              </a:rPr>
              <a:t> </a:t>
            </a:r>
            <a:r>
              <a:rPr sz="1350" i="1" spc="-15" dirty="0">
                <a:solidFill>
                  <a:srgbClr val="CC0000"/>
                </a:solidFill>
                <a:latin typeface="Times New Roman"/>
                <a:cs typeface="Times New Roman"/>
              </a:rPr>
              <a:t>on  </a:t>
            </a:r>
            <a:r>
              <a:rPr sz="1350" i="1" spc="120" dirty="0">
                <a:solidFill>
                  <a:srgbClr val="CC0000"/>
                </a:solidFill>
                <a:latin typeface="Times New Roman"/>
                <a:cs typeface="Times New Roman"/>
              </a:rPr>
              <a:t>all</a:t>
            </a:r>
            <a:r>
              <a:rPr sz="1350" i="1" spc="379" dirty="0">
                <a:solidFill>
                  <a:srgbClr val="CC0000"/>
                </a:solidFill>
                <a:latin typeface="Times New Roman"/>
                <a:cs typeface="Times New Roman"/>
              </a:rPr>
              <a:t> </a:t>
            </a:r>
            <a:r>
              <a:rPr sz="1350" i="1" spc="11" dirty="0">
                <a:solidFill>
                  <a:srgbClr val="CC0000"/>
                </a:solidFill>
                <a:latin typeface="Times New Roman"/>
                <a:cs typeface="Times New Roman"/>
              </a:rPr>
              <a:t>lines</a:t>
            </a:r>
            <a:endParaRPr sz="1350">
              <a:latin typeface="Times New Roman"/>
              <a:cs typeface="Times New Roman"/>
            </a:endParaRPr>
          </a:p>
        </p:txBody>
      </p:sp>
      <p:sp>
        <p:nvSpPr>
          <p:cNvPr id="116" name="object 117"/>
          <p:cNvSpPr/>
          <p:nvPr/>
        </p:nvSpPr>
        <p:spPr>
          <a:xfrm>
            <a:off x="1256514" y="4316446"/>
            <a:ext cx="154612" cy="182381"/>
          </a:xfrm>
          <a:prstGeom prst="rect">
            <a:avLst/>
          </a:prstGeom>
          <a:blipFill>
            <a:blip r:embed="rId2" cstate="print"/>
            <a:stretch>
              <a:fillRect/>
            </a:stretch>
          </a:blipFill>
        </p:spPr>
        <p:txBody>
          <a:bodyPr wrap="square" lIns="0" tIns="0" rIns="0" bIns="0" rtlCol="0"/>
          <a:lstStyle/>
          <a:p>
            <a:endParaRPr sz="1350"/>
          </a:p>
        </p:txBody>
      </p:sp>
      <p:sp>
        <p:nvSpPr>
          <p:cNvPr id="117" name="object 118"/>
          <p:cNvSpPr/>
          <p:nvPr/>
        </p:nvSpPr>
        <p:spPr>
          <a:xfrm>
            <a:off x="1256513" y="5286868"/>
            <a:ext cx="182381" cy="182381"/>
          </a:xfrm>
          <a:prstGeom prst="rect">
            <a:avLst/>
          </a:prstGeom>
          <a:blipFill>
            <a:blip r:embed="rId3" cstate="print"/>
            <a:stretch>
              <a:fillRect/>
            </a:stretch>
          </a:blipFill>
        </p:spPr>
        <p:txBody>
          <a:bodyPr wrap="square" lIns="0" tIns="0" rIns="0" bIns="0" rtlCol="0"/>
          <a:lstStyle/>
          <a:p>
            <a:endParaRPr sz="1350"/>
          </a:p>
        </p:txBody>
      </p:sp>
      <p:sp>
        <p:nvSpPr>
          <p:cNvPr id="118" name="object 119"/>
          <p:cNvSpPr/>
          <p:nvPr/>
        </p:nvSpPr>
        <p:spPr>
          <a:xfrm>
            <a:off x="1256513" y="4478426"/>
            <a:ext cx="182381" cy="668361"/>
          </a:xfrm>
          <a:prstGeom prst="rect">
            <a:avLst/>
          </a:prstGeom>
          <a:blipFill>
            <a:blip r:embed="rId4" cstate="print"/>
            <a:stretch>
              <a:fillRect/>
            </a:stretch>
          </a:blipFill>
        </p:spPr>
        <p:txBody>
          <a:bodyPr wrap="square" lIns="0" tIns="0" rIns="0" bIns="0" rtlCol="0"/>
          <a:lstStyle/>
          <a:p>
            <a:endParaRPr sz="1350"/>
          </a:p>
        </p:txBody>
      </p:sp>
      <p:sp>
        <p:nvSpPr>
          <p:cNvPr id="119" name="object 120"/>
          <p:cNvSpPr txBox="1"/>
          <p:nvPr/>
        </p:nvSpPr>
        <p:spPr>
          <a:xfrm>
            <a:off x="628650" y="3474974"/>
            <a:ext cx="1046798" cy="629403"/>
          </a:xfrm>
          <a:prstGeom prst="rect">
            <a:avLst/>
          </a:prstGeom>
        </p:spPr>
        <p:txBody>
          <a:bodyPr vert="horz" wrap="square" lIns="0" tIns="0" rIns="0" bIns="0" rtlCol="0">
            <a:spAutoFit/>
          </a:bodyPr>
          <a:lstStyle/>
          <a:p>
            <a:pPr marL="9525" marR="3810" algn="ctr">
              <a:lnSpc>
                <a:spcPct val="100699"/>
              </a:lnSpc>
            </a:pPr>
            <a:r>
              <a:rPr sz="1350" i="1" spc="-120" dirty="0">
                <a:solidFill>
                  <a:srgbClr val="CC0000"/>
                </a:solidFill>
                <a:latin typeface="Times New Roman"/>
                <a:cs typeface="Times New Roman"/>
              </a:rPr>
              <a:t>X </a:t>
            </a:r>
            <a:r>
              <a:rPr sz="1350" i="1" spc="-285" dirty="0">
                <a:solidFill>
                  <a:srgbClr val="CC0000"/>
                </a:solidFill>
                <a:latin typeface="Times New Roman"/>
                <a:cs typeface="Times New Roman"/>
              </a:rPr>
              <a:t>:</a:t>
            </a:r>
            <a:r>
              <a:rPr sz="1350" i="1" spc="-240" dirty="0">
                <a:solidFill>
                  <a:srgbClr val="CC0000"/>
                </a:solidFill>
                <a:latin typeface="Times New Roman"/>
                <a:cs typeface="Times New Roman"/>
              </a:rPr>
              <a:t> </a:t>
            </a:r>
            <a:r>
              <a:rPr sz="1350" i="1" spc="-127" dirty="0">
                <a:solidFill>
                  <a:srgbClr val="CC0000"/>
                </a:solidFill>
                <a:latin typeface="Times New Roman"/>
                <a:cs typeface="Times New Roman"/>
              </a:rPr>
              <a:t>100</a:t>
            </a:r>
            <a:r>
              <a:rPr sz="1350" i="1" spc="-75" dirty="0">
                <a:solidFill>
                  <a:srgbClr val="CC0000"/>
                </a:solidFill>
                <a:latin typeface="Times New Roman"/>
                <a:cs typeface="Times New Roman"/>
              </a:rPr>
              <a:t> </a:t>
            </a:r>
            <a:r>
              <a:rPr sz="1350" i="1" spc="-4" dirty="0">
                <a:solidFill>
                  <a:srgbClr val="CC0000"/>
                </a:solidFill>
                <a:latin typeface="Times New Roman"/>
                <a:cs typeface="Times New Roman"/>
              </a:rPr>
              <a:t>images,  </a:t>
            </a:r>
            <a:r>
              <a:rPr sz="1350" i="1" spc="-19" dirty="0">
                <a:solidFill>
                  <a:srgbClr val="CC0000"/>
                </a:solidFill>
                <a:latin typeface="Times New Roman"/>
                <a:cs typeface="Times New Roman"/>
              </a:rPr>
              <a:t>one </a:t>
            </a:r>
            <a:r>
              <a:rPr sz="1350" i="1" spc="41" dirty="0">
                <a:solidFill>
                  <a:srgbClr val="CC0000"/>
                </a:solidFill>
                <a:latin typeface="Times New Roman"/>
                <a:cs typeface="Times New Roman"/>
              </a:rPr>
              <a:t>per </a:t>
            </a:r>
            <a:r>
              <a:rPr sz="1350" i="1" spc="-8" dirty="0">
                <a:solidFill>
                  <a:srgbClr val="CC0000"/>
                </a:solidFill>
                <a:latin typeface="Times New Roman"/>
                <a:cs typeface="Times New Roman"/>
              </a:rPr>
              <a:t>line,  </a:t>
            </a:r>
            <a:r>
              <a:rPr sz="1350" i="1" spc="109" dirty="0">
                <a:solidFill>
                  <a:srgbClr val="CC0000"/>
                </a:solidFill>
                <a:latin typeface="Times New Roman"/>
                <a:cs typeface="Times New Roman"/>
              </a:rPr>
              <a:t>flattened</a:t>
            </a:r>
            <a:endParaRPr sz="1350">
              <a:latin typeface="Times New Roman"/>
              <a:cs typeface="Times New Roman"/>
            </a:endParaRPr>
          </a:p>
        </p:txBody>
      </p:sp>
      <p:sp>
        <p:nvSpPr>
          <p:cNvPr id="120" name="object 121"/>
          <p:cNvSpPr/>
          <p:nvPr/>
        </p:nvSpPr>
        <p:spPr>
          <a:xfrm>
            <a:off x="1062657" y="4156377"/>
            <a:ext cx="102870" cy="319088"/>
          </a:xfrm>
          <a:custGeom>
            <a:avLst/>
            <a:gdLst/>
            <a:ahLst/>
            <a:cxnLst/>
            <a:rect l="l" t="t" r="r" b="b"/>
            <a:pathLst>
              <a:path w="137159" h="425450">
                <a:moveTo>
                  <a:pt x="136624" y="424924"/>
                </a:moveTo>
                <a:lnTo>
                  <a:pt x="109709" y="383523"/>
                </a:lnTo>
                <a:lnTo>
                  <a:pt x="85529" y="339788"/>
                </a:lnTo>
                <a:lnTo>
                  <a:pt x="64170" y="294097"/>
                </a:lnTo>
                <a:lnTo>
                  <a:pt x="45717" y="246827"/>
                </a:lnTo>
                <a:lnTo>
                  <a:pt x="30253" y="198355"/>
                </a:lnTo>
                <a:lnTo>
                  <a:pt x="17865" y="149059"/>
                </a:lnTo>
                <a:lnTo>
                  <a:pt x="8637" y="99317"/>
                </a:lnTo>
                <a:lnTo>
                  <a:pt x="2653" y="49504"/>
                </a:lnTo>
                <a:lnTo>
                  <a:pt x="0" y="0"/>
                </a:lnTo>
              </a:path>
            </a:pathLst>
          </a:custGeom>
          <a:ln w="9524">
            <a:solidFill>
              <a:srgbClr val="D84436"/>
            </a:solidFill>
          </a:ln>
        </p:spPr>
        <p:txBody>
          <a:bodyPr wrap="square" lIns="0" tIns="0" rIns="0" bIns="0" rtlCol="0"/>
          <a:lstStyle/>
          <a:p>
            <a:endParaRPr sz="1350"/>
          </a:p>
        </p:txBody>
      </p:sp>
      <p:sp>
        <p:nvSpPr>
          <p:cNvPr id="121" name="object 125"/>
          <p:cNvSpPr txBox="1"/>
          <p:nvPr/>
        </p:nvSpPr>
        <p:spPr>
          <a:xfrm>
            <a:off x="3832389" y="2226469"/>
            <a:ext cx="575786" cy="138499"/>
          </a:xfrm>
          <a:prstGeom prst="rect">
            <a:avLst/>
          </a:prstGeom>
        </p:spPr>
        <p:txBody>
          <a:bodyPr vert="horz" wrap="square" lIns="0" tIns="0" rIns="0" bIns="0" rtlCol="0">
            <a:spAutoFit/>
          </a:bodyPr>
          <a:lstStyle/>
          <a:p>
            <a:pPr marL="9525"/>
            <a:r>
              <a:rPr sz="900" i="1" spc="-116" dirty="0">
                <a:solidFill>
                  <a:srgbClr val="CC0000"/>
                </a:solidFill>
                <a:latin typeface="Times New Roman"/>
                <a:cs typeface="Times New Roman"/>
              </a:rPr>
              <a:t>10  </a:t>
            </a:r>
            <a:r>
              <a:rPr sz="900" i="1" spc="-41" dirty="0">
                <a:solidFill>
                  <a:srgbClr val="CC0000"/>
                </a:solidFill>
                <a:latin typeface="Times New Roman"/>
                <a:cs typeface="Times New Roman"/>
              </a:rPr>
              <a:t> </a:t>
            </a:r>
            <a:r>
              <a:rPr sz="900" i="1" spc="34" dirty="0">
                <a:solidFill>
                  <a:srgbClr val="CC0000"/>
                </a:solidFill>
                <a:latin typeface="Times New Roman"/>
                <a:cs typeface="Times New Roman"/>
              </a:rPr>
              <a:t>columns</a:t>
            </a:r>
            <a:endParaRPr sz="900">
              <a:latin typeface="Times New Roman"/>
              <a:cs typeface="Times New Roman"/>
            </a:endParaRPr>
          </a:p>
        </p:txBody>
      </p:sp>
      <p:sp>
        <p:nvSpPr>
          <p:cNvPr id="122" name="object 126"/>
          <p:cNvSpPr/>
          <p:nvPr/>
        </p:nvSpPr>
        <p:spPr>
          <a:xfrm>
            <a:off x="4430938" y="2313685"/>
            <a:ext cx="478155" cy="71438"/>
          </a:xfrm>
          <a:custGeom>
            <a:avLst/>
            <a:gdLst/>
            <a:ahLst/>
            <a:cxnLst/>
            <a:rect l="l" t="t" r="r" b="b"/>
            <a:pathLst>
              <a:path w="637539" h="95250">
                <a:moveTo>
                  <a:pt x="637498" y="94707"/>
                </a:moveTo>
                <a:lnTo>
                  <a:pt x="583410" y="83708"/>
                </a:lnTo>
                <a:lnTo>
                  <a:pt x="530072" y="73379"/>
                </a:lnTo>
                <a:lnTo>
                  <a:pt x="477510" y="63705"/>
                </a:lnTo>
                <a:lnTo>
                  <a:pt x="425748" y="54673"/>
                </a:lnTo>
                <a:lnTo>
                  <a:pt x="374812" y="46269"/>
                </a:lnTo>
                <a:lnTo>
                  <a:pt x="324725" y="38479"/>
                </a:lnTo>
                <a:lnTo>
                  <a:pt x="275513" y="31290"/>
                </a:lnTo>
                <a:lnTo>
                  <a:pt x="227201" y="24688"/>
                </a:lnTo>
                <a:lnTo>
                  <a:pt x="179813" y="18659"/>
                </a:lnTo>
                <a:lnTo>
                  <a:pt x="133374" y="13189"/>
                </a:lnTo>
                <a:lnTo>
                  <a:pt x="87909" y="8265"/>
                </a:lnTo>
                <a:lnTo>
                  <a:pt x="43442" y="3873"/>
                </a:lnTo>
                <a:lnTo>
                  <a:pt x="0" y="0"/>
                </a:lnTo>
              </a:path>
            </a:pathLst>
          </a:custGeom>
          <a:ln w="9524">
            <a:solidFill>
              <a:srgbClr val="D84436"/>
            </a:solidFill>
          </a:ln>
        </p:spPr>
        <p:txBody>
          <a:bodyPr wrap="square" lIns="0" tIns="0" rIns="0" bIns="0" rtlCol="0"/>
          <a:lstStyle/>
          <a:p>
            <a:endParaRPr sz="1350"/>
          </a:p>
        </p:txBody>
      </p:sp>
      <p:sp>
        <p:nvSpPr>
          <p:cNvPr id="123" name="object 127"/>
          <p:cNvSpPr/>
          <p:nvPr/>
        </p:nvSpPr>
        <p:spPr>
          <a:xfrm>
            <a:off x="3366615" y="2309754"/>
            <a:ext cx="447199" cy="69056"/>
          </a:xfrm>
          <a:custGeom>
            <a:avLst/>
            <a:gdLst/>
            <a:ahLst/>
            <a:cxnLst/>
            <a:rect l="l" t="t" r="r" b="b"/>
            <a:pathLst>
              <a:path w="596264" h="92075">
                <a:moveTo>
                  <a:pt x="595673" y="0"/>
                </a:moveTo>
                <a:lnTo>
                  <a:pt x="540731" y="3819"/>
                </a:lnTo>
                <a:lnTo>
                  <a:pt x="486659" y="8457"/>
                </a:lnTo>
                <a:lnTo>
                  <a:pt x="433486" y="13878"/>
                </a:lnTo>
                <a:lnTo>
                  <a:pt x="381239" y="20043"/>
                </a:lnTo>
                <a:lnTo>
                  <a:pt x="329948" y="26918"/>
                </a:lnTo>
                <a:lnTo>
                  <a:pt x="279640" y="34465"/>
                </a:lnTo>
                <a:lnTo>
                  <a:pt x="230342" y="42648"/>
                </a:lnTo>
                <a:lnTo>
                  <a:pt x="182083" y="51430"/>
                </a:lnTo>
                <a:lnTo>
                  <a:pt x="134892" y="60774"/>
                </a:lnTo>
                <a:lnTo>
                  <a:pt x="88795" y="70644"/>
                </a:lnTo>
                <a:lnTo>
                  <a:pt x="43822" y="81004"/>
                </a:lnTo>
                <a:lnTo>
                  <a:pt x="0" y="91817"/>
                </a:lnTo>
              </a:path>
            </a:pathLst>
          </a:custGeom>
          <a:ln w="9524">
            <a:solidFill>
              <a:srgbClr val="D84436"/>
            </a:solidFill>
          </a:ln>
        </p:spPr>
        <p:txBody>
          <a:bodyPr wrap="square" lIns="0" tIns="0" rIns="0" bIns="0" rtlCol="0"/>
          <a:lstStyle/>
          <a:p>
            <a:endParaRPr sz="1350"/>
          </a:p>
        </p:txBody>
      </p:sp>
      <p:sp>
        <p:nvSpPr>
          <p:cNvPr id="124" name="object 128"/>
          <p:cNvSpPr txBox="1"/>
          <p:nvPr/>
        </p:nvSpPr>
        <p:spPr>
          <a:xfrm>
            <a:off x="4984336" y="2984661"/>
            <a:ext cx="115416" cy="470535"/>
          </a:xfrm>
          <a:prstGeom prst="rect">
            <a:avLst/>
          </a:prstGeom>
        </p:spPr>
        <p:txBody>
          <a:bodyPr vert="vert" wrap="square" lIns="0" tIns="0" rIns="0" bIns="0" rtlCol="0">
            <a:spAutoFit/>
          </a:bodyPr>
          <a:lstStyle/>
          <a:p>
            <a:pPr marL="9525">
              <a:lnSpc>
                <a:spcPts val="885"/>
              </a:lnSpc>
            </a:pPr>
            <a:r>
              <a:rPr sz="900" i="1" dirty="0">
                <a:solidFill>
                  <a:srgbClr val="CC0000"/>
                </a:solidFill>
                <a:latin typeface="Times New Roman"/>
                <a:cs typeface="Times New Roman"/>
              </a:rPr>
              <a:t>784 </a:t>
            </a:r>
            <a:r>
              <a:rPr sz="900" i="1" spc="23" dirty="0">
                <a:solidFill>
                  <a:srgbClr val="CC0000"/>
                </a:solidFill>
                <a:latin typeface="Times New Roman"/>
                <a:cs typeface="Times New Roman"/>
              </a:rPr>
              <a:t> </a:t>
            </a:r>
            <a:r>
              <a:rPr sz="900" i="1" dirty="0">
                <a:solidFill>
                  <a:srgbClr val="CC0000"/>
                </a:solidFill>
                <a:latin typeface="Times New Roman"/>
                <a:cs typeface="Times New Roman"/>
              </a:rPr>
              <a:t>lines</a:t>
            </a:r>
            <a:endParaRPr sz="900">
              <a:latin typeface="Times New Roman"/>
              <a:cs typeface="Times New Roman"/>
            </a:endParaRPr>
          </a:p>
        </p:txBody>
      </p:sp>
      <p:sp>
        <p:nvSpPr>
          <p:cNvPr id="125" name="object 129"/>
          <p:cNvSpPr/>
          <p:nvPr/>
        </p:nvSpPr>
        <p:spPr>
          <a:xfrm>
            <a:off x="4997092" y="3530526"/>
            <a:ext cx="50483" cy="478155"/>
          </a:xfrm>
          <a:custGeom>
            <a:avLst/>
            <a:gdLst/>
            <a:ahLst/>
            <a:cxnLst/>
            <a:rect l="l" t="t" r="r" b="b"/>
            <a:pathLst>
              <a:path w="67310" h="637539">
                <a:moveTo>
                  <a:pt x="0" y="637493"/>
                </a:moveTo>
                <a:lnTo>
                  <a:pt x="7762" y="583405"/>
                </a:lnTo>
                <a:lnTo>
                  <a:pt x="15052" y="530067"/>
                </a:lnTo>
                <a:lnTo>
                  <a:pt x="21880" y="477505"/>
                </a:lnTo>
                <a:lnTo>
                  <a:pt x="28255" y="425743"/>
                </a:lnTo>
                <a:lnTo>
                  <a:pt x="34187" y="374807"/>
                </a:lnTo>
                <a:lnTo>
                  <a:pt x="39685" y="324721"/>
                </a:lnTo>
                <a:lnTo>
                  <a:pt x="44759" y="275509"/>
                </a:lnTo>
                <a:lnTo>
                  <a:pt x="49420" y="227197"/>
                </a:lnTo>
                <a:lnTo>
                  <a:pt x="53676" y="179810"/>
                </a:lnTo>
                <a:lnTo>
                  <a:pt x="57537" y="133371"/>
                </a:lnTo>
                <a:lnTo>
                  <a:pt x="61013" y="87907"/>
                </a:lnTo>
                <a:lnTo>
                  <a:pt x="64114" y="43441"/>
                </a:lnTo>
                <a:lnTo>
                  <a:pt x="66849" y="0"/>
                </a:lnTo>
              </a:path>
            </a:pathLst>
          </a:custGeom>
          <a:ln w="9524">
            <a:solidFill>
              <a:srgbClr val="D84436"/>
            </a:solidFill>
          </a:ln>
        </p:spPr>
        <p:txBody>
          <a:bodyPr wrap="square" lIns="0" tIns="0" rIns="0" bIns="0" rtlCol="0"/>
          <a:lstStyle/>
          <a:p>
            <a:endParaRPr sz="1350"/>
          </a:p>
        </p:txBody>
      </p:sp>
      <p:sp>
        <p:nvSpPr>
          <p:cNvPr id="126" name="object 130"/>
          <p:cNvSpPr/>
          <p:nvPr/>
        </p:nvSpPr>
        <p:spPr>
          <a:xfrm>
            <a:off x="5001369" y="2466200"/>
            <a:ext cx="49054" cy="447199"/>
          </a:xfrm>
          <a:custGeom>
            <a:avLst/>
            <a:gdLst/>
            <a:ahLst/>
            <a:cxnLst/>
            <a:rect l="l" t="t" r="r" b="b"/>
            <a:pathLst>
              <a:path w="65404" h="596265">
                <a:moveTo>
                  <a:pt x="64849" y="595666"/>
                </a:moveTo>
                <a:lnTo>
                  <a:pt x="62152" y="540722"/>
                </a:lnTo>
                <a:lnTo>
                  <a:pt x="58876" y="486651"/>
                </a:lnTo>
                <a:lnTo>
                  <a:pt x="55047" y="433479"/>
                </a:lnTo>
                <a:lnTo>
                  <a:pt x="50692" y="381234"/>
                </a:lnTo>
                <a:lnTo>
                  <a:pt x="45836" y="329944"/>
                </a:lnTo>
                <a:lnTo>
                  <a:pt x="40506" y="279638"/>
                </a:lnTo>
                <a:lnTo>
                  <a:pt x="34726" y="230342"/>
                </a:lnTo>
                <a:lnTo>
                  <a:pt x="28524" y="182085"/>
                </a:lnTo>
                <a:lnTo>
                  <a:pt x="21924" y="134894"/>
                </a:lnTo>
                <a:lnTo>
                  <a:pt x="14952" y="88798"/>
                </a:lnTo>
                <a:lnTo>
                  <a:pt x="7636" y="43824"/>
                </a:lnTo>
                <a:lnTo>
                  <a:pt x="0" y="0"/>
                </a:lnTo>
              </a:path>
            </a:pathLst>
          </a:custGeom>
          <a:ln w="9524">
            <a:solidFill>
              <a:srgbClr val="D84436"/>
            </a:solidFill>
          </a:ln>
        </p:spPr>
        <p:txBody>
          <a:bodyPr wrap="square" lIns="0" tIns="0" rIns="0" bIns="0" rtlCol="0"/>
          <a:lstStyle/>
          <a:p>
            <a:endParaRPr sz="1350"/>
          </a:p>
        </p:txBody>
      </p:sp>
      <p:sp>
        <p:nvSpPr>
          <p:cNvPr id="138" name="object 142"/>
          <p:cNvSpPr/>
          <p:nvPr/>
        </p:nvSpPr>
        <p:spPr>
          <a:xfrm>
            <a:off x="1152357" y="4335646"/>
            <a:ext cx="62389" cy="1105376"/>
          </a:xfrm>
          <a:custGeom>
            <a:avLst/>
            <a:gdLst/>
            <a:ahLst/>
            <a:cxnLst/>
            <a:rect l="l" t="t" r="r" b="b"/>
            <a:pathLst>
              <a:path w="83184" h="1473835">
                <a:moveTo>
                  <a:pt x="83076" y="1473347"/>
                </a:moveTo>
                <a:lnTo>
                  <a:pt x="72764" y="1425472"/>
                </a:lnTo>
                <a:lnTo>
                  <a:pt x="63143" y="1377044"/>
                </a:lnTo>
                <a:lnTo>
                  <a:pt x="54211" y="1328102"/>
                </a:lnTo>
                <a:lnTo>
                  <a:pt x="45965" y="1278684"/>
                </a:lnTo>
                <a:lnTo>
                  <a:pt x="38404" y="1228828"/>
                </a:lnTo>
                <a:lnTo>
                  <a:pt x="31527" y="1178573"/>
                </a:lnTo>
                <a:lnTo>
                  <a:pt x="25333" y="1127955"/>
                </a:lnTo>
                <a:lnTo>
                  <a:pt x="19818" y="1077014"/>
                </a:lnTo>
                <a:lnTo>
                  <a:pt x="14982" y="1025787"/>
                </a:lnTo>
                <a:lnTo>
                  <a:pt x="10823" y="974312"/>
                </a:lnTo>
                <a:lnTo>
                  <a:pt x="7340" y="922629"/>
                </a:lnTo>
                <a:lnTo>
                  <a:pt x="4531" y="870774"/>
                </a:lnTo>
                <a:lnTo>
                  <a:pt x="2393" y="818786"/>
                </a:lnTo>
                <a:lnTo>
                  <a:pt x="927" y="766704"/>
                </a:lnTo>
                <a:lnTo>
                  <a:pt x="130" y="714564"/>
                </a:lnTo>
                <a:lnTo>
                  <a:pt x="0" y="662406"/>
                </a:lnTo>
                <a:lnTo>
                  <a:pt x="535" y="610267"/>
                </a:lnTo>
                <a:lnTo>
                  <a:pt x="1735" y="558186"/>
                </a:lnTo>
                <a:lnTo>
                  <a:pt x="3598" y="506201"/>
                </a:lnTo>
                <a:lnTo>
                  <a:pt x="6121" y="454349"/>
                </a:lnTo>
                <a:lnTo>
                  <a:pt x="9304" y="402670"/>
                </a:lnTo>
                <a:lnTo>
                  <a:pt x="13144" y="351200"/>
                </a:lnTo>
                <a:lnTo>
                  <a:pt x="17640" y="299979"/>
                </a:lnTo>
                <a:lnTo>
                  <a:pt x="22791" y="249044"/>
                </a:lnTo>
                <a:lnTo>
                  <a:pt x="28595" y="198434"/>
                </a:lnTo>
                <a:lnTo>
                  <a:pt x="35050" y="148186"/>
                </a:lnTo>
                <a:lnTo>
                  <a:pt x="42154" y="98339"/>
                </a:lnTo>
                <a:lnTo>
                  <a:pt x="49907" y="48931"/>
                </a:lnTo>
                <a:lnTo>
                  <a:pt x="58306" y="0"/>
                </a:lnTo>
              </a:path>
            </a:pathLst>
          </a:custGeom>
          <a:ln w="9524">
            <a:solidFill>
              <a:srgbClr val="D84436"/>
            </a:solidFill>
          </a:ln>
        </p:spPr>
        <p:txBody>
          <a:bodyPr wrap="square" lIns="0" tIns="0" rIns="0" bIns="0" rtlCol="0"/>
          <a:lstStyle/>
          <a:p>
            <a:endParaRPr sz="1350"/>
          </a:p>
        </p:txBody>
      </p:sp>
      <mc:AlternateContent xmlns:mc="http://schemas.openxmlformats.org/markup-compatibility/2006" xmlns:a14="http://schemas.microsoft.com/office/drawing/2010/main">
        <mc:Choice Requires="a14">
          <p:sp>
            <p:nvSpPr>
              <p:cNvPr id="140" name="TextBox 139"/>
              <p:cNvSpPr txBox="1"/>
              <p:nvPr/>
            </p:nvSpPr>
            <p:spPr>
              <a:xfrm>
                <a:off x="1891844" y="4467472"/>
                <a:ext cx="690445" cy="923330"/>
              </a:xfrm>
              <a:prstGeom prst="rect">
                <a:avLst/>
              </a:prstGeom>
              <a:solidFill>
                <a:schemeClr val="bg1">
                  <a:alpha val="84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6000" i="1">
                          <a:solidFill>
                            <a:schemeClr val="accent2"/>
                          </a:solidFill>
                          <a:latin typeface="Cambria Math" panose="02040503050406030204" pitchFamily="18" charset="0"/>
                        </a:rPr>
                        <m:t>𝑋</m:t>
                      </m:r>
                    </m:oMath>
                  </m:oMathPara>
                </a14:m>
                <a:endParaRPr lang="zh-CN" altLang="en-US" sz="6000" dirty="0">
                  <a:solidFill>
                    <a:schemeClr val="accent2"/>
                  </a:solidFill>
                </a:endParaRPr>
              </a:p>
            </p:txBody>
          </p:sp>
        </mc:Choice>
        <mc:Fallback xmlns="">
          <p:sp>
            <p:nvSpPr>
              <p:cNvPr id="140" name="TextBox 139"/>
              <p:cNvSpPr txBox="1">
                <a:spLocks noRot="1" noChangeAspect="1" noMove="1" noResize="1" noEditPoints="1" noAdjustHandles="1" noChangeArrowheads="1" noChangeShapeType="1" noTextEdit="1"/>
              </p:cNvSpPr>
              <p:nvPr/>
            </p:nvSpPr>
            <p:spPr>
              <a:xfrm>
                <a:off x="2522458" y="4813629"/>
                <a:ext cx="967637" cy="123110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6" name="TextBox 275"/>
              <p:cNvSpPr txBox="1"/>
              <p:nvPr/>
            </p:nvSpPr>
            <p:spPr>
              <a:xfrm>
                <a:off x="3643906" y="2695692"/>
                <a:ext cx="883255" cy="923330"/>
              </a:xfrm>
              <a:prstGeom prst="rect">
                <a:avLst/>
              </a:prstGeom>
              <a:solidFill>
                <a:schemeClr val="bg1">
                  <a:alpha val="84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6000" i="1">
                          <a:solidFill>
                            <a:schemeClr val="accent2"/>
                          </a:solidFill>
                          <a:latin typeface="Cambria Math" panose="02040503050406030204" pitchFamily="18" charset="0"/>
                        </a:rPr>
                        <m:t>W</m:t>
                      </m:r>
                    </m:oMath>
                  </m:oMathPara>
                </a14:m>
                <a:endParaRPr lang="zh-CN" altLang="en-US" sz="6000" dirty="0">
                  <a:solidFill>
                    <a:schemeClr val="accent2"/>
                  </a:solidFill>
                </a:endParaRPr>
              </a:p>
            </p:txBody>
          </p:sp>
        </mc:Choice>
        <mc:Fallback xmlns="">
          <p:sp>
            <p:nvSpPr>
              <p:cNvPr id="276" name="TextBox 275"/>
              <p:cNvSpPr txBox="1">
                <a:spLocks noRot="1" noChangeAspect="1" noMove="1" noResize="1" noEditPoints="1" noAdjustHandles="1" noChangeArrowheads="1" noChangeShapeType="1" noTextEdit="1"/>
              </p:cNvSpPr>
              <p:nvPr/>
            </p:nvSpPr>
            <p:spPr>
              <a:xfrm>
                <a:off x="4858541" y="2451256"/>
                <a:ext cx="1226297" cy="123110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7" name="Rectangle 276"/>
              <p:cNvSpPr/>
              <p:nvPr/>
            </p:nvSpPr>
            <p:spPr>
              <a:xfrm>
                <a:off x="5547713" y="3147366"/>
                <a:ext cx="2757422" cy="6001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300" i="1">
                          <a:latin typeface="Cambria Math" panose="02040503050406030204" pitchFamily="18" charset="0"/>
                        </a:rPr>
                        <m:t>𝐿</m:t>
                      </m:r>
                      <m:r>
                        <a:rPr lang="en-US" altLang="zh-CN" sz="3300" i="1">
                          <a:latin typeface="Cambria Math" panose="02040503050406030204" pitchFamily="18" charset="0"/>
                        </a:rPr>
                        <m:t>= </m:t>
                      </m:r>
                      <m:r>
                        <a:rPr lang="en-US" altLang="zh-CN" sz="3300" i="1">
                          <a:latin typeface="Cambria Math" panose="02040503050406030204" pitchFamily="18" charset="0"/>
                        </a:rPr>
                        <m:t>𝑋</m:t>
                      </m:r>
                      <m:r>
                        <a:rPr lang="en-US" altLang="zh-CN" sz="3300" i="1">
                          <a:latin typeface="Cambria Math" panose="02040503050406030204" pitchFamily="18" charset="0"/>
                        </a:rPr>
                        <m:t>.</m:t>
                      </m:r>
                      <m:r>
                        <a:rPr lang="en-US" altLang="zh-CN" sz="3300" i="1">
                          <a:latin typeface="Cambria Math" panose="02040503050406030204" pitchFamily="18" charset="0"/>
                        </a:rPr>
                        <m:t>𝑊</m:t>
                      </m:r>
                      <m:r>
                        <a:rPr lang="en-US" altLang="zh-CN" sz="3300" i="1">
                          <a:latin typeface="Cambria Math" panose="02040503050406030204" pitchFamily="18" charset="0"/>
                        </a:rPr>
                        <m:t>+</m:t>
                      </m:r>
                      <m:r>
                        <a:rPr lang="en-US" altLang="zh-CN" sz="3300" i="1">
                          <a:latin typeface="Cambria Math" panose="02040503050406030204" pitchFamily="18" charset="0"/>
                        </a:rPr>
                        <m:t>𝑏</m:t>
                      </m:r>
                    </m:oMath>
                  </m:oMathPara>
                </a14:m>
                <a:endParaRPr lang="zh-CN" altLang="en-US" sz="3300" dirty="0"/>
              </a:p>
            </p:txBody>
          </p:sp>
        </mc:Choice>
        <mc:Fallback xmlns="">
          <p:sp>
            <p:nvSpPr>
              <p:cNvPr id="277" name="Rectangle 276"/>
              <p:cNvSpPr>
                <a:spLocks noRot="1" noChangeAspect="1" noMove="1" noResize="1" noEditPoints="1" noAdjustHandles="1" noChangeArrowheads="1" noChangeShapeType="1" noTextEdit="1"/>
              </p:cNvSpPr>
              <p:nvPr/>
            </p:nvSpPr>
            <p:spPr>
              <a:xfrm>
                <a:off x="7396951" y="3053488"/>
                <a:ext cx="3643883" cy="76944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8" name="TextBox 277"/>
              <p:cNvSpPr txBox="1"/>
              <p:nvPr/>
            </p:nvSpPr>
            <p:spPr>
              <a:xfrm>
                <a:off x="5732090" y="4506209"/>
                <a:ext cx="606833" cy="923330"/>
              </a:xfrm>
              <a:prstGeom prst="rect">
                <a:avLst/>
              </a:prstGeom>
              <a:solidFill>
                <a:schemeClr val="bg1">
                  <a:alpha val="84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6000" i="1">
                          <a:solidFill>
                            <a:schemeClr val="accent2"/>
                          </a:solidFill>
                          <a:latin typeface="Cambria Math" panose="02040503050406030204" pitchFamily="18" charset="0"/>
                        </a:rPr>
                        <m:t>𝑏</m:t>
                      </m:r>
                    </m:oMath>
                  </m:oMathPara>
                </a14:m>
                <a:endParaRPr lang="zh-CN" altLang="en-US" sz="6000" dirty="0">
                  <a:solidFill>
                    <a:schemeClr val="accent2"/>
                  </a:solidFill>
                </a:endParaRPr>
              </a:p>
            </p:txBody>
          </p:sp>
        </mc:Choice>
        <mc:Fallback xmlns="">
          <p:sp>
            <p:nvSpPr>
              <p:cNvPr id="278" name="TextBox 277"/>
              <p:cNvSpPr txBox="1">
                <a:spLocks noRot="1" noChangeAspect="1" noMove="1" noResize="1" noEditPoints="1" noAdjustHandles="1" noChangeArrowheads="1" noChangeShapeType="1" noTextEdit="1"/>
              </p:cNvSpPr>
              <p:nvPr/>
            </p:nvSpPr>
            <p:spPr>
              <a:xfrm>
                <a:off x="7642786" y="4865279"/>
                <a:ext cx="856132" cy="1231106"/>
              </a:xfrm>
              <a:prstGeom prst="rect">
                <a:avLst/>
              </a:prstGeom>
              <a:blipFill>
                <a:blip r:embed="rId8"/>
                <a:stretch>
                  <a:fillRect/>
                </a:stretch>
              </a:blipFill>
            </p:spPr>
            <p:txBody>
              <a:bodyPr/>
              <a:lstStyle/>
              <a:p>
                <a:r>
                  <a:rPr lang="zh-CN" altLang="en-US">
                    <a:noFill/>
                  </a:rPr>
                  <a:t> </a:t>
                </a:r>
              </a:p>
            </p:txBody>
          </p:sp>
        </mc:Fallback>
      </mc:AlternateContent>
      <p:sp>
        <p:nvSpPr>
          <p:cNvPr id="256" name="Slide Number Placeholder 255"/>
          <p:cNvSpPr>
            <a:spLocks noGrp="1"/>
          </p:cNvSpPr>
          <p:nvPr>
            <p:ph type="sldNum" sz="quarter" idx="12"/>
          </p:nvPr>
        </p:nvSpPr>
        <p:spPr/>
        <p:txBody>
          <a:bodyPr/>
          <a:lstStyle/>
          <a:p>
            <a:fld id="{16B68BF0-4258-4D0B-A9F3-965D4FFD5F61}" type="slidenum">
              <a:rPr lang="zh-CN" altLang="en-US" smtClean="0"/>
              <a:t>7</a:t>
            </a:fld>
            <a:endParaRPr lang="zh-CN" altLang="en-US"/>
          </a:p>
        </p:txBody>
      </p:sp>
    </p:spTree>
    <p:extLst>
      <p:ext uri="{BB962C8B-B14F-4D97-AF65-F5344CB8AC3E}">
        <p14:creationId xmlns:p14="http://schemas.microsoft.com/office/powerpoint/2010/main" val="166058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7"/>
          <p:cNvSpPr txBox="1">
            <a:spLocks/>
          </p:cNvSpPr>
          <p:nvPr/>
        </p:nvSpPr>
        <p:spPr>
          <a:xfrm>
            <a:off x="628651" y="2635246"/>
            <a:ext cx="7537449" cy="2152744"/>
          </a:xfrm>
          <a:prstGeom prst="rect">
            <a:avLst/>
          </a:prstGeom>
        </p:spPr>
        <p:txBody>
          <a:bodyPr vert="horz" wrap="square" lIns="0" tIns="1108304"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2899">
              <a:lnSpc>
                <a:spcPct val="100000"/>
              </a:lnSpc>
              <a:tabLst>
                <a:tab pos="974884" algn="l"/>
              </a:tabLst>
            </a:pPr>
            <a:r>
              <a:rPr lang="en-US" sz="2400" i="1" spc="-19" dirty="0">
                <a:solidFill>
                  <a:srgbClr val="D84436"/>
                </a:solidFill>
                <a:latin typeface="Times New Roman"/>
                <a:cs typeface="Times New Roman"/>
              </a:rPr>
              <a:t>Cross</a:t>
            </a:r>
            <a:r>
              <a:rPr lang="zh-CN" altLang="en-US" sz="2400" i="1" spc="-19" dirty="0">
                <a:solidFill>
                  <a:srgbClr val="D84436"/>
                </a:solidFill>
                <a:latin typeface="Times New Roman"/>
                <a:cs typeface="Times New Roman"/>
              </a:rPr>
              <a:t> </a:t>
            </a:r>
            <a:r>
              <a:rPr lang="en-US" sz="2400" i="1" spc="-4" dirty="0">
                <a:solidFill>
                  <a:srgbClr val="D84436"/>
                </a:solidFill>
                <a:latin typeface="Times New Roman"/>
                <a:cs typeface="Times New Roman"/>
              </a:rPr>
              <a:t>entropy:</a:t>
            </a:r>
            <a:endParaRPr lang="en-US" sz="2400" dirty="0">
              <a:latin typeface="Times New Roman"/>
              <a:cs typeface="Times New Roman"/>
            </a:endParaRPr>
          </a:p>
          <a:p>
            <a:pPr marL="2873693" indent="0">
              <a:lnSpc>
                <a:spcPct val="100000"/>
              </a:lnSpc>
              <a:spcBef>
                <a:spcPts val="713"/>
              </a:spcBef>
              <a:buNone/>
            </a:pPr>
            <a:endParaRPr lang="en-US" sz="1350" i="1" spc="56" dirty="0">
              <a:solidFill>
                <a:srgbClr val="D84436"/>
              </a:solidFill>
              <a:latin typeface="Times New Roman"/>
              <a:cs typeface="Times New Roman"/>
            </a:endParaRPr>
          </a:p>
          <a:p>
            <a:pPr marL="2873693" indent="0">
              <a:lnSpc>
                <a:spcPct val="100000"/>
              </a:lnSpc>
              <a:spcBef>
                <a:spcPts val="713"/>
              </a:spcBef>
              <a:buNone/>
            </a:pPr>
            <a:r>
              <a:rPr lang="en-US" sz="1800" i="1" spc="56" dirty="0">
                <a:solidFill>
                  <a:srgbClr val="D84436"/>
                </a:solidFill>
                <a:latin typeface="Times New Roman"/>
                <a:cs typeface="Times New Roman"/>
              </a:rPr>
              <a:t>computed</a:t>
            </a:r>
            <a:r>
              <a:rPr lang="en-US" sz="1800" i="1" spc="356" dirty="0">
                <a:solidFill>
                  <a:srgbClr val="D84436"/>
                </a:solidFill>
                <a:latin typeface="Times New Roman"/>
                <a:cs typeface="Times New Roman"/>
              </a:rPr>
              <a:t> </a:t>
            </a:r>
            <a:r>
              <a:rPr lang="en-US" sz="1800" i="1" spc="34" dirty="0">
                <a:solidFill>
                  <a:srgbClr val="D84436"/>
                </a:solidFill>
                <a:latin typeface="Times New Roman"/>
                <a:cs typeface="Times New Roman"/>
              </a:rPr>
              <a:t>probabilities</a:t>
            </a:r>
            <a:endParaRPr lang="en-US" sz="1800" dirty="0">
              <a:latin typeface="Times New Roman"/>
              <a:cs typeface="Times New Roman"/>
            </a:endParaRPr>
          </a:p>
        </p:txBody>
      </p:sp>
      <p:sp>
        <p:nvSpPr>
          <p:cNvPr id="2" name="Title 1"/>
          <p:cNvSpPr>
            <a:spLocks noGrp="1"/>
          </p:cNvSpPr>
          <p:nvPr>
            <p:ph type="title"/>
          </p:nvPr>
        </p:nvSpPr>
        <p:spPr/>
        <p:txBody>
          <a:bodyPr/>
          <a:lstStyle/>
          <a:p>
            <a:r>
              <a:rPr lang="en-US" altLang="zh-CN" dirty="0"/>
              <a:t>Loss function</a:t>
            </a:r>
            <a:endParaRPr lang="zh-CN" altLang="en-US" dirty="0"/>
          </a:p>
        </p:txBody>
      </p:sp>
      <p:sp>
        <p:nvSpPr>
          <p:cNvPr id="12" name="object 14"/>
          <p:cNvSpPr txBox="1"/>
          <p:nvPr/>
        </p:nvSpPr>
        <p:spPr>
          <a:xfrm>
            <a:off x="3726225" y="2993250"/>
            <a:ext cx="4439875" cy="276999"/>
          </a:xfrm>
          <a:prstGeom prst="rect">
            <a:avLst/>
          </a:prstGeom>
        </p:spPr>
        <p:txBody>
          <a:bodyPr vert="horz" wrap="square" lIns="0" tIns="0" rIns="0" bIns="0" rtlCol="0">
            <a:spAutoFit/>
          </a:bodyPr>
          <a:lstStyle/>
          <a:p>
            <a:pPr marL="9525"/>
            <a:r>
              <a:rPr i="1" spc="161" dirty="0">
                <a:solidFill>
                  <a:srgbClr val="D84436"/>
                </a:solidFill>
                <a:latin typeface="Times New Roman"/>
                <a:cs typeface="Times New Roman"/>
              </a:rPr>
              <a:t>actual </a:t>
            </a:r>
            <a:r>
              <a:rPr i="1" spc="26" dirty="0">
                <a:solidFill>
                  <a:srgbClr val="D84436"/>
                </a:solidFill>
                <a:latin typeface="Times New Roman"/>
                <a:cs typeface="Times New Roman"/>
              </a:rPr>
              <a:t>probabilities,  </a:t>
            </a:r>
            <a:r>
              <a:rPr i="1" spc="-56" dirty="0">
                <a:solidFill>
                  <a:srgbClr val="D84436"/>
                </a:solidFill>
                <a:latin typeface="Times New Roman"/>
                <a:cs typeface="Times New Roman"/>
              </a:rPr>
              <a:t>“one-hot”  </a:t>
            </a:r>
            <a:r>
              <a:rPr i="1" spc="-30" dirty="0">
                <a:solidFill>
                  <a:srgbClr val="D84436"/>
                </a:solidFill>
                <a:latin typeface="Times New Roman"/>
                <a:cs typeface="Times New Roman"/>
              </a:rPr>
              <a:t> </a:t>
            </a:r>
            <a:r>
              <a:rPr i="1" spc="19" dirty="0">
                <a:solidFill>
                  <a:srgbClr val="D84436"/>
                </a:solidFill>
                <a:latin typeface="Times New Roman"/>
                <a:cs typeface="Times New Roman"/>
              </a:rPr>
              <a:t>encoded</a:t>
            </a:r>
            <a:endParaRPr>
              <a:latin typeface="Times New Roman"/>
              <a:cs typeface="Times New Roman"/>
            </a:endParaRPr>
          </a:p>
        </p:txBody>
      </p:sp>
      <p:sp>
        <p:nvSpPr>
          <p:cNvPr id="13" name="object 15"/>
          <p:cNvSpPr/>
          <p:nvPr/>
        </p:nvSpPr>
        <p:spPr>
          <a:xfrm>
            <a:off x="4191000" y="3234711"/>
            <a:ext cx="425844" cy="503837"/>
          </a:xfrm>
          <a:custGeom>
            <a:avLst/>
            <a:gdLst/>
            <a:ahLst/>
            <a:cxnLst/>
            <a:rect l="l" t="t" r="r" b="b"/>
            <a:pathLst>
              <a:path w="271145" h="455294">
                <a:moveTo>
                  <a:pt x="0" y="455249"/>
                </a:moveTo>
                <a:lnTo>
                  <a:pt x="14103" y="410052"/>
                </a:lnTo>
                <a:lnTo>
                  <a:pt x="30747" y="365001"/>
                </a:lnTo>
                <a:lnTo>
                  <a:pt x="49789" y="320301"/>
                </a:lnTo>
                <a:lnTo>
                  <a:pt x="71082" y="276157"/>
                </a:lnTo>
                <a:lnTo>
                  <a:pt x="94482" y="232774"/>
                </a:lnTo>
                <a:lnTo>
                  <a:pt x="119845" y="190360"/>
                </a:lnTo>
                <a:lnTo>
                  <a:pt x="147025" y="149119"/>
                </a:lnTo>
                <a:lnTo>
                  <a:pt x="175878" y="109257"/>
                </a:lnTo>
                <a:lnTo>
                  <a:pt x="206258" y="70979"/>
                </a:lnTo>
                <a:lnTo>
                  <a:pt x="238022" y="34491"/>
                </a:lnTo>
                <a:lnTo>
                  <a:pt x="271024" y="0"/>
                </a:lnTo>
              </a:path>
            </a:pathLst>
          </a:custGeom>
          <a:ln w="9524">
            <a:solidFill>
              <a:srgbClr val="D84436"/>
            </a:solidFill>
          </a:ln>
        </p:spPr>
        <p:txBody>
          <a:bodyPr wrap="square" lIns="0" tIns="0" rIns="0" bIns="0" rtlCol="0"/>
          <a:lstStyle/>
          <a:p>
            <a:endParaRPr sz="1350"/>
          </a:p>
        </p:txBody>
      </p:sp>
      <p:sp>
        <p:nvSpPr>
          <p:cNvPr id="14" name="object 16"/>
          <p:cNvSpPr/>
          <p:nvPr/>
        </p:nvSpPr>
        <p:spPr>
          <a:xfrm>
            <a:off x="4305300" y="4036113"/>
            <a:ext cx="774700" cy="362942"/>
          </a:xfrm>
          <a:custGeom>
            <a:avLst/>
            <a:gdLst/>
            <a:ahLst/>
            <a:cxnLst/>
            <a:rect l="l" t="t" r="r" b="b"/>
            <a:pathLst>
              <a:path w="94614" h="423545">
                <a:moveTo>
                  <a:pt x="0" y="422999"/>
                </a:moveTo>
                <a:lnTo>
                  <a:pt x="23148" y="380665"/>
                </a:lnTo>
                <a:lnTo>
                  <a:pt x="43132" y="336294"/>
                </a:lnTo>
                <a:lnTo>
                  <a:pt x="59910" y="290260"/>
                </a:lnTo>
                <a:lnTo>
                  <a:pt x="73438" y="242935"/>
                </a:lnTo>
                <a:lnTo>
                  <a:pt x="83676" y="194693"/>
                </a:lnTo>
                <a:lnTo>
                  <a:pt x="90581" y="145905"/>
                </a:lnTo>
                <a:lnTo>
                  <a:pt x="94110" y="96945"/>
                </a:lnTo>
                <a:lnTo>
                  <a:pt x="94222" y="48185"/>
                </a:lnTo>
                <a:lnTo>
                  <a:pt x="90874" y="0"/>
                </a:lnTo>
              </a:path>
            </a:pathLst>
          </a:custGeom>
          <a:ln w="9524">
            <a:solidFill>
              <a:srgbClr val="D84436"/>
            </a:solidFill>
          </a:ln>
        </p:spPr>
        <p:txBody>
          <a:bodyPr wrap="square" lIns="0" tIns="0" rIns="0" bIns="0" rtlCol="0"/>
          <a:lstStyle/>
          <a:p>
            <a:endParaRPr sz="1350"/>
          </a:p>
        </p:txBody>
      </p:sp>
      <p:graphicFrame>
        <p:nvGraphicFramePr>
          <p:cNvPr id="17" name="object 19"/>
          <p:cNvGraphicFramePr>
            <a:graphicFrameLocks noGrp="1"/>
          </p:cNvGraphicFramePr>
          <p:nvPr/>
        </p:nvGraphicFramePr>
        <p:xfrm>
          <a:off x="3954762" y="4826929"/>
          <a:ext cx="3961896" cy="641075"/>
        </p:xfrm>
        <a:graphic>
          <a:graphicData uri="http://schemas.openxmlformats.org/drawingml/2006/table">
            <a:tbl>
              <a:tblPr firstRow="1" bandRow="1">
                <a:tableStyleId>{2D5ABB26-0587-4C30-8999-92F81FD0307C}</a:tableStyleId>
              </a:tblPr>
              <a:tblGrid>
                <a:gridCol w="345210">
                  <a:extLst>
                    <a:ext uri="{9D8B030D-6E8A-4147-A177-3AD203B41FA5}">
                      <a16:colId xmlns:a16="http://schemas.microsoft.com/office/drawing/2014/main" val="20000"/>
                    </a:ext>
                  </a:extLst>
                </a:gridCol>
                <a:gridCol w="401854">
                  <a:extLst>
                    <a:ext uri="{9D8B030D-6E8A-4147-A177-3AD203B41FA5}">
                      <a16:colId xmlns:a16="http://schemas.microsoft.com/office/drawing/2014/main" val="20001"/>
                    </a:ext>
                  </a:extLst>
                </a:gridCol>
                <a:gridCol w="401854">
                  <a:extLst>
                    <a:ext uri="{9D8B030D-6E8A-4147-A177-3AD203B41FA5}">
                      <a16:colId xmlns:a16="http://schemas.microsoft.com/office/drawing/2014/main" val="20002"/>
                    </a:ext>
                  </a:extLst>
                </a:gridCol>
                <a:gridCol w="401854">
                  <a:extLst>
                    <a:ext uri="{9D8B030D-6E8A-4147-A177-3AD203B41FA5}">
                      <a16:colId xmlns:a16="http://schemas.microsoft.com/office/drawing/2014/main" val="20003"/>
                    </a:ext>
                  </a:extLst>
                </a:gridCol>
                <a:gridCol w="401854">
                  <a:extLst>
                    <a:ext uri="{9D8B030D-6E8A-4147-A177-3AD203B41FA5}">
                      <a16:colId xmlns:a16="http://schemas.microsoft.com/office/drawing/2014/main" val="20004"/>
                    </a:ext>
                  </a:extLst>
                </a:gridCol>
                <a:gridCol w="401854">
                  <a:extLst>
                    <a:ext uri="{9D8B030D-6E8A-4147-A177-3AD203B41FA5}">
                      <a16:colId xmlns:a16="http://schemas.microsoft.com/office/drawing/2014/main" val="20005"/>
                    </a:ext>
                  </a:extLst>
                </a:gridCol>
                <a:gridCol w="401854">
                  <a:extLst>
                    <a:ext uri="{9D8B030D-6E8A-4147-A177-3AD203B41FA5}">
                      <a16:colId xmlns:a16="http://schemas.microsoft.com/office/drawing/2014/main" val="20006"/>
                    </a:ext>
                  </a:extLst>
                </a:gridCol>
                <a:gridCol w="401854">
                  <a:extLst>
                    <a:ext uri="{9D8B030D-6E8A-4147-A177-3AD203B41FA5}">
                      <a16:colId xmlns:a16="http://schemas.microsoft.com/office/drawing/2014/main" val="20007"/>
                    </a:ext>
                  </a:extLst>
                </a:gridCol>
                <a:gridCol w="401854">
                  <a:extLst>
                    <a:ext uri="{9D8B030D-6E8A-4147-A177-3AD203B41FA5}">
                      <a16:colId xmlns:a16="http://schemas.microsoft.com/office/drawing/2014/main" val="20008"/>
                    </a:ext>
                  </a:extLst>
                </a:gridCol>
                <a:gridCol w="401854">
                  <a:extLst>
                    <a:ext uri="{9D8B030D-6E8A-4147-A177-3AD203B41FA5}">
                      <a16:colId xmlns:a16="http://schemas.microsoft.com/office/drawing/2014/main" val="20009"/>
                    </a:ext>
                  </a:extLst>
                </a:gridCol>
              </a:tblGrid>
              <a:tr h="327321">
                <a:tc>
                  <a:txBody>
                    <a:bodyPr/>
                    <a:lstStyle/>
                    <a:p>
                      <a:pPr algn="ctr">
                        <a:lnSpc>
                          <a:spcPct val="100000"/>
                        </a:lnSpc>
                        <a:spcBef>
                          <a:spcPts val="530"/>
                        </a:spcBef>
                      </a:pPr>
                      <a:r>
                        <a:rPr sz="1100" dirty="0">
                          <a:latin typeface="Consolas"/>
                          <a:cs typeface="Consolas"/>
                        </a:rPr>
                        <a:t>0.1</a:t>
                      </a:r>
                      <a:endParaRPr sz="1100">
                        <a:latin typeface="Consolas"/>
                        <a:cs typeface="Consolas"/>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tcPr>
                </a:tc>
                <a:tc>
                  <a:txBody>
                    <a:bodyPr/>
                    <a:lstStyle/>
                    <a:p>
                      <a:pPr marL="32384">
                        <a:lnSpc>
                          <a:spcPct val="100000"/>
                        </a:lnSpc>
                        <a:spcBef>
                          <a:spcPts val="530"/>
                        </a:spcBef>
                      </a:pPr>
                      <a:r>
                        <a:rPr sz="1100" dirty="0">
                          <a:latin typeface="Consolas"/>
                          <a:cs typeface="Consolas"/>
                        </a:rPr>
                        <a:t>0.2</a:t>
                      </a:r>
                      <a:endParaRPr sz="1100">
                        <a:latin typeface="Consolas"/>
                        <a:cs typeface="Consolas"/>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tcPr>
                </a:tc>
                <a:tc>
                  <a:txBody>
                    <a:bodyPr/>
                    <a:lstStyle/>
                    <a:p>
                      <a:pPr marL="32384">
                        <a:lnSpc>
                          <a:spcPct val="100000"/>
                        </a:lnSpc>
                        <a:spcBef>
                          <a:spcPts val="530"/>
                        </a:spcBef>
                      </a:pPr>
                      <a:r>
                        <a:rPr sz="1100" dirty="0">
                          <a:latin typeface="Consolas"/>
                          <a:cs typeface="Consolas"/>
                        </a:rPr>
                        <a:t>0.1</a:t>
                      </a:r>
                      <a:endParaRPr sz="1100">
                        <a:latin typeface="Consolas"/>
                        <a:cs typeface="Consolas"/>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tcPr>
                </a:tc>
                <a:tc>
                  <a:txBody>
                    <a:bodyPr/>
                    <a:lstStyle/>
                    <a:p>
                      <a:pPr marL="32384">
                        <a:lnSpc>
                          <a:spcPct val="100000"/>
                        </a:lnSpc>
                        <a:spcBef>
                          <a:spcPts val="530"/>
                        </a:spcBef>
                      </a:pPr>
                      <a:r>
                        <a:rPr sz="1100" dirty="0">
                          <a:latin typeface="Consolas"/>
                          <a:cs typeface="Consolas"/>
                        </a:rPr>
                        <a:t>0.3</a:t>
                      </a:r>
                      <a:endParaRPr sz="1100">
                        <a:latin typeface="Consolas"/>
                        <a:cs typeface="Consolas"/>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tcPr>
                </a:tc>
                <a:tc>
                  <a:txBody>
                    <a:bodyPr/>
                    <a:lstStyle/>
                    <a:p>
                      <a:pPr marL="32384">
                        <a:lnSpc>
                          <a:spcPct val="100000"/>
                        </a:lnSpc>
                        <a:spcBef>
                          <a:spcPts val="530"/>
                        </a:spcBef>
                      </a:pPr>
                      <a:r>
                        <a:rPr sz="1100" dirty="0">
                          <a:latin typeface="Consolas"/>
                          <a:cs typeface="Consolas"/>
                        </a:rPr>
                        <a:t>0.2</a:t>
                      </a:r>
                      <a:endParaRPr sz="1100">
                        <a:latin typeface="Consolas"/>
                        <a:cs typeface="Consolas"/>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tcPr>
                </a:tc>
                <a:tc>
                  <a:txBody>
                    <a:bodyPr/>
                    <a:lstStyle/>
                    <a:p>
                      <a:pPr marL="32384">
                        <a:lnSpc>
                          <a:spcPct val="100000"/>
                        </a:lnSpc>
                        <a:spcBef>
                          <a:spcPts val="530"/>
                        </a:spcBef>
                      </a:pPr>
                      <a:r>
                        <a:rPr sz="1100" dirty="0">
                          <a:latin typeface="Consolas"/>
                          <a:cs typeface="Consolas"/>
                        </a:rPr>
                        <a:t>0.1</a:t>
                      </a:r>
                      <a:endParaRPr sz="1100">
                        <a:latin typeface="Consolas"/>
                        <a:cs typeface="Consolas"/>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tcPr>
                </a:tc>
                <a:tc>
                  <a:txBody>
                    <a:bodyPr/>
                    <a:lstStyle/>
                    <a:p>
                      <a:pPr marL="32384">
                        <a:lnSpc>
                          <a:spcPct val="100000"/>
                        </a:lnSpc>
                        <a:spcBef>
                          <a:spcPts val="530"/>
                        </a:spcBef>
                      </a:pPr>
                      <a:r>
                        <a:rPr sz="1100" b="1" dirty="0">
                          <a:solidFill>
                            <a:srgbClr val="D84436"/>
                          </a:solidFill>
                          <a:latin typeface="Consolas"/>
                          <a:cs typeface="Consolas"/>
                        </a:rPr>
                        <a:t>0.9</a:t>
                      </a:r>
                      <a:endParaRPr sz="1100">
                        <a:latin typeface="Consolas"/>
                        <a:cs typeface="Consolas"/>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tcPr>
                </a:tc>
                <a:tc>
                  <a:txBody>
                    <a:bodyPr/>
                    <a:lstStyle/>
                    <a:p>
                      <a:pPr marL="32384">
                        <a:lnSpc>
                          <a:spcPct val="100000"/>
                        </a:lnSpc>
                        <a:spcBef>
                          <a:spcPts val="530"/>
                        </a:spcBef>
                      </a:pPr>
                      <a:r>
                        <a:rPr sz="1100" dirty="0">
                          <a:latin typeface="Consolas"/>
                          <a:cs typeface="Consolas"/>
                        </a:rPr>
                        <a:t>0.2</a:t>
                      </a:r>
                      <a:endParaRPr sz="1100">
                        <a:latin typeface="Consolas"/>
                        <a:cs typeface="Consolas"/>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tcPr>
                </a:tc>
                <a:tc>
                  <a:txBody>
                    <a:bodyPr/>
                    <a:lstStyle/>
                    <a:p>
                      <a:pPr marL="32384">
                        <a:lnSpc>
                          <a:spcPct val="100000"/>
                        </a:lnSpc>
                        <a:spcBef>
                          <a:spcPts val="530"/>
                        </a:spcBef>
                      </a:pPr>
                      <a:r>
                        <a:rPr sz="1100" dirty="0">
                          <a:latin typeface="Consolas"/>
                          <a:cs typeface="Consolas"/>
                        </a:rPr>
                        <a:t>0.1</a:t>
                      </a:r>
                      <a:endParaRPr sz="1100">
                        <a:latin typeface="Consolas"/>
                        <a:cs typeface="Consolas"/>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tcPr>
                </a:tc>
                <a:tc>
                  <a:txBody>
                    <a:bodyPr/>
                    <a:lstStyle/>
                    <a:p>
                      <a:pPr marL="32384">
                        <a:lnSpc>
                          <a:spcPct val="100000"/>
                        </a:lnSpc>
                        <a:spcBef>
                          <a:spcPts val="530"/>
                        </a:spcBef>
                      </a:pPr>
                      <a:r>
                        <a:rPr sz="1100" dirty="0">
                          <a:latin typeface="Consolas"/>
                          <a:cs typeface="Consolas"/>
                        </a:rPr>
                        <a:t>0.1</a:t>
                      </a:r>
                      <a:endParaRPr sz="1100">
                        <a:latin typeface="Consolas"/>
                        <a:cs typeface="Consolas"/>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tcPr>
                </a:tc>
                <a:extLst>
                  <a:ext uri="{0D108BD9-81ED-4DB2-BD59-A6C34878D82A}">
                    <a16:rowId xmlns:a16="http://schemas.microsoft.com/office/drawing/2014/main" val="10000"/>
                  </a:ext>
                </a:extLst>
              </a:tr>
              <a:tr h="313754">
                <a:tc>
                  <a:txBody>
                    <a:bodyPr/>
                    <a:lstStyle/>
                    <a:p>
                      <a:pPr marR="41275" algn="ctr">
                        <a:lnSpc>
                          <a:spcPts val="2065"/>
                        </a:lnSpc>
                      </a:pPr>
                      <a:r>
                        <a:rPr sz="1400" i="1" dirty="0">
                          <a:solidFill>
                            <a:srgbClr val="D84436"/>
                          </a:solidFill>
                          <a:latin typeface="Times New Roman"/>
                          <a:cs typeface="Times New Roman"/>
                        </a:rPr>
                        <a:t>0</a:t>
                      </a:r>
                      <a:endParaRPr sz="1400">
                        <a:latin typeface="Times New Roman"/>
                        <a:cs typeface="Times New Roman"/>
                      </a:endParaRPr>
                    </a:p>
                  </a:txBody>
                  <a:tcPr marL="0" marR="0" marT="0" marB="0">
                    <a:lnT w="9524">
                      <a:solidFill>
                        <a:srgbClr val="666666"/>
                      </a:solidFill>
                      <a:prstDash val="solid"/>
                    </a:lnT>
                  </a:tcPr>
                </a:tc>
                <a:tc>
                  <a:txBody>
                    <a:bodyPr/>
                    <a:lstStyle/>
                    <a:p>
                      <a:pPr marL="245745">
                        <a:lnSpc>
                          <a:spcPts val="2065"/>
                        </a:lnSpc>
                      </a:pPr>
                      <a:r>
                        <a:rPr sz="1400" i="1" dirty="0">
                          <a:solidFill>
                            <a:srgbClr val="D84436"/>
                          </a:solidFill>
                          <a:latin typeface="Times New Roman"/>
                          <a:cs typeface="Times New Roman"/>
                        </a:rPr>
                        <a:t>1</a:t>
                      </a:r>
                      <a:endParaRPr sz="1400" dirty="0">
                        <a:latin typeface="Times New Roman"/>
                        <a:cs typeface="Times New Roman"/>
                      </a:endParaRPr>
                    </a:p>
                  </a:txBody>
                  <a:tcPr marL="0" marR="0" marT="0" marB="0">
                    <a:lnT w="9524">
                      <a:solidFill>
                        <a:srgbClr val="666666"/>
                      </a:solidFill>
                      <a:prstDash val="solid"/>
                    </a:lnT>
                  </a:tcPr>
                </a:tc>
                <a:tc>
                  <a:txBody>
                    <a:bodyPr/>
                    <a:lstStyle/>
                    <a:p>
                      <a:pPr marL="199390">
                        <a:lnSpc>
                          <a:spcPts val="2065"/>
                        </a:lnSpc>
                      </a:pPr>
                      <a:r>
                        <a:rPr sz="1400" i="1" dirty="0">
                          <a:solidFill>
                            <a:srgbClr val="D84436"/>
                          </a:solidFill>
                          <a:latin typeface="Times New Roman"/>
                          <a:cs typeface="Times New Roman"/>
                        </a:rPr>
                        <a:t>2</a:t>
                      </a:r>
                      <a:endParaRPr sz="1400">
                        <a:latin typeface="Times New Roman"/>
                        <a:cs typeface="Times New Roman"/>
                      </a:endParaRPr>
                    </a:p>
                  </a:txBody>
                  <a:tcPr marL="0" marR="0" marT="0" marB="0">
                    <a:lnT w="9524">
                      <a:solidFill>
                        <a:srgbClr val="666666"/>
                      </a:solidFill>
                      <a:prstDash val="solid"/>
                    </a:lnT>
                  </a:tcPr>
                </a:tc>
                <a:tc>
                  <a:txBody>
                    <a:bodyPr/>
                    <a:lstStyle/>
                    <a:p>
                      <a:pPr marL="213360">
                        <a:lnSpc>
                          <a:spcPts val="2065"/>
                        </a:lnSpc>
                      </a:pPr>
                      <a:r>
                        <a:rPr sz="1400" i="1" dirty="0">
                          <a:solidFill>
                            <a:srgbClr val="D84436"/>
                          </a:solidFill>
                          <a:latin typeface="Times New Roman"/>
                          <a:cs typeface="Times New Roman"/>
                        </a:rPr>
                        <a:t>3</a:t>
                      </a:r>
                      <a:endParaRPr sz="1400">
                        <a:latin typeface="Times New Roman"/>
                        <a:cs typeface="Times New Roman"/>
                      </a:endParaRPr>
                    </a:p>
                  </a:txBody>
                  <a:tcPr marL="0" marR="0" marT="0" marB="0">
                    <a:lnT w="9524">
                      <a:solidFill>
                        <a:srgbClr val="666666"/>
                      </a:solidFill>
                      <a:prstDash val="solid"/>
                    </a:lnT>
                  </a:tcPr>
                </a:tc>
                <a:tc>
                  <a:txBody>
                    <a:bodyPr/>
                    <a:lstStyle/>
                    <a:p>
                      <a:pPr marL="180975">
                        <a:lnSpc>
                          <a:spcPts val="2065"/>
                        </a:lnSpc>
                      </a:pPr>
                      <a:r>
                        <a:rPr sz="1400" i="1" dirty="0">
                          <a:solidFill>
                            <a:srgbClr val="D84436"/>
                          </a:solidFill>
                          <a:latin typeface="Times New Roman"/>
                          <a:cs typeface="Times New Roman"/>
                        </a:rPr>
                        <a:t>4</a:t>
                      </a:r>
                      <a:endParaRPr sz="1400">
                        <a:latin typeface="Times New Roman"/>
                        <a:cs typeface="Times New Roman"/>
                      </a:endParaRPr>
                    </a:p>
                  </a:txBody>
                  <a:tcPr marL="0" marR="0" marT="0" marB="0">
                    <a:lnT w="9524">
                      <a:solidFill>
                        <a:srgbClr val="666666"/>
                      </a:solidFill>
                      <a:prstDash val="solid"/>
                    </a:lnT>
                  </a:tcPr>
                </a:tc>
                <a:tc>
                  <a:txBody>
                    <a:bodyPr/>
                    <a:lstStyle/>
                    <a:p>
                      <a:pPr marL="193675">
                        <a:lnSpc>
                          <a:spcPts val="2065"/>
                        </a:lnSpc>
                      </a:pPr>
                      <a:r>
                        <a:rPr sz="1400" i="1" dirty="0">
                          <a:solidFill>
                            <a:srgbClr val="D84436"/>
                          </a:solidFill>
                          <a:latin typeface="Times New Roman"/>
                          <a:cs typeface="Times New Roman"/>
                        </a:rPr>
                        <a:t>5</a:t>
                      </a:r>
                      <a:endParaRPr sz="1400">
                        <a:latin typeface="Times New Roman"/>
                        <a:cs typeface="Times New Roman"/>
                      </a:endParaRPr>
                    </a:p>
                  </a:txBody>
                  <a:tcPr marL="0" marR="0" marT="0" marB="0">
                    <a:lnT w="9524">
                      <a:solidFill>
                        <a:srgbClr val="666666"/>
                      </a:solidFill>
                      <a:prstDash val="solid"/>
                    </a:lnT>
                  </a:tcPr>
                </a:tc>
                <a:tc>
                  <a:txBody>
                    <a:bodyPr/>
                    <a:lstStyle/>
                    <a:p>
                      <a:pPr marL="206375">
                        <a:lnSpc>
                          <a:spcPts val="2065"/>
                        </a:lnSpc>
                      </a:pPr>
                      <a:r>
                        <a:rPr sz="1400" i="1" dirty="0">
                          <a:solidFill>
                            <a:srgbClr val="D84436"/>
                          </a:solidFill>
                          <a:latin typeface="Times New Roman"/>
                          <a:cs typeface="Times New Roman"/>
                        </a:rPr>
                        <a:t>6</a:t>
                      </a:r>
                      <a:endParaRPr sz="1400">
                        <a:latin typeface="Times New Roman"/>
                        <a:cs typeface="Times New Roman"/>
                      </a:endParaRPr>
                    </a:p>
                  </a:txBody>
                  <a:tcPr marL="0" marR="0" marT="0" marB="0">
                    <a:lnT w="9524">
                      <a:solidFill>
                        <a:srgbClr val="666666"/>
                      </a:solidFill>
                      <a:prstDash val="solid"/>
                    </a:lnT>
                  </a:tcPr>
                </a:tc>
                <a:tc>
                  <a:txBody>
                    <a:bodyPr/>
                    <a:lstStyle/>
                    <a:p>
                      <a:pPr marL="179070">
                        <a:lnSpc>
                          <a:spcPts val="2065"/>
                        </a:lnSpc>
                      </a:pPr>
                      <a:r>
                        <a:rPr sz="1400" i="1" dirty="0">
                          <a:solidFill>
                            <a:srgbClr val="D84436"/>
                          </a:solidFill>
                          <a:latin typeface="Times New Roman"/>
                          <a:cs typeface="Times New Roman"/>
                        </a:rPr>
                        <a:t>7</a:t>
                      </a:r>
                      <a:endParaRPr sz="1400">
                        <a:latin typeface="Times New Roman"/>
                        <a:cs typeface="Times New Roman"/>
                      </a:endParaRPr>
                    </a:p>
                  </a:txBody>
                  <a:tcPr marL="0" marR="0" marT="0" marB="0">
                    <a:lnT w="9524">
                      <a:solidFill>
                        <a:srgbClr val="666666"/>
                      </a:solidFill>
                      <a:prstDash val="solid"/>
                    </a:lnT>
                  </a:tcPr>
                </a:tc>
                <a:tc>
                  <a:txBody>
                    <a:bodyPr/>
                    <a:lstStyle/>
                    <a:p>
                      <a:pPr marL="177800">
                        <a:lnSpc>
                          <a:spcPts val="2065"/>
                        </a:lnSpc>
                      </a:pPr>
                      <a:r>
                        <a:rPr sz="1400" i="1" dirty="0">
                          <a:solidFill>
                            <a:srgbClr val="D84436"/>
                          </a:solidFill>
                          <a:latin typeface="Times New Roman"/>
                          <a:cs typeface="Times New Roman"/>
                        </a:rPr>
                        <a:t>8</a:t>
                      </a:r>
                      <a:endParaRPr sz="1400">
                        <a:latin typeface="Times New Roman"/>
                        <a:cs typeface="Times New Roman"/>
                      </a:endParaRPr>
                    </a:p>
                  </a:txBody>
                  <a:tcPr marL="0" marR="0" marT="0" marB="0">
                    <a:lnT w="9524">
                      <a:solidFill>
                        <a:srgbClr val="666666"/>
                      </a:solidFill>
                      <a:prstDash val="solid"/>
                    </a:lnT>
                  </a:tcPr>
                </a:tc>
                <a:tc>
                  <a:txBody>
                    <a:bodyPr/>
                    <a:lstStyle/>
                    <a:p>
                      <a:pPr marL="20320" algn="ctr">
                        <a:lnSpc>
                          <a:spcPts val="2065"/>
                        </a:lnSpc>
                      </a:pPr>
                      <a:r>
                        <a:rPr sz="1400" i="1" dirty="0">
                          <a:solidFill>
                            <a:srgbClr val="D84436"/>
                          </a:solidFill>
                          <a:latin typeface="Times New Roman"/>
                          <a:cs typeface="Times New Roman"/>
                        </a:rPr>
                        <a:t>9</a:t>
                      </a:r>
                      <a:endParaRPr sz="1400" dirty="0">
                        <a:latin typeface="Times New Roman"/>
                        <a:cs typeface="Times New Roman"/>
                      </a:endParaRPr>
                    </a:p>
                  </a:txBody>
                  <a:tcPr marL="0" marR="0" marT="0" marB="0">
                    <a:lnT w="9524">
                      <a:solidFill>
                        <a:srgbClr val="666666"/>
                      </a:solidFill>
                      <a:prstDash val="solid"/>
                    </a:lnT>
                  </a:tcPr>
                </a:tc>
                <a:extLst>
                  <a:ext uri="{0D108BD9-81ED-4DB2-BD59-A6C34878D82A}">
                    <a16:rowId xmlns:a16="http://schemas.microsoft.com/office/drawing/2014/main" val="10001"/>
                  </a:ext>
                </a:extLst>
              </a:tr>
            </a:tbl>
          </a:graphicData>
        </a:graphic>
      </p:graphicFrame>
      <p:sp>
        <p:nvSpPr>
          <p:cNvPr id="18" name="object 20"/>
          <p:cNvSpPr/>
          <p:nvPr/>
        </p:nvSpPr>
        <p:spPr>
          <a:xfrm>
            <a:off x="6273800" y="4690874"/>
            <a:ext cx="371829" cy="782046"/>
          </a:xfrm>
          <a:custGeom>
            <a:avLst/>
            <a:gdLst/>
            <a:ahLst/>
            <a:cxnLst/>
            <a:rect l="l" t="t" r="r" b="b"/>
            <a:pathLst>
              <a:path w="610870" h="879475">
                <a:moveTo>
                  <a:pt x="152507" y="64090"/>
                </a:moveTo>
                <a:lnTo>
                  <a:pt x="131192" y="109989"/>
                </a:lnTo>
                <a:lnTo>
                  <a:pt x="109116" y="156283"/>
                </a:lnTo>
                <a:lnTo>
                  <a:pt x="87073" y="202979"/>
                </a:lnTo>
                <a:lnTo>
                  <a:pt x="65857" y="250087"/>
                </a:lnTo>
                <a:lnTo>
                  <a:pt x="46264" y="297615"/>
                </a:lnTo>
                <a:lnTo>
                  <a:pt x="29087" y="345572"/>
                </a:lnTo>
                <a:lnTo>
                  <a:pt x="15121" y="393967"/>
                </a:lnTo>
                <a:lnTo>
                  <a:pt x="5160" y="442808"/>
                </a:lnTo>
                <a:lnTo>
                  <a:pt x="0" y="492104"/>
                </a:lnTo>
                <a:lnTo>
                  <a:pt x="433" y="541864"/>
                </a:lnTo>
                <a:lnTo>
                  <a:pt x="4344" y="604380"/>
                </a:lnTo>
                <a:lnTo>
                  <a:pt x="9084" y="654012"/>
                </a:lnTo>
                <a:lnTo>
                  <a:pt x="18861" y="694408"/>
                </a:lnTo>
                <a:lnTo>
                  <a:pt x="37881" y="729216"/>
                </a:lnTo>
                <a:lnTo>
                  <a:pt x="70352" y="762085"/>
                </a:lnTo>
                <a:lnTo>
                  <a:pt x="120482" y="796664"/>
                </a:lnTo>
                <a:lnTo>
                  <a:pt x="172570" y="827751"/>
                </a:lnTo>
                <a:lnTo>
                  <a:pt x="217304" y="852008"/>
                </a:lnTo>
                <a:lnTo>
                  <a:pt x="257209" y="868979"/>
                </a:lnTo>
                <a:lnTo>
                  <a:pt x="294810" y="878204"/>
                </a:lnTo>
                <a:lnTo>
                  <a:pt x="332633" y="879228"/>
                </a:lnTo>
                <a:lnTo>
                  <a:pt x="373203" y="871592"/>
                </a:lnTo>
                <a:lnTo>
                  <a:pt x="419044" y="854840"/>
                </a:lnTo>
                <a:lnTo>
                  <a:pt x="472682" y="828514"/>
                </a:lnTo>
                <a:lnTo>
                  <a:pt x="504635" y="807566"/>
                </a:lnTo>
                <a:lnTo>
                  <a:pt x="555205" y="751563"/>
                </a:lnTo>
                <a:lnTo>
                  <a:pt x="574115" y="717510"/>
                </a:lnTo>
                <a:lnTo>
                  <a:pt x="588970" y="680092"/>
                </a:lnTo>
                <a:lnTo>
                  <a:pt x="599916" y="639811"/>
                </a:lnTo>
                <a:lnTo>
                  <a:pt x="607099" y="597167"/>
                </a:lnTo>
                <a:lnTo>
                  <a:pt x="610667" y="552664"/>
                </a:lnTo>
                <a:lnTo>
                  <a:pt x="610764" y="506802"/>
                </a:lnTo>
                <a:lnTo>
                  <a:pt x="607538" y="460083"/>
                </a:lnTo>
                <a:lnTo>
                  <a:pt x="601134" y="413009"/>
                </a:lnTo>
                <a:lnTo>
                  <a:pt x="591699" y="366082"/>
                </a:lnTo>
                <a:lnTo>
                  <a:pt x="579380" y="319803"/>
                </a:lnTo>
                <a:lnTo>
                  <a:pt x="564322" y="274674"/>
                </a:lnTo>
                <a:lnTo>
                  <a:pt x="546671" y="231196"/>
                </a:lnTo>
                <a:lnTo>
                  <a:pt x="526575" y="189872"/>
                </a:lnTo>
                <a:lnTo>
                  <a:pt x="504179" y="151202"/>
                </a:lnTo>
                <a:lnTo>
                  <a:pt x="479630" y="115689"/>
                </a:lnTo>
                <a:lnTo>
                  <a:pt x="453074" y="83835"/>
                </a:lnTo>
                <a:lnTo>
                  <a:pt x="424657" y="56140"/>
                </a:lnTo>
                <a:lnTo>
                  <a:pt x="383295" y="25100"/>
                </a:lnTo>
                <a:lnTo>
                  <a:pt x="346782" y="7295"/>
                </a:lnTo>
                <a:lnTo>
                  <a:pt x="313279" y="0"/>
                </a:lnTo>
                <a:lnTo>
                  <a:pt x="280947" y="488"/>
                </a:lnTo>
                <a:lnTo>
                  <a:pt x="247945" y="6035"/>
                </a:lnTo>
                <a:lnTo>
                  <a:pt x="212435" y="13914"/>
                </a:lnTo>
                <a:lnTo>
                  <a:pt x="172577" y="21400"/>
                </a:lnTo>
                <a:lnTo>
                  <a:pt x="126531" y="25768"/>
                </a:lnTo>
                <a:lnTo>
                  <a:pt x="72458" y="24290"/>
                </a:lnTo>
              </a:path>
            </a:pathLst>
          </a:custGeom>
          <a:ln w="9524">
            <a:solidFill>
              <a:srgbClr val="D84436"/>
            </a:solidFill>
          </a:ln>
        </p:spPr>
        <p:txBody>
          <a:bodyPr wrap="square" lIns="0" tIns="0" rIns="0" bIns="0" rtlCol="0"/>
          <a:lstStyle/>
          <a:p>
            <a:endParaRPr sz="1350"/>
          </a:p>
        </p:txBody>
      </p:sp>
      <p:graphicFrame>
        <p:nvGraphicFramePr>
          <p:cNvPr id="19" name="object 21"/>
          <p:cNvGraphicFramePr>
            <a:graphicFrameLocks noGrp="1"/>
          </p:cNvGraphicFramePr>
          <p:nvPr/>
        </p:nvGraphicFramePr>
        <p:xfrm>
          <a:off x="3740750" y="2360578"/>
          <a:ext cx="3961896" cy="638822"/>
        </p:xfrm>
        <a:graphic>
          <a:graphicData uri="http://schemas.openxmlformats.org/drawingml/2006/table">
            <a:tbl>
              <a:tblPr firstRow="1" bandRow="1">
                <a:tableStyleId>{2D5ABB26-0587-4C30-8999-92F81FD0307C}</a:tableStyleId>
              </a:tblPr>
              <a:tblGrid>
                <a:gridCol w="345210">
                  <a:extLst>
                    <a:ext uri="{9D8B030D-6E8A-4147-A177-3AD203B41FA5}">
                      <a16:colId xmlns:a16="http://schemas.microsoft.com/office/drawing/2014/main" val="20000"/>
                    </a:ext>
                  </a:extLst>
                </a:gridCol>
                <a:gridCol w="401854">
                  <a:extLst>
                    <a:ext uri="{9D8B030D-6E8A-4147-A177-3AD203B41FA5}">
                      <a16:colId xmlns:a16="http://schemas.microsoft.com/office/drawing/2014/main" val="20001"/>
                    </a:ext>
                  </a:extLst>
                </a:gridCol>
                <a:gridCol w="401854">
                  <a:extLst>
                    <a:ext uri="{9D8B030D-6E8A-4147-A177-3AD203B41FA5}">
                      <a16:colId xmlns:a16="http://schemas.microsoft.com/office/drawing/2014/main" val="20002"/>
                    </a:ext>
                  </a:extLst>
                </a:gridCol>
                <a:gridCol w="401854">
                  <a:extLst>
                    <a:ext uri="{9D8B030D-6E8A-4147-A177-3AD203B41FA5}">
                      <a16:colId xmlns:a16="http://schemas.microsoft.com/office/drawing/2014/main" val="20003"/>
                    </a:ext>
                  </a:extLst>
                </a:gridCol>
                <a:gridCol w="401854">
                  <a:extLst>
                    <a:ext uri="{9D8B030D-6E8A-4147-A177-3AD203B41FA5}">
                      <a16:colId xmlns:a16="http://schemas.microsoft.com/office/drawing/2014/main" val="20004"/>
                    </a:ext>
                  </a:extLst>
                </a:gridCol>
                <a:gridCol w="401854">
                  <a:extLst>
                    <a:ext uri="{9D8B030D-6E8A-4147-A177-3AD203B41FA5}">
                      <a16:colId xmlns:a16="http://schemas.microsoft.com/office/drawing/2014/main" val="20005"/>
                    </a:ext>
                  </a:extLst>
                </a:gridCol>
                <a:gridCol w="401854">
                  <a:extLst>
                    <a:ext uri="{9D8B030D-6E8A-4147-A177-3AD203B41FA5}">
                      <a16:colId xmlns:a16="http://schemas.microsoft.com/office/drawing/2014/main" val="20006"/>
                    </a:ext>
                  </a:extLst>
                </a:gridCol>
                <a:gridCol w="401854">
                  <a:extLst>
                    <a:ext uri="{9D8B030D-6E8A-4147-A177-3AD203B41FA5}">
                      <a16:colId xmlns:a16="http://schemas.microsoft.com/office/drawing/2014/main" val="20007"/>
                    </a:ext>
                  </a:extLst>
                </a:gridCol>
                <a:gridCol w="401854">
                  <a:extLst>
                    <a:ext uri="{9D8B030D-6E8A-4147-A177-3AD203B41FA5}">
                      <a16:colId xmlns:a16="http://schemas.microsoft.com/office/drawing/2014/main" val="20008"/>
                    </a:ext>
                  </a:extLst>
                </a:gridCol>
                <a:gridCol w="401854">
                  <a:extLst>
                    <a:ext uri="{9D8B030D-6E8A-4147-A177-3AD203B41FA5}">
                      <a16:colId xmlns:a16="http://schemas.microsoft.com/office/drawing/2014/main" val="20009"/>
                    </a:ext>
                  </a:extLst>
                </a:gridCol>
              </a:tblGrid>
              <a:tr h="311501">
                <a:tc>
                  <a:txBody>
                    <a:bodyPr/>
                    <a:lstStyle/>
                    <a:p>
                      <a:pPr marR="167005" algn="r">
                        <a:lnSpc>
                          <a:spcPts val="2125"/>
                        </a:lnSpc>
                      </a:pPr>
                      <a:r>
                        <a:rPr sz="1400" i="1" dirty="0">
                          <a:solidFill>
                            <a:srgbClr val="D84436"/>
                          </a:solidFill>
                          <a:latin typeface="Times New Roman"/>
                          <a:cs typeface="Times New Roman"/>
                        </a:rPr>
                        <a:t>0</a:t>
                      </a:r>
                      <a:endParaRPr sz="1400">
                        <a:latin typeface="Times New Roman"/>
                        <a:cs typeface="Times New Roman"/>
                      </a:endParaRPr>
                    </a:p>
                  </a:txBody>
                  <a:tcPr marL="0" marR="0" marT="0" marB="0">
                    <a:lnB w="9524">
                      <a:solidFill>
                        <a:srgbClr val="666666"/>
                      </a:solidFill>
                      <a:prstDash val="solid"/>
                    </a:lnB>
                  </a:tcPr>
                </a:tc>
                <a:tc>
                  <a:txBody>
                    <a:bodyPr/>
                    <a:lstStyle/>
                    <a:p>
                      <a:pPr marL="224790">
                        <a:lnSpc>
                          <a:spcPts val="2125"/>
                        </a:lnSpc>
                      </a:pPr>
                      <a:r>
                        <a:rPr sz="1400" i="1" dirty="0">
                          <a:solidFill>
                            <a:srgbClr val="D84436"/>
                          </a:solidFill>
                          <a:latin typeface="Times New Roman"/>
                          <a:cs typeface="Times New Roman"/>
                        </a:rPr>
                        <a:t>1</a:t>
                      </a:r>
                      <a:endParaRPr sz="1400">
                        <a:latin typeface="Times New Roman"/>
                        <a:cs typeface="Times New Roman"/>
                      </a:endParaRPr>
                    </a:p>
                  </a:txBody>
                  <a:tcPr marL="0" marR="0" marT="0" marB="0">
                    <a:lnB w="9524">
                      <a:solidFill>
                        <a:srgbClr val="666666"/>
                      </a:solidFill>
                      <a:prstDash val="solid"/>
                    </a:lnB>
                  </a:tcPr>
                </a:tc>
                <a:tc>
                  <a:txBody>
                    <a:bodyPr/>
                    <a:lstStyle/>
                    <a:p>
                      <a:pPr marL="178435">
                        <a:lnSpc>
                          <a:spcPts val="2125"/>
                        </a:lnSpc>
                      </a:pPr>
                      <a:r>
                        <a:rPr sz="1400" i="1" dirty="0">
                          <a:solidFill>
                            <a:srgbClr val="D84436"/>
                          </a:solidFill>
                          <a:latin typeface="Times New Roman"/>
                          <a:cs typeface="Times New Roman"/>
                        </a:rPr>
                        <a:t>2</a:t>
                      </a:r>
                      <a:endParaRPr sz="1400">
                        <a:latin typeface="Times New Roman"/>
                        <a:cs typeface="Times New Roman"/>
                      </a:endParaRPr>
                    </a:p>
                  </a:txBody>
                  <a:tcPr marL="0" marR="0" marT="0" marB="0">
                    <a:lnB w="9524">
                      <a:solidFill>
                        <a:srgbClr val="666666"/>
                      </a:solidFill>
                      <a:prstDash val="solid"/>
                    </a:lnB>
                  </a:tcPr>
                </a:tc>
                <a:tc>
                  <a:txBody>
                    <a:bodyPr/>
                    <a:lstStyle/>
                    <a:p>
                      <a:pPr marL="192405">
                        <a:lnSpc>
                          <a:spcPts val="2125"/>
                        </a:lnSpc>
                      </a:pPr>
                      <a:r>
                        <a:rPr sz="1400" i="1" dirty="0">
                          <a:solidFill>
                            <a:srgbClr val="D84436"/>
                          </a:solidFill>
                          <a:latin typeface="Times New Roman"/>
                          <a:cs typeface="Times New Roman"/>
                        </a:rPr>
                        <a:t>3</a:t>
                      </a:r>
                      <a:endParaRPr sz="1400">
                        <a:latin typeface="Times New Roman"/>
                        <a:cs typeface="Times New Roman"/>
                      </a:endParaRPr>
                    </a:p>
                  </a:txBody>
                  <a:tcPr marL="0" marR="0" marT="0" marB="0">
                    <a:lnB w="9524">
                      <a:solidFill>
                        <a:srgbClr val="666666"/>
                      </a:solidFill>
                      <a:prstDash val="solid"/>
                    </a:lnB>
                  </a:tcPr>
                </a:tc>
                <a:tc>
                  <a:txBody>
                    <a:bodyPr/>
                    <a:lstStyle/>
                    <a:p>
                      <a:pPr marL="13335" algn="ctr">
                        <a:lnSpc>
                          <a:spcPts val="2125"/>
                        </a:lnSpc>
                      </a:pPr>
                      <a:r>
                        <a:rPr sz="1400" i="1" dirty="0">
                          <a:solidFill>
                            <a:srgbClr val="D84436"/>
                          </a:solidFill>
                          <a:latin typeface="Times New Roman"/>
                          <a:cs typeface="Times New Roman"/>
                        </a:rPr>
                        <a:t>4</a:t>
                      </a:r>
                      <a:endParaRPr sz="1400">
                        <a:latin typeface="Times New Roman"/>
                        <a:cs typeface="Times New Roman"/>
                      </a:endParaRPr>
                    </a:p>
                  </a:txBody>
                  <a:tcPr marL="0" marR="0" marT="0" marB="0">
                    <a:lnB w="9524">
                      <a:solidFill>
                        <a:srgbClr val="666666"/>
                      </a:solidFill>
                      <a:prstDash val="solid"/>
                    </a:lnB>
                  </a:tcPr>
                </a:tc>
                <a:tc>
                  <a:txBody>
                    <a:bodyPr/>
                    <a:lstStyle/>
                    <a:p>
                      <a:pPr marL="173355">
                        <a:lnSpc>
                          <a:spcPts val="2125"/>
                        </a:lnSpc>
                      </a:pPr>
                      <a:r>
                        <a:rPr sz="1400" i="1" dirty="0">
                          <a:solidFill>
                            <a:srgbClr val="D84436"/>
                          </a:solidFill>
                          <a:latin typeface="Times New Roman"/>
                          <a:cs typeface="Times New Roman"/>
                        </a:rPr>
                        <a:t>5</a:t>
                      </a:r>
                      <a:endParaRPr sz="1400">
                        <a:latin typeface="Times New Roman"/>
                        <a:cs typeface="Times New Roman"/>
                      </a:endParaRPr>
                    </a:p>
                  </a:txBody>
                  <a:tcPr marL="0" marR="0" marT="0" marB="0">
                    <a:lnB w="9524">
                      <a:solidFill>
                        <a:srgbClr val="666666"/>
                      </a:solidFill>
                      <a:prstDash val="solid"/>
                    </a:lnB>
                  </a:tcPr>
                </a:tc>
                <a:tc>
                  <a:txBody>
                    <a:bodyPr/>
                    <a:lstStyle/>
                    <a:p>
                      <a:pPr marL="24130" algn="ctr">
                        <a:lnSpc>
                          <a:spcPts val="2125"/>
                        </a:lnSpc>
                      </a:pPr>
                      <a:r>
                        <a:rPr sz="1400" i="1" dirty="0">
                          <a:solidFill>
                            <a:srgbClr val="D84436"/>
                          </a:solidFill>
                          <a:latin typeface="Times New Roman"/>
                          <a:cs typeface="Times New Roman"/>
                        </a:rPr>
                        <a:t>6</a:t>
                      </a:r>
                      <a:endParaRPr sz="1400">
                        <a:latin typeface="Times New Roman"/>
                        <a:cs typeface="Times New Roman"/>
                      </a:endParaRPr>
                    </a:p>
                  </a:txBody>
                  <a:tcPr marL="0" marR="0" marT="0" marB="0">
                    <a:lnB w="9524">
                      <a:solidFill>
                        <a:srgbClr val="666666"/>
                      </a:solidFill>
                      <a:prstDash val="solid"/>
                    </a:lnB>
                  </a:tcPr>
                </a:tc>
                <a:tc>
                  <a:txBody>
                    <a:bodyPr/>
                    <a:lstStyle/>
                    <a:p>
                      <a:pPr algn="ctr">
                        <a:lnSpc>
                          <a:spcPts val="2125"/>
                        </a:lnSpc>
                      </a:pPr>
                      <a:r>
                        <a:rPr sz="1400" i="1" dirty="0">
                          <a:solidFill>
                            <a:srgbClr val="D84436"/>
                          </a:solidFill>
                          <a:latin typeface="Times New Roman"/>
                          <a:cs typeface="Times New Roman"/>
                        </a:rPr>
                        <a:t>7</a:t>
                      </a:r>
                      <a:endParaRPr sz="1400">
                        <a:latin typeface="Times New Roman"/>
                        <a:cs typeface="Times New Roman"/>
                      </a:endParaRPr>
                    </a:p>
                  </a:txBody>
                  <a:tcPr marL="0" marR="0" marT="0" marB="0">
                    <a:lnB w="9524">
                      <a:solidFill>
                        <a:srgbClr val="666666"/>
                      </a:solidFill>
                      <a:prstDash val="solid"/>
                    </a:lnB>
                  </a:tcPr>
                </a:tc>
                <a:tc>
                  <a:txBody>
                    <a:bodyPr/>
                    <a:lstStyle/>
                    <a:p>
                      <a:pPr algn="ctr">
                        <a:lnSpc>
                          <a:spcPts val="2125"/>
                        </a:lnSpc>
                      </a:pPr>
                      <a:r>
                        <a:rPr sz="1400" i="1" dirty="0">
                          <a:solidFill>
                            <a:srgbClr val="D84436"/>
                          </a:solidFill>
                          <a:latin typeface="Times New Roman"/>
                          <a:cs typeface="Times New Roman"/>
                        </a:rPr>
                        <a:t>8</a:t>
                      </a:r>
                      <a:endParaRPr sz="1400">
                        <a:latin typeface="Times New Roman"/>
                        <a:cs typeface="Times New Roman"/>
                      </a:endParaRPr>
                    </a:p>
                  </a:txBody>
                  <a:tcPr marL="0" marR="0" marT="0" marB="0">
                    <a:lnB w="9524">
                      <a:solidFill>
                        <a:srgbClr val="666666"/>
                      </a:solidFill>
                      <a:prstDash val="solid"/>
                    </a:lnB>
                  </a:tcPr>
                </a:tc>
                <a:tc>
                  <a:txBody>
                    <a:bodyPr/>
                    <a:lstStyle/>
                    <a:p>
                      <a:pPr marR="13335" algn="ctr">
                        <a:lnSpc>
                          <a:spcPts val="2125"/>
                        </a:lnSpc>
                      </a:pPr>
                      <a:r>
                        <a:rPr sz="1400" i="1" dirty="0">
                          <a:solidFill>
                            <a:srgbClr val="D84436"/>
                          </a:solidFill>
                          <a:latin typeface="Times New Roman"/>
                          <a:cs typeface="Times New Roman"/>
                        </a:rPr>
                        <a:t>9</a:t>
                      </a:r>
                      <a:endParaRPr sz="1400">
                        <a:latin typeface="Times New Roman"/>
                        <a:cs typeface="Times New Roman"/>
                      </a:endParaRPr>
                    </a:p>
                  </a:txBody>
                  <a:tcPr marL="0" marR="0" marT="0" marB="0">
                    <a:lnB w="9524">
                      <a:solidFill>
                        <a:srgbClr val="666666"/>
                      </a:solidFill>
                      <a:prstDash val="solid"/>
                    </a:lnB>
                  </a:tcPr>
                </a:tc>
                <a:extLst>
                  <a:ext uri="{0D108BD9-81ED-4DB2-BD59-A6C34878D82A}">
                    <a16:rowId xmlns:a16="http://schemas.microsoft.com/office/drawing/2014/main" val="10000"/>
                  </a:ext>
                </a:extLst>
              </a:tr>
              <a:tr h="327321">
                <a:tc>
                  <a:txBody>
                    <a:bodyPr/>
                    <a:lstStyle/>
                    <a:p>
                      <a:pPr marR="122555" algn="r">
                        <a:lnSpc>
                          <a:spcPct val="100000"/>
                        </a:lnSpc>
                        <a:spcBef>
                          <a:spcPts val="530"/>
                        </a:spcBef>
                      </a:pPr>
                      <a:r>
                        <a:rPr sz="1100" dirty="0">
                          <a:latin typeface="Consolas"/>
                          <a:cs typeface="Consolas"/>
                        </a:rPr>
                        <a:t>0</a:t>
                      </a:r>
                      <a:endParaRPr sz="1100">
                        <a:latin typeface="Consolas"/>
                        <a:cs typeface="Consolas"/>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tcPr>
                </a:tc>
                <a:tc>
                  <a:txBody>
                    <a:bodyPr/>
                    <a:lstStyle/>
                    <a:p>
                      <a:pPr marL="130175">
                        <a:lnSpc>
                          <a:spcPct val="100000"/>
                        </a:lnSpc>
                        <a:spcBef>
                          <a:spcPts val="530"/>
                        </a:spcBef>
                      </a:pPr>
                      <a:r>
                        <a:rPr sz="1100" dirty="0">
                          <a:latin typeface="Consolas"/>
                          <a:cs typeface="Consolas"/>
                        </a:rPr>
                        <a:t>0</a:t>
                      </a:r>
                      <a:endParaRPr sz="1100">
                        <a:latin typeface="Consolas"/>
                        <a:cs typeface="Consolas"/>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tcPr>
                </a:tc>
                <a:tc>
                  <a:txBody>
                    <a:bodyPr/>
                    <a:lstStyle/>
                    <a:p>
                      <a:pPr marL="130175">
                        <a:lnSpc>
                          <a:spcPct val="100000"/>
                        </a:lnSpc>
                        <a:spcBef>
                          <a:spcPts val="530"/>
                        </a:spcBef>
                      </a:pPr>
                      <a:r>
                        <a:rPr sz="1100" dirty="0">
                          <a:latin typeface="Consolas"/>
                          <a:cs typeface="Consolas"/>
                        </a:rPr>
                        <a:t>0</a:t>
                      </a:r>
                      <a:endParaRPr sz="1100">
                        <a:latin typeface="Consolas"/>
                        <a:cs typeface="Consolas"/>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tcPr>
                </a:tc>
                <a:tc>
                  <a:txBody>
                    <a:bodyPr/>
                    <a:lstStyle/>
                    <a:p>
                      <a:pPr marL="130175">
                        <a:lnSpc>
                          <a:spcPct val="100000"/>
                        </a:lnSpc>
                        <a:spcBef>
                          <a:spcPts val="530"/>
                        </a:spcBef>
                      </a:pPr>
                      <a:r>
                        <a:rPr sz="1100" dirty="0">
                          <a:latin typeface="Consolas"/>
                          <a:cs typeface="Consolas"/>
                        </a:rPr>
                        <a:t>0</a:t>
                      </a: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tcPr>
                </a:tc>
                <a:tc>
                  <a:txBody>
                    <a:bodyPr/>
                    <a:lstStyle/>
                    <a:p>
                      <a:pPr marL="130175">
                        <a:lnSpc>
                          <a:spcPct val="100000"/>
                        </a:lnSpc>
                        <a:spcBef>
                          <a:spcPts val="530"/>
                        </a:spcBef>
                      </a:pPr>
                      <a:r>
                        <a:rPr sz="1100" dirty="0">
                          <a:latin typeface="Consolas"/>
                          <a:cs typeface="Consolas"/>
                        </a:rPr>
                        <a:t>0</a:t>
                      </a:r>
                      <a:endParaRPr sz="1100">
                        <a:latin typeface="Consolas"/>
                        <a:cs typeface="Consolas"/>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tcPr>
                </a:tc>
                <a:tc>
                  <a:txBody>
                    <a:bodyPr/>
                    <a:lstStyle/>
                    <a:p>
                      <a:pPr marL="130175">
                        <a:lnSpc>
                          <a:spcPct val="100000"/>
                        </a:lnSpc>
                        <a:spcBef>
                          <a:spcPts val="530"/>
                        </a:spcBef>
                      </a:pPr>
                      <a:r>
                        <a:rPr sz="1100" dirty="0">
                          <a:latin typeface="Consolas"/>
                          <a:cs typeface="Consolas"/>
                        </a:rPr>
                        <a:t>0</a:t>
                      </a:r>
                      <a:endParaRPr sz="1100">
                        <a:latin typeface="Consolas"/>
                        <a:cs typeface="Consolas"/>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tcPr>
                </a:tc>
                <a:tc>
                  <a:txBody>
                    <a:bodyPr/>
                    <a:lstStyle/>
                    <a:p>
                      <a:pPr marL="130175">
                        <a:lnSpc>
                          <a:spcPct val="100000"/>
                        </a:lnSpc>
                        <a:spcBef>
                          <a:spcPts val="530"/>
                        </a:spcBef>
                      </a:pPr>
                      <a:r>
                        <a:rPr sz="1100" b="1" dirty="0">
                          <a:solidFill>
                            <a:srgbClr val="D84436"/>
                          </a:solidFill>
                          <a:latin typeface="Consolas"/>
                          <a:cs typeface="Consolas"/>
                        </a:rPr>
                        <a:t>1</a:t>
                      </a:r>
                      <a:endParaRPr sz="1100">
                        <a:latin typeface="Consolas"/>
                        <a:cs typeface="Consolas"/>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tcPr>
                </a:tc>
                <a:tc>
                  <a:txBody>
                    <a:bodyPr/>
                    <a:lstStyle/>
                    <a:p>
                      <a:pPr marL="130175">
                        <a:lnSpc>
                          <a:spcPct val="100000"/>
                        </a:lnSpc>
                        <a:spcBef>
                          <a:spcPts val="530"/>
                        </a:spcBef>
                      </a:pPr>
                      <a:r>
                        <a:rPr sz="1100" dirty="0">
                          <a:latin typeface="Consolas"/>
                          <a:cs typeface="Consolas"/>
                        </a:rPr>
                        <a:t>0</a:t>
                      </a:r>
                      <a:endParaRPr sz="1100">
                        <a:latin typeface="Consolas"/>
                        <a:cs typeface="Consolas"/>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tcPr>
                </a:tc>
                <a:tc>
                  <a:txBody>
                    <a:bodyPr/>
                    <a:lstStyle/>
                    <a:p>
                      <a:pPr marL="130175">
                        <a:lnSpc>
                          <a:spcPct val="100000"/>
                        </a:lnSpc>
                        <a:spcBef>
                          <a:spcPts val="530"/>
                        </a:spcBef>
                      </a:pPr>
                      <a:r>
                        <a:rPr sz="1100" dirty="0">
                          <a:latin typeface="Consolas"/>
                          <a:cs typeface="Consolas"/>
                        </a:rPr>
                        <a:t>0</a:t>
                      </a:r>
                      <a:endParaRPr sz="1100">
                        <a:latin typeface="Consolas"/>
                        <a:cs typeface="Consolas"/>
                      </a:endParaRP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tcPr>
                </a:tc>
                <a:tc>
                  <a:txBody>
                    <a:bodyPr/>
                    <a:lstStyle/>
                    <a:p>
                      <a:pPr marL="130175">
                        <a:lnSpc>
                          <a:spcPct val="100000"/>
                        </a:lnSpc>
                        <a:spcBef>
                          <a:spcPts val="530"/>
                        </a:spcBef>
                      </a:pPr>
                      <a:r>
                        <a:rPr sz="1100" dirty="0">
                          <a:latin typeface="Consolas"/>
                          <a:cs typeface="Consolas"/>
                        </a:rPr>
                        <a:t>0</a:t>
                      </a:r>
                    </a:p>
                  </a:txBody>
                  <a:tcPr marL="0" marR="0" marT="0" marB="0">
                    <a:lnL w="9524">
                      <a:solidFill>
                        <a:srgbClr val="666666"/>
                      </a:solidFill>
                      <a:prstDash val="solid"/>
                    </a:lnL>
                    <a:lnR w="9524">
                      <a:solidFill>
                        <a:srgbClr val="666666"/>
                      </a:solidFill>
                      <a:prstDash val="solid"/>
                    </a:lnR>
                    <a:lnT w="9524">
                      <a:solidFill>
                        <a:srgbClr val="666666"/>
                      </a:solidFill>
                      <a:prstDash val="solid"/>
                    </a:lnT>
                    <a:lnB w="9524">
                      <a:solidFill>
                        <a:srgbClr val="666666"/>
                      </a:solidFill>
                      <a:prstDash val="solid"/>
                    </a:lnB>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20" name="TextBox 19"/>
              <p:cNvSpPr txBox="1"/>
              <p:nvPr/>
            </p:nvSpPr>
            <p:spPr>
              <a:xfrm>
                <a:off x="3264637" y="3470360"/>
                <a:ext cx="2248949" cy="894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m:t>
                      </m:r>
                      <m:nary>
                        <m:naryPr>
                          <m:chr m:val="∑"/>
                          <m:subHide m:val="on"/>
                          <m:supHide m:val="on"/>
                          <m:ctrlPr>
                            <a:rPr lang="en-US" altLang="zh-CN" sz="2400" i="1">
                              <a:latin typeface="Cambria Math" panose="02040503050406030204" pitchFamily="18" charset="0"/>
                            </a:rPr>
                          </m:ctrlPr>
                        </m:naryPr>
                        <m:sub/>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m:rPr>
                              <m:sty m:val="p"/>
                            </m:rPr>
                            <a:rPr lang="en-US" altLang="zh-CN" sz="2400">
                              <a:latin typeface="Cambria Math" panose="02040503050406030204" pitchFamily="18" charset="0"/>
                            </a:rPr>
                            <m:t>log</m:t>
                          </m:r>
                          <m:r>
                            <a:rPr lang="en-US" altLang="zh-CN" sz="2400" i="1">
                              <a:latin typeface="Cambria Math" panose="02040503050406030204" pitchFamily="18" charset="0"/>
                            </a:rPr>
                            <m:t>⁡(</m:t>
                          </m:r>
                          <m:r>
                            <a:rPr lang="en-US" altLang="zh-CN" sz="2400" i="1">
                              <a:latin typeface="Cambria Math" panose="02040503050406030204" pitchFamily="18" charset="0"/>
                            </a:rPr>
                            <m:t>h</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e>
                      </m:nary>
                    </m:oMath>
                  </m:oMathPara>
                </a14:m>
                <a:endParaRPr lang="zh-CN" alt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4352849" y="3484146"/>
                <a:ext cx="3020635" cy="1192506"/>
              </a:xfrm>
              <a:prstGeom prst="rect">
                <a:avLst/>
              </a:prstGeom>
              <a:blipFill>
                <a:blip r:embed="rId2"/>
                <a:stretch>
                  <a:fillRect/>
                </a:stretch>
              </a:blipFill>
            </p:spPr>
            <p:txBody>
              <a:bodyPr/>
              <a:lstStyle/>
              <a:p>
                <a:r>
                  <a:rPr lang="zh-CN" altLang="en-US">
                    <a:noFill/>
                  </a:rPr>
                  <a:t> </a:t>
                </a:r>
              </a:p>
            </p:txBody>
          </p:sp>
        </mc:Fallback>
      </mc:AlternateContent>
      <p:sp>
        <p:nvSpPr>
          <p:cNvPr id="21" name="Rectangle 20"/>
          <p:cNvSpPr/>
          <p:nvPr/>
        </p:nvSpPr>
        <p:spPr>
          <a:xfrm>
            <a:off x="5566333" y="4379501"/>
            <a:ext cx="1751762" cy="369332"/>
          </a:xfrm>
          <a:prstGeom prst="rect">
            <a:avLst/>
          </a:prstGeom>
        </p:spPr>
        <p:txBody>
          <a:bodyPr wrap="none">
            <a:spAutoFit/>
          </a:bodyPr>
          <a:lstStyle/>
          <a:p>
            <a:pPr marL="323374" marR="3810" algn="r">
              <a:spcBef>
                <a:spcPts val="956"/>
              </a:spcBef>
            </a:pPr>
            <a:r>
              <a:rPr lang="en-US" altLang="zh-CN" i="1" spc="49" dirty="0">
                <a:solidFill>
                  <a:srgbClr val="D84436"/>
                </a:solidFill>
                <a:latin typeface="Times New Roman"/>
                <a:cs typeface="Times New Roman"/>
              </a:rPr>
              <a:t>this  </a:t>
            </a:r>
            <a:r>
              <a:rPr lang="en-US" altLang="zh-CN" i="1" spc="-23" dirty="0">
                <a:solidFill>
                  <a:srgbClr val="D84436"/>
                </a:solidFill>
                <a:latin typeface="Times New Roman"/>
                <a:cs typeface="Times New Roman"/>
              </a:rPr>
              <a:t>is  </a:t>
            </a:r>
            <a:r>
              <a:rPr lang="en-US" altLang="zh-CN" i="1" spc="248" dirty="0">
                <a:solidFill>
                  <a:srgbClr val="D84436"/>
                </a:solidFill>
                <a:latin typeface="Times New Roman"/>
                <a:cs typeface="Times New Roman"/>
              </a:rPr>
              <a:t>a</a:t>
            </a:r>
            <a:r>
              <a:rPr lang="en-US" altLang="zh-CN" i="1" spc="323" dirty="0">
                <a:solidFill>
                  <a:srgbClr val="D84436"/>
                </a:solidFill>
                <a:latin typeface="Times New Roman"/>
                <a:cs typeface="Times New Roman"/>
              </a:rPr>
              <a:t> </a:t>
            </a:r>
            <a:r>
              <a:rPr lang="en-US" altLang="zh-CN" i="1" spc="-326" dirty="0">
                <a:solidFill>
                  <a:srgbClr val="D84436"/>
                </a:solidFill>
                <a:latin typeface="Times New Roman"/>
                <a:cs typeface="Times New Roman"/>
              </a:rPr>
              <a:t>“6”</a:t>
            </a:r>
            <a:endParaRPr lang="en-US" altLang="zh-CN" dirty="0">
              <a:latin typeface="Times New Roman"/>
              <a:cs typeface="Times New Roman"/>
            </a:endParaRPr>
          </a:p>
        </p:txBody>
      </p:sp>
      <p:sp>
        <p:nvSpPr>
          <p:cNvPr id="3" name="Slide Number Placeholder 2"/>
          <p:cNvSpPr>
            <a:spLocks noGrp="1"/>
          </p:cNvSpPr>
          <p:nvPr>
            <p:ph type="sldNum" sz="quarter" idx="12"/>
          </p:nvPr>
        </p:nvSpPr>
        <p:spPr/>
        <p:txBody>
          <a:bodyPr/>
          <a:lstStyle/>
          <a:p>
            <a:fld id="{16B68BF0-4258-4D0B-A9F3-965D4FFD5F61}" type="slidenum">
              <a:rPr lang="zh-CN" altLang="en-US" smtClean="0"/>
              <a:t>8</a:t>
            </a:fld>
            <a:endParaRPr lang="zh-CN" altLang="en-US"/>
          </a:p>
        </p:txBody>
      </p:sp>
    </p:spTree>
    <p:extLst>
      <p:ext uri="{BB962C8B-B14F-4D97-AF65-F5344CB8AC3E}">
        <p14:creationId xmlns:p14="http://schemas.microsoft.com/office/powerpoint/2010/main" val="3974104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Training process (pseudo code)</a:t>
            </a:r>
            <a:endParaRPr lang="zh-CN" altLang="en-US" dirty="0"/>
          </a:p>
        </p:txBody>
      </p:sp>
      <p:sp>
        <p:nvSpPr>
          <p:cNvPr id="3" name="Content Placeholder 2"/>
          <p:cNvSpPr>
            <a:spLocks noGrp="1"/>
          </p:cNvSpPr>
          <p:nvPr>
            <p:ph idx="1"/>
          </p:nvPr>
        </p:nvSpPr>
        <p:spPr>
          <a:xfrm>
            <a:off x="1259632" y="1417638"/>
            <a:ext cx="6120680" cy="3124944"/>
          </a:xfrm>
        </p:spPr>
        <p:txBody>
          <a:bodyPr>
            <a:normAutofit/>
          </a:bodyPr>
          <a:lstStyle/>
          <a:p>
            <a:pPr marL="0" indent="0">
              <a:buNone/>
            </a:pPr>
            <a:r>
              <a:rPr lang="en-US" altLang="zh-CN" sz="1800" dirty="0">
                <a:latin typeface="Consolas" panose="020B0609020204030204" pitchFamily="49" charset="0"/>
              </a:rPr>
              <a:t>for iteration in range(1:100):</a:t>
            </a:r>
          </a:p>
          <a:p>
            <a:pPr marL="0" indent="0">
              <a:buNone/>
            </a:pPr>
            <a:r>
              <a:rPr lang="en-US" altLang="zh-CN" sz="1800" dirty="0">
                <a:latin typeface="Consolas" panose="020B0609020204030204" pitchFamily="49" charset="0"/>
              </a:rPr>
              <a:t>	for batch in </a:t>
            </a:r>
            <a:r>
              <a:rPr lang="en-US" altLang="zh-CN" sz="1800" dirty="0" err="1">
                <a:latin typeface="Consolas" panose="020B0609020204030204" pitchFamily="49" charset="0"/>
              </a:rPr>
              <a:t>mini_batches</a:t>
            </a:r>
            <a:r>
              <a:rPr lang="en-US" altLang="zh-CN" sz="1800" dirty="0">
                <a:latin typeface="Consolas" panose="020B0609020204030204" pitchFamily="49" charset="0"/>
              </a:rPr>
              <a:t>:</a:t>
            </a:r>
          </a:p>
          <a:p>
            <a:pPr marL="0" indent="0">
              <a:buNone/>
            </a:pPr>
            <a:r>
              <a:rPr lang="en-US" altLang="zh-CN" sz="1800" dirty="0">
                <a:latin typeface="Consolas" panose="020B0609020204030204" pitchFamily="49" charset="0"/>
              </a:rPr>
              <a:t>		x, y = </a:t>
            </a:r>
            <a:r>
              <a:rPr lang="en-US" altLang="zh-CN" sz="1800" dirty="0" err="1">
                <a:latin typeface="Consolas" panose="020B0609020204030204" pitchFamily="49" charset="0"/>
              </a:rPr>
              <a:t>batch.input</a:t>
            </a:r>
            <a:r>
              <a:rPr lang="en-US" altLang="zh-CN" sz="1800" dirty="0">
                <a:latin typeface="Consolas" panose="020B0609020204030204" pitchFamily="49" charset="0"/>
              </a:rPr>
              <a:t>, </a:t>
            </a:r>
            <a:r>
              <a:rPr lang="en-US" altLang="zh-CN" sz="1800" dirty="0" err="1">
                <a:latin typeface="Consolas" panose="020B0609020204030204" pitchFamily="49" charset="0"/>
              </a:rPr>
              <a:t>batch.label</a:t>
            </a:r>
            <a:endParaRPr lang="en-US" altLang="zh-CN" sz="1800" dirty="0">
              <a:latin typeface="Consolas" panose="020B0609020204030204" pitchFamily="49" charset="0"/>
            </a:endParaRPr>
          </a:p>
          <a:p>
            <a:pPr marL="0" indent="0">
              <a:buNone/>
            </a:pPr>
            <a:r>
              <a:rPr lang="en-US" altLang="zh-CN" sz="1800" dirty="0">
                <a:latin typeface="Consolas" panose="020B0609020204030204" pitchFamily="49" charset="0"/>
              </a:rPr>
              <a:t>		</a:t>
            </a:r>
            <a:r>
              <a:rPr lang="en-US" altLang="zh-CN" sz="1800" dirty="0" err="1">
                <a:latin typeface="Consolas" panose="020B0609020204030204" pitchFamily="49" charset="0"/>
              </a:rPr>
              <a:t>hx</a:t>
            </a:r>
            <a:r>
              <a:rPr lang="en-US" altLang="zh-CN" sz="1800" dirty="0">
                <a:latin typeface="Consolas" panose="020B0609020204030204" pitchFamily="49" charset="0"/>
              </a:rPr>
              <a:t> = </a:t>
            </a:r>
            <a:r>
              <a:rPr lang="en-US" altLang="zh-CN" sz="1800" dirty="0" err="1">
                <a:latin typeface="Consolas" panose="020B0609020204030204" pitchFamily="49" charset="0"/>
              </a:rPr>
              <a:t>softmax</a:t>
            </a:r>
            <a:r>
              <a:rPr lang="en-US" altLang="zh-CN" sz="1800" dirty="0">
                <a:latin typeface="Consolas" panose="020B0609020204030204" pitchFamily="49" charset="0"/>
              </a:rPr>
              <a:t>(</a:t>
            </a:r>
            <a:r>
              <a:rPr lang="en-US" altLang="zh-CN" sz="1800" dirty="0" err="1">
                <a:latin typeface="Consolas" panose="020B0609020204030204" pitchFamily="49" charset="0"/>
              </a:rPr>
              <a:t>Wx</a:t>
            </a:r>
            <a:r>
              <a:rPr lang="en-US" altLang="zh-CN" sz="1800" dirty="0">
                <a:latin typeface="Consolas" panose="020B0609020204030204" pitchFamily="49" charset="0"/>
              </a:rPr>
              <a:t> + b)</a:t>
            </a:r>
          </a:p>
          <a:p>
            <a:pPr marL="0" indent="0">
              <a:buNone/>
            </a:pPr>
            <a:r>
              <a:rPr lang="en-US" altLang="zh-CN" sz="1800" dirty="0">
                <a:latin typeface="Consolas" panose="020B0609020204030204" pitchFamily="49" charset="0"/>
              </a:rPr>
              <a:t>		loss = sum(y * log(</a:t>
            </a:r>
            <a:r>
              <a:rPr lang="en-US" altLang="zh-CN" sz="1800" dirty="0" err="1">
                <a:latin typeface="Consolas" panose="020B0609020204030204" pitchFamily="49" charset="0"/>
              </a:rPr>
              <a:t>hx</a:t>
            </a:r>
            <a:r>
              <a:rPr lang="en-US" altLang="zh-CN" sz="1800" dirty="0">
                <a:latin typeface="Consolas" panose="020B0609020204030204" pitchFamily="49" charset="0"/>
              </a:rPr>
              <a:t>))</a:t>
            </a:r>
          </a:p>
          <a:p>
            <a:pPr marL="0" indent="0">
              <a:buNone/>
            </a:pPr>
            <a:r>
              <a:rPr lang="en-US" altLang="zh-CN" sz="1800" dirty="0">
                <a:latin typeface="Consolas" panose="020B0609020204030204" pitchFamily="49" charset="0"/>
              </a:rPr>
              <a:t>		</a:t>
            </a:r>
            <a:r>
              <a:rPr lang="en-US" altLang="zh-CN" sz="1800" dirty="0" err="1">
                <a:latin typeface="Consolas" panose="020B0609020204030204" pitchFamily="49" charset="0"/>
              </a:rPr>
              <a:t>gradw</a:t>
            </a:r>
            <a:r>
              <a:rPr lang="en-US" altLang="zh-CN" sz="1800" dirty="0">
                <a:latin typeface="Consolas" panose="020B0609020204030204" pitchFamily="49" charset="0"/>
              </a:rPr>
              <a:t> = </a:t>
            </a:r>
            <a:r>
              <a:rPr lang="en-US" altLang="zh-CN" sz="1800" dirty="0">
                <a:solidFill>
                  <a:schemeClr val="accent2"/>
                </a:solidFill>
                <a:latin typeface="Consolas" panose="020B0609020204030204" pitchFamily="49" charset="0"/>
              </a:rPr>
              <a:t>grad</a:t>
            </a:r>
            <a:r>
              <a:rPr lang="en-US" altLang="zh-CN" sz="1800" dirty="0">
                <a:latin typeface="Consolas" panose="020B0609020204030204" pitchFamily="49" charset="0"/>
              </a:rPr>
              <a:t>(loss, W)</a:t>
            </a:r>
          </a:p>
          <a:p>
            <a:pPr marL="0" indent="0">
              <a:buNone/>
            </a:pPr>
            <a:r>
              <a:rPr lang="en-US" altLang="zh-CN" sz="1800" dirty="0">
                <a:latin typeface="Consolas" panose="020B0609020204030204" pitchFamily="49" charset="0"/>
              </a:rPr>
              <a:t>		</a:t>
            </a:r>
            <a:r>
              <a:rPr lang="en-US" altLang="zh-CN" sz="1800" dirty="0" err="1">
                <a:latin typeface="Consolas" panose="020B0609020204030204" pitchFamily="49" charset="0"/>
              </a:rPr>
              <a:t>gradb</a:t>
            </a:r>
            <a:r>
              <a:rPr lang="en-US" altLang="zh-CN" sz="1800" dirty="0">
                <a:latin typeface="Consolas" panose="020B0609020204030204" pitchFamily="49" charset="0"/>
              </a:rPr>
              <a:t> = </a:t>
            </a:r>
            <a:r>
              <a:rPr lang="en-US" altLang="zh-CN" sz="1800" dirty="0">
                <a:solidFill>
                  <a:schemeClr val="accent2"/>
                </a:solidFill>
                <a:latin typeface="Consolas" panose="020B0609020204030204" pitchFamily="49" charset="0"/>
              </a:rPr>
              <a:t>grad</a:t>
            </a:r>
            <a:r>
              <a:rPr lang="en-US" altLang="zh-CN" sz="1800" dirty="0">
                <a:latin typeface="Consolas" panose="020B0609020204030204" pitchFamily="49" charset="0"/>
              </a:rPr>
              <a:t>(loss, b)</a:t>
            </a:r>
          </a:p>
          <a:p>
            <a:pPr marL="0" indent="0">
              <a:buNone/>
            </a:pPr>
            <a:r>
              <a:rPr lang="en-US" altLang="zh-CN" sz="1800" dirty="0">
                <a:latin typeface="Consolas" panose="020B0609020204030204" pitchFamily="49" charset="0"/>
              </a:rPr>
              <a:t>		W += </a:t>
            </a:r>
            <a:r>
              <a:rPr lang="en-US" altLang="zh-CN" sz="1800" dirty="0" err="1">
                <a:latin typeface="Consolas" panose="020B0609020204030204" pitchFamily="49" charset="0"/>
              </a:rPr>
              <a:t>gradw</a:t>
            </a:r>
            <a:r>
              <a:rPr lang="en-US" altLang="zh-CN" sz="1800" dirty="0">
                <a:latin typeface="Consolas" panose="020B0609020204030204" pitchFamily="49" charset="0"/>
              </a:rPr>
              <a:t> * alpha</a:t>
            </a:r>
          </a:p>
          <a:p>
            <a:pPr marL="0" indent="0">
              <a:buNone/>
            </a:pPr>
            <a:r>
              <a:rPr lang="en-US" altLang="zh-CN" sz="1800" dirty="0">
                <a:latin typeface="Consolas" panose="020B0609020204030204" pitchFamily="49" charset="0"/>
              </a:rPr>
              <a:t>		b += </a:t>
            </a:r>
            <a:r>
              <a:rPr lang="en-US" altLang="zh-CN" sz="1800" dirty="0" err="1">
                <a:latin typeface="Consolas" panose="020B0609020204030204" pitchFamily="49" charset="0"/>
              </a:rPr>
              <a:t>gradb</a:t>
            </a:r>
            <a:r>
              <a:rPr lang="en-US" altLang="zh-CN" sz="1800" dirty="0">
                <a:latin typeface="Consolas" panose="020B0609020204030204" pitchFamily="49" charset="0"/>
              </a:rPr>
              <a:t> * alpha</a:t>
            </a:r>
            <a:endParaRPr lang="zh-CN" altLang="en-US" sz="1800" dirty="0">
              <a:latin typeface="Consolas" panose="020B0609020204030204" pitchFamily="49" charset="0"/>
            </a:endParaRPr>
          </a:p>
        </p:txBody>
      </p:sp>
      <p:sp>
        <p:nvSpPr>
          <p:cNvPr id="4" name="Slide Number Placeholder 3"/>
          <p:cNvSpPr>
            <a:spLocks noGrp="1"/>
          </p:cNvSpPr>
          <p:nvPr>
            <p:ph type="sldNum" sz="quarter" idx="12"/>
          </p:nvPr>
        </p:nvSpPr>
        <p:spPr/>
        <p:txBody>
          <a:bodyPr/>
          <a:lstStyle/>
          <a:p>
            <a:fld id="{16B68BF0-4258-4D0B-A9F3-965D4FFD5F61}" type="slidenum">
              <a:rPr lang="zh-CN" altLang="en-US" smtClean="0"/>
              <a:t>9</a:t>
            </a:fld>
            <a:endParaRPr lang="zh-CN" altLang="en-US"/>
          </a:p>
        </p:txBody>
      </p:sp>
      <p:sp>
        <p:nvSpPr>
          <p:cNvPr id="5" name="object 7"/>
          <p:cNvSpPr/>
          <p:nvPr/>
        </p:nvSpPr>
        <p:spPr>
          <a:xfrm>
            <a:off x="2530676" y="5130432"/>
            <a:ext cx="406241" cy="0"/>
          </a:xfrm>
          <a:custGeom>
            <a:avLst/>
            <a:gdLst/>
            <a:ahLst/>
            <a:cxnLst/>
            <a:rect l="l" t="t" r="r" b="b"/>
            <a:pathLst>
              <a:path w="541655">
                <a:moveTo>
                  <a:pt x="0" y="0"/>
                </a:moveTo>
                <a:lnTo>
                  <a:pt x="541348" y="0"/>
                </a:lnTo>
              </a:path>
            </a:pathLst>
          </a:custGeom>
          <a:ln w="9524">
            <a:solidFill>
              <a:srgbClr val="181818"/>
            </a:solidFill>
          </a:ln>
        </p:spPr>
        <p:txBody>
          <a:bodyPr wrap="square" lIns="0" tIns="0" rIns="0" bIns="0" rtlCol="0"/>
          <a:lstStyle/>
          <a:p>
            <a:endParaRPr sz="1350"/>
          </a:p>
        </p:txBody>
      </p:sp>
      <p:sp>
        <p:nvSpPr>
          <p:cNvPr id="6" name="object 8"/>
          <p:cNvSpPr/>
          <p:nvPr/>
        </p:nvSpPr>
        <p:spPr>
          <a:xfrm>
            <a:off x="2936687" y="5118632"/>
            <a:ext cx="32861" cy="23813"/>
          </a:xfrm>
          <a:custGeom>
            <a:avLst/>
            <a:gdLst/>
            <a:ahLst/>
            <a:cxnLst/>
            <a:rect l="l" t="t" r="r" b="b"/>
            <a:pathLst>
              <a:path w="43814" h="31750">
                <a:moveTo>
                  <a:pt x="0" y="31467"/>
                </a:moveTo>
                <a:lnTo>
                  <a:pt x="43224" y="15732"/>
                </a:lnTo>
                <a:lnTo>
                  <a:pt x="0" y="0"/>
                </a:lnTo>
                <a:lnTo>
                  <a:pt x="0" y="31467"/>
                </a:lnTo>
                <a:close/>
              </a:path>
            </a:pathLst>
          </a:custGeom>
          <a:ln w="9524">
            <a:solidFill>
              <a:srgbClr val="181818"/>
            </a:solidFill>
          </a:ln>
        </p:spPr>
        <p:txBody>
          <a:bodyPr wrap="square" lIns="0" tIns="0" rIns="0" bIns="0" rtlCol="0"/>
          <a:lstStyle/>
          <a:p>
            <a:endParaRPr sz="1350"/>
          </a:p>
        </p:txBody>
      </p:sp>
      <p:sp>
        <p:nvSpPr>
          <p:cNvPr id="7" name="object 9"/>
          <p:cNvSpPr txBox="1"/>
          <p:nvPr/>
        </p:nvSpPr>
        <p:spPr>
          <a:xfrm>
            <a:off x="2585191" y="4817637"/>
            <a:ext cx="590373" cy="282129"/>
          </a:xfrm>
          <a:prstGeom prst="rect">
            <a:avLst/>
          </a:prstGeom>
        </p:spPr>
        <p:txBody>
          <a:bodyPr vert="horz" wrap="square" lIns="0" tIns="0" rIns="0" bIns="0" rtlCol="0">
            <a:spAutoFit/>
          </a:bodyPr>
          <a:lstStyle/>
          <a:p>
            <a:pPr marL="9525">
              <a:lnSpc>
                <a:spcPts val="1073"/>
              </a:lnSpc>
            </a:pPr>
            <a:r>
              <a:rPr sz="1200" spc="11" dirty="0">
                <a:latin typeface="Arial"/>
                <a:cs typeface="Arial"/>
              </a:rPr>
              <a:t>28x28</a:t>
            </a:r>
            <a:endParaRPr sz="1200" dirty="0">
              <a:latin typeface="Arial"/>
              <a:cs typeface="Arial"/>
            </a:endParaRPr>
          </a:p>
          <a:p>
            <a:pPr marL="16669">
              <a:lnSpc>
                <a:spcPts val="1073"/>
              </a:lnSpc>
            </a:pPr>
            <a:r>
              <a:rPr sz="1200" spc="15" dirty="0">
                <a:latin typeface="Arial"/>
                <a:cs typeface="Arial"/>
              </a:rPr>
              <a:t>pixels</a:t>
            </a:r>
            <a:endParaRPr sz="1200" dirty="0">
              <a:latin typeface="Arial"/>
              <a:cs typeface="Arial"/>
            </a:endParaRPr>
          </a:p>
        </p:txBody>
      </p:sp>
      <p:sp>
        <p:nvSpPr>
          <p:cNvPr id="8" name="object 10"/>
          <p:cNvSpPr txBox="1"/>
          <p:nvPr/>
        </p:nvSpPr>
        <p:spPr>
          <a:xfrm>
            <a:off x="2678069" y="6011072"/>
            <a:ext cx="819871" cy="230832"/>
          </a:xfrm>
          <a:prstGeom prst="rect">
            <a:avLst/>
          </a:prstGeom>
        </p:spPr>
        <p:txBody>
          <a:bodyPr vert="horz" wrap="square" lIns="0" tIns="0" rIns="0" bIns="0" rtlCol="0">
            <a:spAutoFit/>
          </a:bodyPr>
          <a:lstStyle/>
          <a:p>
            <a:pPr marL="9525"/>
            <a:r>
              <a:rPr sz="1500" spc="34" dirty="0">
                <a:latin typeface="Arial"/>
                <a:cs typeface="Arial"/>
              </a:rPr>
              <a:t>softmax</a:t>
            </a:r>
            <a:endParaRPr sz="1500" dirty="0">
              <a:latin typeface="Arial"/>
              <a:cs typeface="Arial"/>
            </a:endParaRPr>
          </a:p>
        </p:txBody>
      </p:sp>
      <p:sp>
        <p:nvSpPr>
          <p:cNvPr id="9" name="object 11"/>
          <p:cNvSpPr/>
          <p:nvPr/>
        </p:nvSpPr>
        <p:spPr>
          <a:xfrm>
            <a:off x="4308659" y="4997194"/>
            <a:ext cx="237173" cy="237173"/>
          </a:xfrm>
          <a:custGeom>
            <a:avLst/>
            <a:gdLst/>
            <a:ahLst/>
            <a:cxnLst/>
            <a:rect l="l" t="t" r="r" b="b"/>
            <a:pathLst>
              <a:path w="316229" h="316230">
                <a:moveTo>
                  <a:pt x="0" y="0"/>
                </a:moveTo>
                <a:lnTo>
                  <a:pt x="315874" y="0"/>
                </a:lnTo>
                <a:lnTo>
                  <a:pt x="315874" y="315869"/>
                </a:lnTo>
                <a:lnTo>
                  <a:pt x="0" y="315869"/>
                </a:lnTo>
                <a:lnTo>
                  <a:pt x="0" y="0"/>
                </a:lnTo>
                <a:close/>
              </a:path>
            </a:pathLst>
          </a:custGeom>
          <a:solidFill>
            <a:srgbClr val="E6E6E6"/>
          </a:solidFill>
        </p:spPr>
        <p:txBody>
          <a:bodyPr wrap="square" lIns="0" tIns="0" rIns="0" bIns="0" rtlCol="0"/>
          <a:lstStyle/>
          <a:p>
            <a:endParaRPr sz="1350"/>
          </a:p>
        </p:txBody>
      </p:sp>
      <p:sp>
        <p:nvSpPr>
          <p:cNvPr id="10" name="object 12"/>
          <p:cNvSpPr/>
          <p:nvPr/>
        </p:nvSpPr>
        <p:spPr>
          <a:xfrm>
            <a:off x="4558765" y="4997194"/>
            <a:ext cx="237173" cy="237173"/>
          </a:xfrm>
          <a:custGeom>
            <a:avLst/>
            <a:gdLst/>
            <a:ahLst/>
            <a:cxnLst/>
            <a:rect l="l" t="t" r="r" b="b"/>
            <a:pathLst>
              <a:path w="316229" h="316230">
                <a:moveTo>
                  <a:pt x="0" y="0"/>
                </a:moveTo>
                <a:lnTo>
                  <a:pt x="315874" y="0"/>
                </a:lnTo>
                <a:lnTo>
                  <a:pt x="315874" y="315869"/>
                </a:lnTo>
                <a:lnTo>
                  <a:pt x="0" y="315869"/>
                </a:lnTo>
                <a:lnTo>
                  <a:pt x="0" y="0"/>
                </a:lnTo>
                <a:close/>
              </a:path>
            </a:pathLst>
          </a:custGeom>
          <a:solidFill>
            <a:srgbClr val="424242"/>
          </a:solidFill>
        </p:spPr>
        <p:txBody>
          <a:bodyPr wrap="square" lIns="0" tIns="0" rIns="0" bIns="0" rtlCol="0"/>
          <a:lstStyle/>
          <a:p>
            <a:endParaRPr sz="1350"/>
          </a:p>
        </p:txBody>
      </p:sp>
      <p:sp>
        <p:nvSpPr>
          <p:cNvPr id="11" name="object 13"/>
          <p:cNvSpPr/>
          <p:nvPr/>
        </p:nvSpPr>
        <p:spPr>
          <a:xfrm>
            <a:off x="4808833" y="4997194"/>
            <a:ext cx="237173" cy="237173"/>
          </a:xfrm>
          <a:custGeom>
            <a:avLst/>
            <a:gdLst/>
            <a:ahLst/>
            <a:cxnLst/>
            <a:rect l="l" t="t" r="r" b="b"/>
            <a:pathLst>
              <a:path w="316229" h="316230">
                <a:moveTo>
                  <a:pt x="0" y="0"/>
                </a:moveTo>
                <a:lnTo>
                  <a:pt x="315874" y="0"/>
                </a:lnTo>
                <a:lnTo>
                  <a:pt x="315874" y="315869"/>
                </a:lnTo>
                <a:lnTo>
                  <a:pt x="0" y="315869"/>
                </a:lnTo>
                <a:lnTo>
                  <a:pt x="0" y="0"/>
                </a:lnTo>
                <a:close/>
              </a:path>
            </a:pathLst>
          </a:custGeom>
          <a:solidFill>
            <a:srgbClr val="424242"/>
          </a:solidFill>
        </p:spPr>
        <p:txBody>
          <a:bodyPr wrap="square" lIns="0" tIns="0" rIns="0" bIns="0" rtlCol="0"/>
          <a:lstStyle/>
          <a:p>
            <a:endParaRPr sz="1350"/>
          </a:p>
        </p:txBody>
      </p:sp>
      <p:sp>
        <p:nvSpPr>
          <p:cNvPr id="12" name="object 14"/>
          <p:cNvSpPr/>
          <p:nvPr/>
        </p:nvSpPr>
        <p:spPr>
          <a:xfrm>
            <a:off x="5058882" y="4997194"/>
            <a:ext cx="237173" cy="237173"/>
          </a:xfrm>
          <a:custGeom>
            <a:avLst/>
            <a:gdLst/>
            <a:ahLst/>
            <a:cxnLst/>
            <a:rect l="l" t="t" r="r" b="b"/>
            <a:pathLst>
              <a:path w="316229" h="316230">
                <a:moveTo>
                  <a:pt x="0" y="0"/>
                </a:moveTo>
                <a:lnTo>
                  <a:pt x="315874" y="0"/>
                </a:lnTo>
                <a:lnTo>
                  <a:pt x="315874" y="315869"/>
                </a:lnTo>
                <a:lnTo>
                  <a:pt x="0" y="315869"/>
                </a:lnTo>
                <a:lnTo>
                  <a:pt x="0" y="0"/>
                </a:lnTo>
                <a:close/>
              </a:path>
            </a:pathLst>
          </a:custGeom>
          <a:solidFill>
            <a:srgbClr val="E6E6E6"/>
          </a:solidFill>
        </p:spPr>
        <p:txBody>
          <a:bodyPr wrap="square" lIns="0" tIns="0" rIns="0" bIns="0" rtlCol="0"/>
          <a:lstStyle/>
          <a:p>
            <a:endParaRPr sz="1350"/>
          </a:p>
        </p:txBody>
      </p:sp>
      <p:sp>
        <p:nvSpPr>
          <p:cNvPr id="13" name="object 15"/>
          <p:cNvSpPr/>
          <p:nvPr/>
        </p:nvSpPr>
        <p:spPr>
          <a:xfrm>
            <a:off x="5558963" y="4997266"/>
            <a:ext cx="237173" cy="237173"/>
          </a:xfrm>
          <a:custGeom>
            <a:avLst/>
            <a:gdLst/>
            <a:ahLst/>
            <a:cxnLst/>
            <a:rect l="l" t="t" r="r" b="b"/>
            <a:pathLst>
              <a:path w="316229" h="316230">
                <a:moveTo>
                  <a:pt x="0" y="0"/>
                </a:moveTo>
                <a:lnTo>
                  <a:pt x="315874" y="0"/>
                </a:lnTo>
                <a:lnTo>
                  <a:pt x="315874" y="315869"/>
                </a:lnTo>
                <a:lnTo>
                  <a:pt x="0" y="315869"/>
                </a:lnTo>
                <a:lnTo>
                  <a:pt x="0" y="0"/>
                </a:lnTo>
                <a:close/>
              </a:path>
            </a:pathLst>
          </a:custGeom>
          <a:solidFill>
            <a:srgbClr val="E6E6E6"/>
          </a:solidFill>
        </p:spPr>
        <p:txBody>
          <a:bodyPr wrap="square" lIns="0" tIns="0" rIns="0" bIns="0" rtlCol="0"/>
          <a:lstStyle/>
          <a:p>
            <a:endParaRPr sz="1350"/>
          </a:p>
        </p:txBody>
      </p:sp>
      <p:sp>
        <p:nvSpPr>
          <p:cNvPr id="14" name="object 16"/>
          <p:cNvSpPr/>
          <p:nvPr/>
        </p:nvSpPr>
        <p:spPr>
          <a:xfrm>
            <a:off x="3058317" y="4997194"/>
            <a:ext cx="237173" cy="237173"/>
          </a:xfrm>
          <a:custGeom>
            <a:avLst/>
            <a:gdLst/>
            <a:ahLst/>
            <a:cxnLst/>
            <a:rect l="l" t="t" r="r" b="b"/>
            <a:pathLst>
              <a:path w="316230" h="316230">
                <a:moveTo>
                  <a:pt x="0" y="0"/>
                </a:moveTo>
                <a:lnTo>
                  <a:pt x="315869" y="0"/>
                </a:lnTo>
                <a:lnTo>
                  <a:pt x="315869" y="315869"/>
                </a:lnTo>
                <a:lnTo>
                  <a:pt x="0" y="315869"/>
                </a:lnTo>
                <a:lnTo>
                  <a:pt x="0" y="0"/>
                </a:lnTo>
                <a:close/>
              </a:path>
            </a:pathLst>
          </a:custGeom>
          <a:solidFill>
            <a:srgbClr val="424242"/>
          </a:solidFill>
        </p:spPr>
        <p:txBody>
          <a:bodyPr wrap="square" lIns="0" tIns="0" rIns="0" bIns="0" rtlCol="0"/>
          <a:lstStyle/>
          <a:p>
            <a:endParaRPr sz="1350"/>
          </a:p>
        </p:txBody>
      </p:sp>
      <p:sp>
        <p:nvSpPr>
          <p:cNvPr id="15" name="object 17"/>
          <p:cNvSpPr/>
          <p:nvPr/>
        </p:nvSpPr>
        <p:spPr>
          <a:xfrm>
            <a:off x="3308371" y="4997194"/>
            <a:ext cx="237173" cy="237173"/>
          </a:xfrm>
          <a:custGeom>
            <a:avLst/>
            <a:gdLst/>
            <a:ahLst/>
            <a:cxnLst/>
            <a:rect l="l" t="t" r="r" b="b"/>
            <a:pathLst>
              <a:path w="316230" h="316230">
                <a:moveTo>
                  <a:pt x="0" y="0"/>
                </a:moveTo>
                <a:lnTo>
                  <a:pt x="315869" y="0"/>
                </a:lnTo>
                <a:lnTo>
                  <a:pt x="315869" y="315869"/>
                </a:lnTo>
                <a:lnTo>
                  <a:pt x="0" y="315869"/>
                </a:lnTo>
                <a:lnTo>
                  <a:pt x="0" y="0"/>
                </a:lnTo>
                <a:close/>
              </a:path>
            </a:pathLst>
          </a:custGeom>
          <a:solidFill>
            <a:srgbClr val="E6E6E6"/>
          </a:solidFill>
        </p:spPr>
        <p:txBody>
          <a:bodyPr wrap="square" lIns="0" tIns="0" rIns="0" bIns="0" rtlCol="0"/>
          <a:lstStyle/>
          <a:p>
            <a:endParaRPr sz="1350"/>
          </a:p>
        </p:txBody>
      </p:sp>
      <p:sp>
        <p:nvSpPr>
          <p:cNvPr id="16" name="object 18"/>
          <p:cNvSpPr/>
          <p:nvPr/>
        </p:nvSpPr>
        <p:spPr>
          <a:xfrm>
            <a:off x="3558454" y="4997194"/>
            <a:ext cx="237173" cy="237173"/>
          </a:xfrm>
          <a:custGeom>
            <a:avLst/>
            <a:gdLst/>
            <a:ahLst/>
            <a:cxnLst/>
            <a:rect l="l" t="t" r="r" b="b"/>
            <a:pathLst>
              <a:path w="316230" h="316230">
                <a:moveTo>
                  <a:pt x="0" y="0"/>
                </a:moveTo>
                <a:lnTo>
                  <a:pt x="315849" y="0"/>
                </a:lnTo>
                <a:lnTo>
                  <a:pt x="315849" y="315869"/>
                </a:lnTo>
                <a:lnTo>
                  <a:pt x="0" y="315869"/>
                </a:lnTo>
                <a:lnTo>
                  <a:pt x="0" y="0"/>
                </a:lnTo>
                <a:close/>
              </a:path>
            </a:pathLst>
          </a:custGeom>
          <a:solidFill>
            <a:srgbClr val="E6E6E6"/>
          </a:solidFill>
        </p:spPr>
        <p:txBody>
          <a:bodyPr wrap="square" lIns="0" tIns="0" rIns="0" bIns="0" rtlCol="0"/>
          <a:lstStyle/>
          <a:p>
            <a:endParaRPr sz="1350"/>
          </a:p>
        </p:txBody>
      </p:sp>
      <p:sp>
        <p:nvSpPr>
          <p:cNvPr id="17" name="object 19"/>
          <p:cNvSpPr/>
          <p:nvPr/>
        </p:nvSpPr>
        <p:spPr>
          <a:xfrm>
            <a:off x="3808522" y="4997194"/>
            <a:ext cx="237173" cy="237173"/>
          </a:xfrm>
          <a:custGeom>
            <a:avLst/>
            <a:gdLst/>
            <a:ahLst/>
            <a:cxnLst/>
            <a:rect l="l" t="t" r="r" b="b"/>
            <a:pathLst>
              <a:path w="316229" h="316230">
                <a:moveTo>
                  <a:pt x="0" y="0"/>
                </a:moveTo>
                <a:lnTo>
                  <a:pt x="315874" y="0"/>
                </a:lnTo>
                <a:lnTo>
                  <a:pt x="315874" y="315869"/>
                </a:lnTo>
                <a:lnTo>
                  <a:pt x="0" y="315869"/>
                </a:lnTo>
                <a:lnTo>
                  <a:pt x="0" y="0"/>
                </a:lnTo>
                <a:close/>
              </a:path>
            </a:pathLst>
          </a:custGeom>
          <a:solidFill>
            <a:srgbClr val="E6E6E6"/>
          </a:solidFill>
        </p:spPr>
        <p:txBody>
          <a:bodyPr wrap="square" lIns="0" tIns="0" rIns="0" bIns="0" rtlCol="0"/>
          <a:lstStyle/>
          <a:p>
            <a:endParaRPr sz="1350"/>
          </a:p>
        </p:txBody>
      </p:sp>
      <p:sp>
        <p:nvSpPr>
          <p:cNvPr id="18" name="object 20"/>
          <p:cNvSpPr/>
          <p:nvPr/>
        </p:nvSpPr>
        <p:spPr>
          <a:xfrm>
            <a:off x="4058609" y="4997194"/>
            <a:ext cx="237173" cy="237173"/>
          </a:xfrm>
          <a:custGeom>
            <a:avLst/>
            <a:gdLst/>
            <a:ahLst/>
            <a:cxnLst/>
            <a:rect l="l" t="t" r="r" b="b"/>
            <a:pathLst>
              <a:path w="316229" h="316230">
                <a:moveTo>
                  <a:pt x="0" y="0"/>
                </a:moveTo>
                <a:lnTo>
                  <a:pt x="315874" y="0"/>
                </a:lnTo>
                <a:lnTo>
                  <a:pt x="315874" y="315869"/>
                </a:lnTo>
                <a:lnTo>
                  <a:pt x="0" y="315869"/>
                </a:lnTo>
                <a:lnTo>
                  <a:pt x="0" y="0"/>
                </a:lnTo>
                <a:close/>
              </a:path>
            </a:pathLst>
          </a:custGeom>
          <a:solidFill>
            <a:srgbClr val="424242"/>
          </a:solidFill>
        </p:spPr>
        <p:txBody>
          <a:bodyPr wrap="square" lIns="0" tIns="0" rIns="0" bIns="0" rtlCol="0"/>
          <a:lstStyle/>
          <a:p>
            <a:endParaRPr sz="1350"/>
          </a:p>
        </p:txBody>
      </p:sp>
      <p:sp>
        <p:nvSpPr>
          <p:cNvPr id="19" name="object 21"/>
          <p:cNvSpPr txBox="1"/>
          <p:nvPr/>
        </p:nvSpPr>
        <p:spPr>
          <a:xfrm>
            <a:off x="5374573" y="5056855"/>
            <a:ext cx="114300" cy="138499"/>
          </a:xfrm>
          <a:prstGeom prst="rect">
            <a:avLst/>
          </a:prstGeom>
        </p:spPr>
        <p:txBody>
          <a:bodyPr vert="horz" wrap="square" lIns="0" tIns="0" rIns="0" bIns="0" rtlCol="0">
            <a:spAutoFit/>
          </a:bodyPr>
          <a:lstStyle/>
          <a:p>
            <a:pPr marL="9525"/>
            <a:r>
              <a:rPr sz="900" b="1" spc="-4" dirty="0">
                <a:latin typeface="Arial"/>
                <a:cs typeface="Arial"/>
              </a:rPr>
              <a:t>...</a:t>
            </a:r>
            <a:endParaRPr sz="900">
              <a:latin typeface="Arial"/>
              <a:cs typeface="Arial"/>
            </a:endParaRPr>
          </a:p>
        </p:txBody>
      </p:sp>
      <p:sp>
        <p:nvSpPr>
          <p:cNvPr id="20" name="object 22"/>
          <p:cNvSpPr/>
          <p:nvPr/>
        </p:nvSpPr>
        <p:spPr>
          <a:xfrm>
            <a:off x="3176769" y="5234096"/>
            <a:ext cx="489109" cy="675323"/>
          </a:xfrm>
          <a:custGeom>
            <a:avLst/>
            <a:gdLst/>
            <a:ahLst/>
            <a:cxnLst/>
            <a:rect l="l" t="t" r="r" b="b"/>
            <a:pathLst>
              <a:path w="652144" h="900430">
                <a:moveTo>
                  <a:pt x="0" y="0"/>
                </a:moveTo>
                <a:lnTo>
                  <a:pt x="651888" y="900293"/>
                </a:lnTo>
              </a:path>
            </a:pathLst>
          </a:custGeom>
          <a:ln w="9524">
            <a:solidFill>
              <a:srgbClr val="B6B6B6"/>
            </a:solidFill>
          </a:ln>
        </p:spPr>
        <p:txBody>
          <a:bodyPr wrap="square" lIns="0" tIns="0" rIns="0" bIns="0" rtlCol="0"/>
          <a:lstStyle/>
          <a:p>
            <a:endParaRPr sz="1350"/>
          </a:p>
        </p:txBody>
      </p:sp>
      <p:sp>
        <p:nvSpPr>
          <p:cNvPr id="21" name="object 23"/>
          <p:cNvSpPr/>
          <p:nvPr/>
        </p:nvSpPr>
        <p:spPr>
          <a:xfrm>
            <a:off x="3665648" y="5234096"/>
            <a:ext cx="11430" cy="675323"/>
          </a:xfrm>
          <a:custGeom>
            <a:avLst/>
            <a:gdLst/>
            <a:ahLst/>
            <a:cxnLst/>
            <a:rect l="l" t="t" r="r" b="b"/>
            <a:pathLst>
              <a:path w="15239" h="900430">
                <a:moveTo>
                  <a:pt x="14999" y="0"/>
                </a:moveTo>
                <a:lnTo>
                  <a:pt x="0" y="900293"/>
                </a:lnTo>
              </a:path>
            </a:pathLst>
          </a:custGeom>
          <a:ln w="9524">
            <a:solidFill>
              <a:srgbClr val="B6B6B6"/>
            </a:solidFill>
          </a:ln>
        </p:spPr>
        <p:txBody>
          <a:bodyPr wrap="square" lIns="0" tIns="0" rIns="0" bIns="0" rtlCol="0"/>
          <a:lstStyle/>
          <a:p>
            <a:endParaRPr sz="1350"/>
          </a:p>
        </p:txBody>
      </p:sp>
      <p:sp>
        <p:nvSpPr>
          <p:cNvPr id="22" name="object 24"/>
          <p:cNvSpPr/>
          <p:nvPr/>
        </p:nvSpPr>
        <p:spPr>
          <a:xfrm>
            <a:off x="3665742" y="5234096"/>
            <a:ext cx="261461" cy="675323"/>
          </a:xfrm>
          <a:custGeom>
            <a:avLst/>
            <a:gdLst/>
            <a:ahLst/>
            <a:cxnLst/>
            <a:rect l="l" t="t" r="r" b="b"/>
            <a:pathLst>
              <a:path w="348614" h="900430">
                <a:moveTo>
                  <a:pt x="348299" y="0"/>
                </a:moveTo>
                <a:lnTo>
                  <a:pt x="0" y="900293"/>
                </a:lnTo>
              </a:path>
            </a:pathLst>
          </a:custGeom>
          <a:ln w="9524">
            <a:solidFill>
              <a:srgbClr val="B6B6B6"/>
            </a:solidFill>
          </a:ln>
        </p:spPr>
        <p:txBody>
          <a:bodyPr wrap="square" lIns="0" tIns="0" rIns="0" bIns="0" rtlCol="0"/>
          <a:lstStyle/>
          <a:p>
            <a:endParaRPr sz="1350"/>
          </a:p>
        </p:txBody>
      </p:sp>
      <p:sp>
        <p:nvSpPr>
          <p:cNvPr id="23" name="object 25"/>
          <p:cNvSpPr/>
          <p:nvPr/>
        </p:nvSpPr>
        <p:spPr>
          <a:xfrm>
            <a:off x="3665648" y="5234096"/>
            <a:ext cx="511493" cy="675323"/>
          </a:xfrm>
          <a:custGeom>
            <a:avLst/>
            <a:gdLst/>
            <a:ahLst/>
            <a:cxnLst/>
            <a:rect l="l" t="t" r="r" b="b"/>
            <a:pathLst>
              <a:path w="681989" h="900430">
                <a:moveTo>
                  <a:pt x="681898" y="0"/>
                </a:moveTo>
                <a:lnTo>
                  <a:pt x="0" y="900293"/>
                </a:lnTo>
              </a:path>
            </a:pathLst>
          </a:custGeom>
          <a:ln w="9524">
            <a:solidFill>
              <a:srgbClr val="B6B6B6"/>
            </a:solidFill>
          </a:ln>
        </p:spPr>
        <p:txBody>
          <a:bodyPr wrap="square" lIns="0" tIns="0" rIns="0" bIns="0" rtlCol="0"/>
          <a:lstStyle/>
          <a:p>
            <a:endParaRPr sz="1350"/>
          </a:p>
        </p:txBody>
      </p:sp>
      <p:sp>
        <p:nvSpPr>
          <p:cNvPr id="24" name="object 26"/>
          <p:cNvSpPr/>
          <p:nvPr/>
        </p:nvSpPr>
        <p:spPr>
          <a:xfrm>
            <a:off x="3665611" y="5234096"/>
            <a:ext cx="1012031" cy="675323"/>
          </a:xfrm>
          <a:custGeom>
            <a:avLst/>
            <a:gdLst/>
            <a:ahLst/>
            <a:cxnLst/>
            <a:rect l="l" t="t" r="r" b="b"/>
            <a:pathLst>
              <a:path w="1349375" h="900430">
                <a:moveTo>
                  <a:pt x="1348797" y="0"/>
                </a:moveTo>
                <a:lnTo>
                  <a:pt x="0" y="900293"/>
                </a:lnTo>
              </a:path>
            </a:pathLst>
          </a:custGeom>
          <a:ln w="9524">
            <a:solidFill>
              <a:srgbClr val="B6B6B6"/>
            </a:solidFill>
          </a:ln>
        </p:spPr>
        <p:txBody>
          <a:bodyPr wrap="square" lIns="0" tIns="0" rIns="0" bIns="0" rtlCol="0"/>
          <a:lstStyle/>
          <a:p>
            <a:endParaRPr sz="1350"/>
          </a:p>
        </p:txBody>
      </p:sp>
      <p:sp>
        <p:nvSpPr>
          <p:cNvPr id="25" name="object 27"/>
          <p:cNvSpPr/>
          <p:nvPr/>
        </p:nvSpPr>
        <p:spPr>
          <a:xfrm>
            <a:off x="3665723" y="5234096"/>
            <a:ext cx="1261586" cy="675323"/>
          </a:xfrm>
          <a:custGeom>
            <a:avLst/>
            <a:gdLst/>
            <a:ahLst/>
            <a:cxnLst/>
            <a:rect l="l" t="t" r="r" b="b"/>
            <a:pathLst>
              <a:path w="1682114" h="900430">
                <a:moveTo>
                  <a:pt x="1682096" y="0"/>
                </a:moveTo>
                <a:lnTo>
                  <a:pt x="0" y="900293"/>
                </a:lnTo>
              </a:path>
            </a:pathLst>
          </a:custGeom>
          <a:ln w="9524">
            <a:solidFill>
              <a:srgbClr val="B6B6B6"/>
            </a:solidFill>
          </a:ln>
        </p:spPr>
        <p:txBody>
          <a:bodyPr wrap="square" lIns="0" tIns="0" rIns="0" bIns="0" rtlCol="0"/>
          <a:lstStyle/>
          <a:p>
            <a:endParaRPr sz="1350"/>
          </a:p>
        </p:txBody>
      </p:sp>
      <p:sp>
        <p:nvSpPr>
          <p:cNvPr id="26" name="object 28"/>
          <p:cNvSpPr/>
          <p:nvPr/>
        </p:nvSpPr>
        <p:spPr>
          <a:xfrm>
            <a:off x="3665573" y="5234096"/>
            <a:ext cx="1512094" cy="675323"/>
          </a:xfrm>
          <a:custGeom>
            <a:avLst/>
            <a:gdLst/>
            <a:ahLst/>
            <a:cxnLst/>
            <a:rect l="l" t="t" r="r" b="b"/>
            <a:pathLst>
              <a:path w="2016125" h="900430">
                <a:moveTo>
                  <a:pt x="2015695" y="0"/>
                </a:moveTo>
                <a:lnTo>
                  <a:pt x="0" y="900293"/>
                </a:lnTo>
              </a:path>
            </a:pathLst>
          </a:custGeom>
          <a:ln w="9524">
            <a:solidFill>
              <a:srgbClr val="B6B6B6"/>
            </a:solidFill>
          </a:ln>
        </p:spPr>
        <p:txBody>
          <a:bodyPr wrap="square" lIns="0" tIns="0" rIns="0" bIns="0" rtlCol="0"/>
          <a:lstStyle/>
          <a:p>
            <a:endParaRPr sz="1350"/>
          </a:p>
        </p:txBody>
      </p:sp>
      <p:sp>
        <p:nvSpPr>
          <p:cNvPr id="27" name="object 29"/>
          <p:cNvSpPr/>
          <p:nvPr/>
        </p:nvSpPr>
        <p:spPr>
          <a:xfrm>
            <a:off x="3426822" y="5234096"/>
            <a:ext cx="636270" cy="675323"/>
          </a:xfrm>
          <a:custGeom>
            <a:avLst/>
            <a:gdLst/>
            <a:ahLst/>
            <a:cxnLst/>
            <a:rect l="l" t="t" r="r" b="b"/>
            <a:pathLst>
              <a:path w="848360" h="900430">
                <a:moveTo>
                  <a:pt x="0" y="0"/>
                </a:moveTo>
                <a:lnTo>
                  <a:pt x="847808" y="900293"/>
                </a:lnTo>
              </a:path>
            </a:pathLst>
          </a:custGeom>
          <a:ln w="9524">
            <a:solidFill>
              <a:srgbClr val="B6B6B6"/>
            </a:solidFill>
          </a:ln>
        </p:spPr>
        <p:txBody>
          <a:bodyPr wrap="square" lIns="0" tIns="0" rIns="0" bIns="0" rtlCol="0"/>
          <a:lstStyle/>
          <a:p>
            <a:endParaRPr sz="1350"/>
          </a:p>
        </p:txBody>
      </p:sp>
      <p:sp>
        <p:nvSpPr>
          <p:cNvPr id="28" name="object 30"/>
          <p:cNvSpPr/>
          <p:nvPr/>
        </p:nvSpPr>
        <p:spPr>
          <a:xfrm>
            <a:off x="3926966" y="5234096"/>
            <a:ext cx="135731" cy="675323"/>
          </a:xfrm>
          <a:custGeom>
            <a:avLst/>
            <a:gdLst/>
            <a:ahLst/>
            <a:cxnLst/>
            <a:rect l="l" t="t" r="r" b="b"/>
            <a:pathLst>
              <a:path w="180975" h="900430">
                <a:moveTo>
                  <a:pt x="0" y="0"/>
                </a:moveTo>
                <a:lnTo>
                  <a:pt x="180899" y="900293"/>
                </a:lnTo>
              </a:path>
            </a:pathLst>
          </a:custGeom>
          <a:ln w="9524">
            <a:solidFill>
              <a:srgbClr val="B6B6B6"/>
            </a:solidFill>
          </a:ln>
        </p:spPr>
        <p:txBody>
          <a:bodyPr wrap="square" lIns="0" tIns="0" rIns="0" bIns="0" rtlCol="0"/>
          <a:lstStyle/>
          <a:p>
            <a:endParaRPr sz="1350"/>
          </a:p>
        </p:txBody>
      </p:sp>
      <p:sp>
        <p:nvSpPr>
          <p:cNvPr id="29" name="object 31"/>
          <p:cNvSpPr/>
          <p:nvPr/>
        </p:nvSpPr>
        <p:spPr>
          <a:xfrm>
            <a:off x="4062772" y="5234096"/>
            <a:ext cx="114300" cy="675323"/>
          </a:xfrm>
          <a:custGeom>
            <a:avLst/>
            <a:gdLst/>
            <a:ahLst/>
            <a:cxnLst/>
            <a:rect l="l" t="t" r="r" b="b"/>
            <a:pathLst>
              <a:path w="152400" h="900430">
                <a:moveTo>
                  <a:pt x="152399" y="0"/>
                </a:moveTo>
                <a:lnTo>
                  <a:pt x="0" y="900293"/>
                </a:lnTo>
              </a:path>
            </a:pathLst>
          </a:custGeom>
          <a:ln w="9524">
            <a:solidFill>
              <a:srgbClr val="B6B6B6"/>
            </a:solidFill>
          </a:ln>
        </p:spPr>
        <p:txBody>
          <a:bodyPr wrap="square" lIns="0" tIns="0" rIns="0" bIns="0" rtlCol="0"/>
          <a:lstStyle/>
          <a:p>
            <a:endParaRPr sz="1350"/>
          </a:p>
        </p:txBody>
      </p:sp>
      <p:sp>
        <p:nvSpPr>
          <p:cNvPr id="30" name="object 32"/>
          <p:cNvSpPr/>
          <p:nvPr/>
        </p:nvSpPr>
        <p:spPr>
          <a:xfrm>
            <a:off x="4062622" y="5234096"/>
            <a:ext cx="364807" cy="675323"/>
          </a:xfrm>
          <a:custGeom>
            <a:avLst/>
            <a:gdLst/>
            <a:ahLst/>
            <a:cxnLst/>
            <a:rect l="l" t="t" r="r" b="b"/>
            <a:pathLst>
              <a:path w="486410" h="900430">
                <a:moveTo>
                  <a:pt x="485999" y="0"/>
                </a:moveTo>
                <a:lnTo>
                  <a:pt x="0" y="900293"/>
                </a:lnTo>
              </a:path>
            </a:pathLst>
          </a:custGeom>
          <a:ln w="9524">
            <a:solidFill>
              <a:srgbClr val="B6B6B6"/>
            </a:solidFill>
          </a:ln>
        </p:spPr>
        <p:txBody>
          <a:bodyPr wrap="square" lIns="0" tIns="0" rIns="0" bIns="0" rtlCol="0"/>
          <a:lstStyle/>
          <a:p>
            <a:endParaRPr sz="1350"/>
          </a:p>
        </p:txBody>
      </p:sp>
      <p:sp>
        <p:nvSpPr>
          <p:cNvPr id="31" name="object 33"/>
          <p:cNvSpPr/>
          <p:nvPr/>
        </p:nvSpPr>
        <p:spPr>
          <a:xfrm>
            <a:off x="4062735" y="5234096"/>
            <a:ext cx="614839" cy="675323"/>
          </a:xfrm>
          <a:custGeom>
            <a:avLst/>
            <a:gdLst/>
            <a:ahLst/>
            <a:cxnLst/>
            <a:rect l="l" t="t" r="r" b="b"/>
            <a:pathLst>
              <a:path w="819785" h="900430">
                <a:moveTo>
                  <a:pt x="819298" y="0"/>
                </a:moveTo>
                <a:lnTo>
                  <a:pt x="0" y="900293"/>
                </a:lnTo>
              </a:path>
            </a:pathLst>
          </a:custGeom>
          <a:ln w="9524">
            <a:solidFill>
              <a:srgbClr val="B6B6B6"/>
            </a:solidFill>
          </a:ln>
        </p:spPr>
        <p:txBody>
          <a:bodyPr wrap="square" lIns="0" tIns="0" rIns="0" bIns="0" rtlCol="0"/>
          <a:lstStyle/>
          <a:p>
            <a:endParaRPr sz="1350"/>
          </a:p>
        </p:txBody>
      </p:sp>
      <p:sp>
        <p:nvSpPr>
          <p:cNvPr id="32" name="object 34"/>
          <p:cNvSpPr/>
          <p:nvPr/>
        </p:nvSpPr>
        <p:spPr>
          <a:xfrm>
            <a:off x="4062622" y="5234096"/>
            <a:ext cx="864870" cy="675323"/>
          </a:xfrm>
          <a:custGeom>
            <a:avLst/>
            <a:gdLst/>
            <a:ahLst/>
            <a:cxnLst/>
            <a:rect l="l" t="t" r="r" b="b"/>
            <a:pathLst>
              <a:path w="1153160" h="900430">
                <a:moveTo>
                  <a:pt x="1152897" y="0"/>
                </a:moveTo>
                <a:lnTo>
                  <a:pt x="0" y="900293"/>
                </a:lnTo>
              </a:path>
            </a:pathLst>
          </a:custGeom>
          <a:ln w="9524">
            <a:solidFill>
              <a:srgbClr val="B6B6B6"/>
            </a:solidFill>
          </a:ln>
        </p:spPr>
        <p:txBody>
          <a:bodyPr wrap="square" lIns="0" tIns="0" rIns="0" bIns="0" rtlCol="0"/>
          <a:lstStyle/>
          <a:p>
            <a:endParaRPr sz="1350"/>
          </a:p>
        </p:txBody>
      </p:sp>
      <p:sp>
        <p:nvSpPr>
          <p:cNvPr id="33" name="object 35"/>
          <p:cNvSpPr/>
          <p:nvPr/>
        </p:nvSpPr>
        <p:spPr>
          <a:xfrm>
            <a:off x="4062698" y="5234096"/>
            <a:ext cx="1114901" cy="675323"/>
          </a:xfrm>
          <a:custGeom>
            <a:avLst/>
            <a:gdLst/>
            <a:ahLst/>
            <a:cxnLst/>
            <a:rect l="l" t="t" r="r" b="b"/>
            <a:pathLst>
              <a:path w="1486535" h="900430">
                <a:moveTo>
                  <a:pt x="1486197" y="0"/>
                </a:moveTo>
                <a:lnTo>
                  <a:pt x="0" y="900293"/>
                </a:lnTo>
              </a:path>
            </a:pathLst>
          </a:custGeom>
          <a:ln w="9524">
            <a:solidFill>
              <a:srgbClr val="B6B6B6"/>
            </a:solidFill>
          </a:ln>
        </p:spPr>
        <p:txBody>
          <a:bodyPr wrap="square" lIns="0" tIns="0" rIns="0" bIns="0" rtlCol="0"/>
          <a:lstStyle/>
          <a:p>
            <a:endParaRPr sz="1350"/>
          </a:p>
        </p:txBody>
      </p:sp>
      <p:sp>
        <p:nvSpPr>
          <p:cNvPr id="34" name="object 36"/>
          <p:cNvSpPr/>
          <p:nvPr/>
        </p:nvSpPr>
        <p:spPr>
          <a:xfrm>
            <a:off x="4062604" y="5234167"/>
            <a:ext cx="1614964" cy="675323"/>
          </a:xfrm>
          <a:custGeom>
            <a:avLst/>
            <a:gdLst/>
            <a:ahLst/>
            <a:cxnLst/>
            <a:rect l="l" t="t" r="r" b="b"/>
            <a:pathLst>
              <a:path w="2153285" h="900430">
                <a:moveTo>
                  <a:pt x="2153095" y="0"/>
                </a:moveTo>
                <a:lnTo>
                  <a:pt x="0" y="900298"/>
                </a:lnTo>
              </a:path>
            </a:pathLst>
          </a:custGeom>
          <a:ln w="9524">
            <a:solidFill>
              <a:srgbClr val="B6B6B6"/>
            </a:solidFill>
          </a:ln>
        </p:spPr>
        <p:txBody>
          <a:bodyPr wrap="square" lIns="0" tIns="0" rIns="0" bIns="0" rtlCol="0"/>
          <a:lstStyle/>
          <a:p>
            <a:endParaRPr sz="1350"/>
          </a:p>
        </p:txBody>
      </p:sp>
      <p:sp>
        <p:nvSpPr>
          <p:cNvPr id="35" name="object 37"/>
          <p:cNvSpPr/>
          <p:nvPr/>
        </p:nvSpPr>
        <p:spPr>
          <a:xfrm>
            <a:off x="3176769" y="5234096"/>
            <a:ext cx="2156460" cy="675323"/>
          </a:xfrm>
          <a:custGeom>
            <a:avLst/>
            <a:gdLst/>
            <a:ahLst/>
            <a:cxnLst/>
            <a:rect l="l" t="t" r="r" b="b"/>
            <a:pathLst>
              <a:path w="2875279" h="900430">
                <a:moveTo>
                  <a:pt x="0" y="0"/>
                </a:moveTo>
                <a:lnTo>
                  <a:pt x="2874884" y="900293"/>
                </a:lnTo>
              </a:path>
            </a:pathLst>
          </a:custGeom>
          <a:ln w="9524">
            <a:solidFill>
              <a:srgbClr val="B6B6B6"/>
            </a:solidFill>
          </a:ln>
        </p:spPr>
        <p:txBody>
          <a:bodyPr wrap="square" lIns="0" tIns="0" rIns="0" bIns="0" rtlCol="0"/>
          <a:lstStyle/>
          <a:p>
            <a:endParaRPr sz="1350"/>
          </a:p>
        </p:txBody>
      </p:sp>
      <p:sp>
        <p:nvSpPr>
          <p:cNvPr id="36" name="object 38"/>
          <p:cNvSpPr/>
          <p:nvPr/>
        </p:nvSpPr>
        <p:spPr>
          <a:xfrm>
            <a:off x="3926966" y="5234096"/>
            <a:ext cx="1405890" cy="675323"/>
          </a:xfrm>
          <a:custGeom>
            <a:avLst/>
            <a:gdLst/>
            <a:ahLst/>
            <a:cxnLst/>
            <a:rect l="l" t="t" r="r" b="b"/>
            <a:pathLst>
              <a:path w="1874520" h="900430">
                <a:moveTo>
                  <a:pt x="0" y="0"/>
                </a:moveTo>
                <a:lnTo>
                  <a:pt x="1874396" y="900293"/>
                </a:lnTo>
              </a:path>
            </a:pathLst>
          </a:custGeom>
          <a:ln w="9524">
            <a:solidFill>
              <a:srgbClr val="B6B6B6"/>
            </a:solidFill>
          </a:ln>
        </p:spPr>
        <p:txBody>
          <a:bodyPr wrap="square" lIns="0" tIns="0" rIns="0" bIns="0" rtlCol="0"/>
          <a:lstStyle/>
          <a:p>
            <a:endParaRPr sz="1350"/>
          </a:p>
        </p:txBody>
      </p:sp>
      <p:sp>
        <p:nvSpPr>
          <p:cNvPr id="37" name="object 39"/>
          <p:cNvSpPr/>
          <p:nvPr/>
        </p:nvSpPr>
        <p:spPr>
          <a:xfrm>
            <a:off x="4177072" y="5234096"/>
            <a:ext cx="1155859" cy="675323"/>
          </a:xfrm>
          <a:custGeom>
            <a:avLst/>
            <a:gdLst/>
            <a:ahLst/>
            <a:cxnLst/>
            <a:rect l="l" t="t" r="r" b="b"/>
            <a:pathLst>
              <a:path w="1541145" h="900430">
                <a:moveTo>
                  <a:pt x="0" y="0"/>
                </a:moveTo>
                <a:lnTo>
                  <a:pt x="1541096" y="900293"/>
                </a:lnTo>
              </a:path>
            </a:pathLst>
          </a:custGeom>
          <a:ln w="9524">
            <a:solidFill>
              <a:srgbClr val="B6B6B6"/>
            </a:solidFill>
          </a:ln>
        </p:spPr>
        <p:txBody>
          <a:bodyPr wrap="square" lIns="0" tIns="0" rIns="0" bIns="0" rtlCol="0"/>
          <a:lstStyle/>
          <a:p>
            <a:endParaRPr sz="1350"/>
          </a:p>
        </p:txBody>
      </p:sp>
      <p:sp>
        <p:nvSpPr>
          <p:cNvPr id="38" name="object 40"/>
          <p:cNvSpPr/>
          <p:nvPr/>
        </p:nvSpPr>
        <p:spPr>
          <a:xfrm>
            <a:off x="4177072" y="5234096"/>
            <a:ext cx="282893" cy="675323"/>
          </a:xfrm>
          <a:custGeom>
            <a:avLst/>
            <a:gdLst/>
            <a:ahLst/>
            <a:cxnLst/>
            <a:rect l="l" t="t" r="r" b="b"/>
            <a:pathLst>
              <a:path w="377189" h="900430">
                <a:moveTo>
                  <a:pt x="0" y="0"/>
                </a:moveTo>
                <a:lnTo>
                  <a:pt x="376799" y="900293"/>
                </a:lnTo>
              </a:path>
            </a:pathLst>
          </a:custGeom>
          <a:ln w="9524">
            <a:solidFill>
              <a:srgbClr val="B6B6B6"/>
            </a:solidFill>
          </a:ln>
        </p:spPr>
        <p:txBody>
          <a:bodyPr wrap="square" lIns="0" tIns="0" rIns="0" bIns="0" rtlCol="0"/>
          <a:lstStyle/>
          <a:p>
            <a:endParaRPr sz="1350"/>
          </a:p>
        </p:txBody>
      </p:sp>
      <p:sp>
        <p:nvSpPr>
          <p:cNvPr id="39" name="object 41"/>
          <p:cNvSpPr/>
          <p:nvPr/>
        </p:nvSpPr>
        <p:spPr>
          <a:xfrm>
            <a:off x="4459596" y="5234096"/>
            <a:ext cx="718185" cy="675323"/>
          </a:xfrm>
          <a:custGeom>
            <a:avLst/>
            <a:gdLst/>
            <a:ahLst/>
            <a:cxnLst/>
            <a:rect l="l" t="t" r="r" b="b"/>
            <a:pathLst>
              <a:path w="957579" h="900430">
                <a:moveTo>
                  <a:pt x="956998" y="0"/>
                </a:moveTo>
                <a:lnTo>
                  <a:pt x="0" y="900293"/>
                </a:lnTo>
              </a:path>
            </a:pathLst>
          </a:custGeom>
          <a:ln w="9524">
            <a:solidFill>
              <a:srgbClr val="B6B6B6"/>
            </a:solidFill>
          </a:ln>
        </p:spPr>
        <p:txBody>
          <a:bodyPr wrap="square" lIns="0" tIns="0" rIns="0" bIns="0" rtlCol="0"/>
          <a:lstStyle/>
          <a:p>
            <a:endParaRPr sz="1350"/>
          </a:p>
        </p:txBody>
      </p:sp>
      <p:sp>
        <p:nvSpPr>
          <p:cNvPr id="40" name="object 42"/>
          <p:cNvSpPr/>
          <p:nvPr/>
        </p:nvSpPr>
        <p:spPr>
          <a:xfrm>
            <a:off x="4459728" y="5234167"/>
            <a:ext cx="1217771" cy="675323"/>
          </a:xfrm>
          <a:custGeom>
            <a:avLst/>
            <a:gdLst/>
            <a:ahLst/>
            <a:cxnLst/>
            <a:rect l="l" t="t" r="r" b="b"/>
            <a:pathLst>
              <a:path w="1623695" h="900430">
                <a:moveTo>
                  <a:pt x="1623596" y="0"/>
                </a:moveTo>
                <a:lnTo>
                  <a:pt x="0" y="900298"/>
                </a:lnTo>
              </a:path>
            </a:pathLst>
          </a:custGeom>
          <a:ln w="9524">
            <a:solidFill>
              <a:srgbClr val="B6B6B6"/>
            </a:solidFill>
          </a:ln>
        </p:spPr>
        <p:txBody>
          <a:bodyPr wrap="square" lIns="0" tIns="0" rIns="0" bIns="0" rtlCol="0"/>
          <a:lstStyle/>
          <a:p>
            <a:endParaRPr sz="1350"/>
          </a:p>
        </p:txBody>
      </p:sp>
      <p:sp>
        <p:nvSpPr>
          <p:cNvPr id="41" name="object 43"/>
          <p:cNvSpPr/>
          <p:nvPr/>
        </p:nvSpPr>
        <p:spPr>
          <a:xfrm>
            <a:off x="3676898" y="5234096"/>
            <a:ext cx="386238" cy="675323"/>
          </a:xfrm>
          <a:custGeom>
            <a:avLst/>
            <a:gdLst/>
            <a:ahLst/>
            <a:cxnLst/>
            <a:rect l="l" t="t" r="r" b="b"/>
            <a:pathLst>
              <a:path w="514985" h="900430">
                <a:moveTo>
                  <a:pt x="0" y="0"/>
                </a:moveTo>
                <a:lnTo>
                  <a:pt x="514498" y="900293"/>
                </a:lnTo>
              </a:path>
            </a:pathLst>
          </a:custGeom>
          <a:ln w="9524">
            <a:solidFill>
              <a:srgbClr val="B6B6B6"/>
            </a:solidFill>
          </a:ln>
        </p:spPr>
        <p:txBody>
          <a:bodyPr wrap="square" lIns="0" tIns="0" rIns="0" bIns="0" rtlCol="0"/>
          <a:lstStyle/>
          <a:p>
            <a:endParaRPr sz="1350"/>
          </a:p>
        </p:txBody>
      </p:sp>
      <p:sp>
        <p:nvSpPr>
          <p:cNvPr id="42" name="object 44"/>
          <p:cNvSpPr/>
          <p:nvPr/>
        </p:nvSpPr>
        <p:spPr>
          <a:xfrm>
            <a:off x="3176769" y="5234096"/>
            <a:ext cx="885825" cy="675323"/>
          </a:xfrm>
          <a:custGeom>
            <a:avLst/>
            <a:gdLst/>
            <a:ahLst/>
            <a:cxnLst/>
            <a:rect l="l" t="t" r="r" b="b"/>
            <a:pathLst>
              <a:path w="1181100" h="900430">
                <a:moveTo>
                  <a:pt x="0" y="0"/>
                </a:moveTo>
                <a:lnTo>
                  <a:pt x="1181087" y="900293"/>
                </a:lnTo>
              </a:path>
            </a:pathLst>
          </a:custGeom>
          <a:ln w="9524">
            <a:solidFill>
              <a:srgbClr val="B6B6B6"/>
            </a:solidFill>
          </a:ln>
        </p:spPr>
        <p:txBody>
          <a:bodyPr wrap="square" lIns="0" tIns="0" rIns="0" bIns="0" rtlCol="0"/>
          <a:lstStyle/>
          <a:p>
            <a:endParaRPr sz="1350"/>
          </a:p>
        </p:txBody>
      </p:sp>
      <p:sp>
        <p:nvSpPr>
          <p:cNvPr id="43" name="object 45"/>
          <p:cNvSpPr/>
          <p:nvPr/>
        </p:nvSpPr>
        <p:spPr>
          <a:xfrm>
            <a:off x="3426822" y="5234096"/>
            <a:ext cx="239078" cy="675323"/>
          </a:xfrm>
          <a:custGeom>
            <a:avLst/>
            <a:gdLst/>
            <a:ahLst/>
            <a:cxnLst/>
            <a:rect l="l" t="t" r="r" b="b"/>
            <a:pathLst>
              <a:path w="318769" h="900430">
                <a:moveTo>
                  <a:pt x="0" y="0"/>
                </a:moveTo>
                <a:lnTo>
                  <a:pt x="318609" y="900293"/>
                </a:lnTo>
              </a:path>
            </a:pathLst>
          </a:custGeom>
          <a:ln w="9524">
            <a:solidFill>
              <a:srgbClr val="B6B6B6"/>
            </a:solidFill>
          </a:ln>
        </p:spPr>
        <p:txBody>
          <a:bodyPr wrap="square" lIns="0" tIns="0" rIns="0" bIns="0" rtlCol="0"/>
          <a:lstStyle/>
          <a:p>
            <a:endParaRPr sz="1350"/>
          </a:p>
        </p:txBody>
      </p:sp>
      <p:sp>
        <p:nvSpPr>
          <p:cNvPr id="44" name="object 46"/>
          <p:cNvSpPr/>
          <p:nvPr/>
        </p:nvSpPr>
        <p:spPr>
          <a:xfrm>
            <a:off x="3665667" y="5234100"/>
            <a:ext cx="2012156" cy="675323"/>
          </a:xfrm>
          <a:custGeom>
            <a:avLst/>
            <a:gdLst/>
            <a:ahLst/>
            <a:cxnLst/>
            <a:rect l="l" t="t" r="r" b="b"/>
            <a:pathLst>
              <a:path w="2682875" h="900430">
                <a:moveTo>
                  <a:pt x="0" y="900288"/>
                </a:moveTo>
                <a:lnTo>
                  <a:pt x="2682294" y="0"/>
                </a:lnTo>
              </a:path>
            </a:pathLst>
          </a:custGeom>
          <a:ln w="9524">
            <a:solidFill>
              <a:srgbClr val="B6B6B6"/>
            </a:solidFill>
          </a:ln>
        </p:spPr>
        <p:txBody>
          <a:bodyPr wrap="square" lIns="0" tIns="0" rIns="0" bIns="0" rtlCol="0"/>
          <a:lstStyle/>
          <a:p>
            <a:endParaRPr sz="1350"/>
          </a:p>
        </p:txBody>
      </p:sp>
      <p:sp>
        <p:nvSpPr>
          <p:cNvPr id="45" name="object 47"/>
          <p:cNvSpPr/>
          <p:nvPr/>
        </p:nvSpPr>
        <p:spPr>
          <a:xfrm>
            <a:off x="3665723" y="5234096"/>
            <a:ext cx="761524" cy="675323"/>
          </a:xfrm>
          <a:custGeom>
            <a:avLst/>
            <a:gdLst/>
            <a:ahLst/>
            <a:cxnLst/>
            <a:rect l="l" t="t" r="r" b="b"/>
            <a:pathLst>
              <a:path w="1015364" h="900430">
                <a:moveTo>
                  <a:pt x="1015197" y="0"/>
                </a:moveTo>
                <a:lnTo>
                  <a:pt x="0" y="900293"/>
                </a:lnTo>
              </a:path>
            </a:pathLst>
          </a:custGeom>
          <a:ln w="9524">
            <a:solidFill>
              <a:srgbClr val="B6B6B6"/>
            </a:solidFill>
          </a:ln>
        </p:spPr>
        <p:txBody>
          <a:bodyPr wrap="square" lIns="0" tIns="0" rIns="0" bIns="0" rtlCol="0"/>
          <a:lstStyle/>
          <a:p>
            <a:endParaRPr sz="1350"/>
          </a:p>
        </p:txBody>
      </p:sp>
      <p:sp>
        <p:nvSpPr>
          <p:cNvPr id="46" name="object 48"/>
          <p:cNvSpPr/>
          <p:nvPr/>
        </p:nvSpPr>
        <p:spPr>
          <a:xfrm>
            <a:off x="4459671" y="5234100"/>
            <a:ext cx="467678" cy="675323"/>
          </a:xfrm>
          <a:custGeom>
            <a:avLst/>
            <a:gdLst/>
            <a:ahLst/>
            <a:cxnLst/>
            <a:rect l="l" t="t" r="r" b="b"/>
            <a:pathLst>
              <a:path w="623570" h="900430">
                <a:moveTo>
                  <a:pt x="0" y="900288"/>
                </a:moveTo>
                <a:lnTo>
                  <a:pt x="623398" y="0"/>
                </a:lnTo>
              </a:path>
            </a:pathLst>
          </a:custGeom>
          <a:ln w="9524">
            <a:solidFill>
              <a:srgbClr val="B6B6B6"/>
            </a:solidFill>
          </a:ln>
        </p:spPr>
        <p:txBody>
          <a:bodyPr wrap="square" lIns="0" tIns="0" rIns="0" bIns="0" rtlCol="0"/>
          <a:lstStyle/>
          <a:p>
            <a:endParaRPr sz="1350"/>
          </a:p>
        </p:txBody>
      </p:sp>
      <p:sp>
        <p:nvSpPr>
          <p:cNvPr id="47" name="object 49"/>
          <p:cNvSpPr/>
          <p:nvPr/>
        </p:nvSpPr>
        <p:spPr>
          <a:xfrm>
            <a:off x="4459672" y="5234100"/>
            <a:ext cx="217646" cy="675323"/>
          </a:xfrm>
          <a:custGeom>
            <a:avLst/>
            <a:gdLst/>
            <a:ahLst/>
            <a:cxnLst/>
            <a:rect l="l" t="t" r="r" b="b"/>
            <a:pathLst>
              <a:path w="290195" h="900430">
                <a:moveTo>
                  <a:pt x="0" y="900288"/>
                </a:moveTo>
                <a:lnTo>
                  <a:pt x="290099" y="0"/>
                </a:lnTo>
              </a:path>
            </a:pathLst>
          </a:custGeom>
          <a:ln w="9524">
            <a:solidFill>
              <a:srgbClr val="B6B6B6"/>
            </a:solidFill>
          </a:ln>
        </p:spPr>
        <p:txBody>
          <a:bodyPr wrap="square" lIns="0" tIns="0" rIns="0" bIns="0" rtlCol="0"/>
          <a:lstStyle/>
          <a:p>
            <a:endParaRPr sz="1350"/>
          </a:p>
        </p:txBody>
      </p:sp>
      <p:sp>
        <p:nvSpPr>
          <p:cNvPr id="48" name="object 50"/>
          <p:cNvSpPr/>
          <p:nvPr/>
        </p:nvSpPr>
        <p:spPr>
          <a:xfrm>
            <a:off x="4427047" y="5234100"/>
            <a:ext cx="32861" cy="675323"/>
          </a:xfrm>
          <a:custGeom>
            <a:avLst/>
            <a:gdLst/>
            <a:ahLst/>
            <a:cxnLst/>
            <a:rect l="l" t="t" r="r" b="b"/>
            <a:pathLst>
              <a:path w="43814" h="900430">
                <a:moveTo>
                  <a:pt x="43499" y="900288"/>
                </a:moveTo>
                <a:lnTo>
                  <a:pt x="0" y="0"/>
                </a:lnTo>
              </a:path>
            </a:pathLst>
          </a:custGeom>
          <a:ln w="9524">
            <a:solidFill>
              <a:srgbClr val="B6B6B6"/>
            </a:solidFill>
          </a:ln>
        </p:spPr>
        <p:txBody>
          <a:bodyPr wrap="square" lIns="0" tIns="0" rIns="0" bIns="0" rtlCol="0"/>
          <a:lstStyle/>
          <a:p>
            <a:endParaRPr sz="1350"/>
          </a:p>
        </p:txBody>
      </p:sp>
      <p:sp>
        <p:nvSpPr>
          <p:cNvPr id="49" name="object 51"/>
          <p:cNvSpPr/>
          <p:nvPr/>
        </p:nvSpPr>
        <p:spPr>
          <a:xfrm>
            <a:off x="3676898" y="5234100"/>
            <a:ext cx="782955" cy="675323"/>
          </a:xfrm>
          <a:custGeom>
            <a:avLst/>
            <a:gdLst/>
            <a:ahLst/>
            <a:cxnLst/>
            <a:rect l="l" t="t" r="r" b="b"/>
            <a:pathLst>
              <a:path w="1043939" h="900430">
                <a:moveTo>
                  <a:pt x="1043697" y="900288"/>
                </a:moveTo>
                <a:lnTo>
                  <a:pt x="0" y="0"/>
                </a:lnTo>
              </a:path>
            </a:pathLst>
          </a:custGeom>
          <a:ln w="9524">
            <a:solidFill>
              <a:srgbClr val="B6B6B6"/>
            </a:solidFill>
          </a:ln>
        </p:spPr>
        <p:txBody>
          <a:bodyPr wrap="square" lIns="0" tIns="0" rIns="0" bIns="0" rtlCol="0"/>
          <a:lstStyle/>
          <a:p>
            <a:endParaRPr sz="1350"/>
          </a:p>
        </p:txBody>
      </p:sp>
      <p:sp>
        <p:nvSpPr>
          <p:cNvPr id="50" name="object 52"/>
          <p:cNvSpPr/>
          <p:nvPr/>
        </p:nvSpPr>
        <p:spPr>
          <a:xfrm>
            <a:off x="3426926" y="5234100"/>
            <a:ext cx="1032986" cy="675323"/>
          </a:xfrm>
          <a:custGeom>
            <a:avLst/>
            <a:gdLst/>
            <a:ahLst/>
            <a:cxnLst/>
            <a:rect l="l" t="t" r="r" b="b"/>
            <a:pathLst>
              <a:path w="1377314" h="900430">
                <a:moveTo>
                  <a:pt x="1376994" y="900288"/>
                </a:moveTo>
                <a:lnTo>
                  <a:pt x="0" y="0"/>
                </a:lnTo>
              </a:path>
            </a:pathLst>
          </a:custGeom>
          <a:ln w="9524">
            <a:solidFill>
              <a:srgbClr val="B6B6B6"/>
            </a:solidFill>
          </a:ln>
        </p:spPr>
        <p:txBody>
          <a:bodyPr wrap="square" lIns="0" tIns="0" rIns="0" bIns="0" rtlCol="0"/>
          <a:lstStyle/>
          <a:p>
            <a:endParaRPr sz="1350"/>
          </a:p>
        </p:txBody>
      </p:sp>
      <p:sp>
        <p:nvSpPr>
          <p:cNvPr id="51" name="object 53"/>
          <p:cNvSpPr/>
          <p:nvPr/>
        </p:nvSpPr>
        <p:spPr>
          <a:xfrm>
            <a:off x="3176726" y="5234100"/>
            <a:ext cx="1283017" cy="675323"/>
          </a:xfrm>
          <a:custGeom>
            <a:avLst/>
            <a:gdLst/>
            <a:ahLst/>
            <a:cxnLst/>
            <a:rect l="l" t="t" r="r" b="b"/>
            <a:pathLst>
              <a:path w="1710689" h="900430">
                <a:moveTo>
                  <a:pt x="1710594" y="900288"/>
                </a:moveTo>
                <a:lnTo>
                  <a:pt x="0" y="0"/>
                </a:lnTo>
              </a:path>
            </a:pathLst>
          </a:custGeom>
          <a:ln w="9524">
            <a:solidFill>
              <a:srgbClr val="B6B6B6"/>
            </a:solidFill>
          </a:ln>
        </p:spPr>
        <p:txBody>
          <a:bodyPr wrap="square" lIns="0" tIns="0" rIns="0" bIns="0" rtlCol="0"/>
          <a:lstStyle/>
          <a:p>
            <a:endParaRPr sz="1350"/>
          </a:p>
        </p:txBody>
      </p:sp>
      <p:sp>
        <p:nvSpPr>
          <p:cNvPr id="52" name="object 54"/>
          <p:cNvSpPr/>
          <p:nvPr/>
        </p:nvSpPr>
        <p:spPr>
          <a:xfrm>
            <a:off x="3926872" y="5234100"/>
            <a:ext cx="532924" cy="675323"/>
          </a:xfrm>
          <a:custGeom>
            <a:avLst/>
            <a:gdLst/>
            <a:ahLst/>
            <a:cxnLst/>
            <a:rect l="l" t="t" r="r" b="b"/>
            <a:pathLst>
              <a:path w="710564" h="900430">
                <a:moveTo>
                  <a:pt x="710398" y="900288"/>
                </a:moveTo>
                <a:lnTo>
                  <a:pt x="0" y="0"/>
                </a:lnTo>
              </a:path>
            </a:pathLst>
          </a:custGeom>
          <a:ln w="9524">
            <a:solidFill>
              <a:srgbClr val="B6B6B6"/>
            </a:solidFill>
          </a:ln>
        </p:spPr>
        <p:txBody>
          <a:bodyPr wrap="square" lIns="0" tIns="0" rIns="0" bIns="0" rtlCol="0"/>
          <a:lstStyle/>
          <a:p>
            <a:endParaRPr sz="1350"/>
          </a:p>
        </p:txBody>
      </p:sp>
      <p:sp>
        <p:nvSpPr>
          <p:cNvPr id="53" name="object 55"/>
          <p:cNvSpPr/>
          <p:nvPr/>
        </p:nvSpPr>
        <p:spPr>
          <a:xfrm>
            <a:off x="3426879" y="5234100"/>
            <a:ext cx="1906429" cy="675323"/>
          </a:xfrm>
          <a:custGeom>
            <a:avLst/>
            <a:gdLst/>
            <a:ahLst/>
            <a:cxnLst/>
            <a:rect l="l" t="t" r="r" b="b"/>
            <a:pathLst>
              <a:path w="2541904" h="900430">
                <a:moveTo>
                  <a:pt x="2541304" y="900288"/>
                </a:moveTo>
                <a:lnTo>
                  <a:pt x="0" y="0"/>
                </a:lnTo>
              </a:path>
            </a:pathLst>
          </a:custGeom>
          <a:ln w="9524">
            <a:solidFill>
              <a:srgbClr val="B6B6B6"/>
            </a:solidFill>
          </a:ln>
        </p:spPr>
        <p:txBody>
          <a:bodyPr wrap="square" lIns="0" tIns="0" rIns="0" bIns="0" rtlCol="0"/>
          <a:lstStyle/>
          <a:p>
            <a:endParaRPr sz="1350"/>
          </a:p>
        </p:txBody>
      </p:sp>
      <p:sp>
        <p:nvSpPr>
          <p:cNvPr id="54" name="object 56"/>
          <p:cNvSpPr/>
          <p:nvPr/>
        </p:nvSpPr>
        <p:spPr>
          <a:xfrm>
            <a:off x="3676860" y="5234100"/>
            <a:ext cx="1656398" cy="675323"/>
          </a:xfrm>
          <a:custGeom>
            <a:avLst/>
            <a:gdLst/>
            <a:ahLst/>
            <a:cxnLst/>
            <a:rect l="l" t="t" r="r" b="b"/>
            <a:pathLst>
              <a:path w="2208529" h="900430">
                <a:moveTo>
                  <a:pt x="2207995" y="900288"/>
                </a:moveTo>
                <a:lnTo>
                  <a:pt x="0" y="0"/>
                </a:lnTo>
              </a:path>
            </a:pathLst>
          </a:custGeom>
          <a:ln w="9524">
            <a:solidFill>
              <a:srgbClr val="B6B6B6"/>
            </a:solidFill>
          </a:ln>
        </p:spPr>
        <p:txBody>
          <a:bodyPr wrap="square" lIns="0" tIns="0" rIns="0" bIns="0" rtlCol="0"/>
          <a:lstStyle/>
          <a:p>
            <a:endParaRPr sz="1350"/>
          </a:p>
        </p:txBody>
      </p:sp>
      <p:sp>
        <p:nvSpPr>
          <p:cNvPr id="55" name="object 57"/>
          <p:cNvSpPr/>
          <p:nvPr/>
        </p:nvSpPr>
        <p:spPr>
          <a:xfrm>
            <a:off x="4427234" y="5234100"/>
            <a:ext cx="905828" cy="675323"/>
          </a:xfrm>
          <a:custGeom>
            <a:avLst/>
            <a:gdLst/>
            <a:ahLst/>
            <a:cxnLst/>
            <a:rect l="l" t="t" r="r" b="b"/>
            <a:pathLst>
              <a:path w="1207770" h="900430">
                <a:moveTo>
                  <a:pt x="1207497" y="900288"/>
                </a:moveTo>
                <a:lnTo>
                  <a:pt x="0" y="0"/>
                </a:lnTo>
              </a:path>
            </a:pathLst>
          </a:custGeom>
          <a:ln w="9524">
            <a:solidFill>
              <a:srgbClr val="B6B6B6"/>
            </a:solidFill>
          </a:ln>
        </p:spPr>
        <p:txBody>
          <a:bodyPr wrap="square" lIns="0" tIns="0" rIns="0" bIns="0" rtlCol="0"/>
          <a:lstStyle/>
          <a:p>
            <a:endParaRPr sz="1350"/>
          </a:p>
        </p:txBody>
      </p:sp>
      <p:sp>
        <p:nvSpPr>
          <p:cNvPr id="56" name="object 58"/>
          <p:cNvSpPr/>
          <p:nvPr/>
        </p:nvSpPr>
        <p:spPr>
          <a:xfrm>
            <a:off x="4677208" y="5234100"/>
            <a:ext cx="655796" cy="675323"/>
          </a:xfrm>
          <a:custGeom>
            <a:avLst/>
            <a:gdLst/>
            <a:ahLst/>
            <a:cxnLst/>
            <a:rect l="l" t="t" r="r" b="b"/>
            <a:pathLst>
              <a:path w="874395" h="900430">
                <a:moveTo>
                  <a:pt x="874198" y="900288"/>
                </a:moveTo>
                <a:lnTo>
                  <a:pt x="0" y="0"/>
                </a:lnTo>
              </a:path>
            </a:pathLst>
          </a:custGeom>
          <a:ln w="9524">
            <a:solidFill>
              <a:srgbClr val="B6B6B6"/>
            </a:solidFill>
          </a:ln>
        </p:spPr>
        <p:txBody>
          <a:bodyPr wrap="square" lIns="0" tIns="0" rIns="0" bIns="0" rtlCol="0"/>
          <a:lstStyle/>
          <a:p>
            <a:endParaRPr sz="1350"/>
          </a:p>
        </p:txBody>
      </p:sp>
      <p:sp>
        <p:nvSpPr>
          <p:cNvPr id="57" name="object 59"/>
          <p:cNvSpPr/>
          <p:nvPr/>
        </p:nvSpPr>
        <p:spPr>
          <a:xfrm>
            <a:off x="4927182" y="5234100"/>
            <a:ext cx="405765" cy="675323"/>
          </a:xfrm>
          <a:custGeom>
            <a:avLst/>
            <a:gdLst/>
            <a:ahLst/>
            <a:cxnLst/>
            <a:rect l="l" t="t" r="r" b="b"/>
            <a:pathLst>
              <a:path w="541020" h="900430">
                <a:moveTo>
                  <a:pt x="540898" y="900288"/>
                </a:moveTo>
                <a:lnTo>
                  <a:pt x="0" y="0"/>
                </a:lnTo>
              </a:path>
            </a:pathLst>
          </a:custGeom>
          <a:ln w="9524">
            <a:solidFill>
              <a:srgbClr val="B6B6B6"/>
            </a:solidFill>
          </a:ln>
        </p:spPr>
        <p:txBody>
          <a:bodyPr wrap="square" lIns="0" tIns="0" rIns="0" bIns="0" rtlCol="0"/>
          <a:lstStyle/>
          <a:p>
            <a:endParaRPr sz="1350"/>
          </a:p>
        </p:txBody>
      </p:sp>
      <p:sp>
        <p:nvSpPr>
          <p:cNvPr id="58" name="object 60"/>
          <p:cNvSpPr/>
          <p:nvPr/>
        </p:nvSpPr>
        <p:spPr>
          <a:xfrm>
            <a:off x="5177383" y="5234100"/>
            <a:ext cx="155734" cy="675323"/>
          </a:xfrm>
          <a:custGeom>
            <a:avLst/>
            <a:gdLst/>
            <a:ahLst/>
            <a:cxnLst/>
            <a:rect l="l" t="t" r="r" b="b"/>
            <a:pathLst>
              <a:path w="207645" h="900430">
                <a:moveTo>
                  <a:pt x="207299" y="900288"/>
                </a:moveTo>
                <a:lnTo>
                  <a:pt x="0" y="0"/>
                </a:lnTo>
              </a:path>
            </a:pathLst>
          </a:custGeom>
          <a:ln w="9524">
            <a:solidFill>
              <a:srgbClr val="B6B6B6"/>
            </a:solidFill>
          </a:ln>
        </p:spPr>
        <p:txBody>
          <a:bodyPr wrap="square" lIns="0" tIns="0" rIns="0" bIns="0" rtlCol="0"/>
          <a:lstStyle/>
          <a:p>
            <a:endParaRPr sz="1350"/>
          </a:p>
        </p:txBody>
      </p:sp>
      <p:sp>
        <p:nvSpPr>
          <p:cNvPr id="59" name="object 61"/>
          <p:cNvSpPr/>
          <p:nvPr/>
        </p:nvSpPr>
        <p:spPr>
          <a:xfrm>
            <a:off x="5332857" y="5234100"/>
            <a:ext cx="344805" cy="675323"/>
          </a:xfrm>
          <a:custGeom>
            <a:avLst/>
            <a:gdLst/>
            <a:ahLst/>
            <a:cxnLst/>
            <a:rect l="l" t="t" r="r" b="b"/>
            <a:pathLst>
              <a:path w="459739" h="900430">
                <a:moveTo>
                  <a:pt x="0" y="900288"/>
                </a:moveTo>
                <a:lnTo>
                  <a:pt x="459299" y="0"/>
                </a:lnTo>
              </a:path>
            </a:pathLst>
          </a:custGeom>
          <a:ln w="9524">
            <a:solidFill>
              <a:srgbClr val="B6B6B6"/>
            </a:solidFill>
          </a:ln>
        </p:spPr>
        <p:txBody>
          <a:bodyPr wrap="square" lIns="0" tIns="0" rIns="0" bIns="0" rtlCol="0"/>
          <a:lstStyle/>
          <a:p>
            <a:endParaRPr sz="1350"/>
          </a:p>
        </p:txBody>
      </p:sp>
      <p:sp>
        <p:nvSpPr>
          <p:cNvPr id="60" name="object 62"/>
          <p:cNvSpPr/>
          <p:nvPr/>
        </p:nvSpPr>
        <p:spPr>
          <a:xfrm>
            <a:off x="3904635" y="5909316"/>
            <a:ext cx="316230" cy="316230"/>
          </a:xfrm>
          <a:custGeom>
            <a:avLst/>
            <a:gdLst/>
            <a:ahLst/>
            <a:cxnLst/>
            <a:rect l="l" t="t" r="r" b="b"/>
            <a:pathLst>
              <a:path w="421639" h="421639">
                <a:moveTo>
                  <a:pt x="0" y="210724"/>
                </a:moveTo>
                <a:lnTo>
                  <a:pt x="5564" y="162409"/>
                </a:lnTo>
                <a:lnTo>
                  <a:pt x="21414" y="118055"/>
                </a:lnTo>
                <a:lnTo>
                  <a:pt x="46285" y="78929"/>
                </a:lnTo>
                <a:lnTo>
                  <a:pt x="78914" y="46295"/>
                </a:lnTo>
                <a:lnTo>
                  <a:pt x="118035" y="21419"/>
                </a:lnTo>
                <a:lnTo>
                  <a:pt x="162385" y="5565"/>
                </a:lnTo>
                <a:lnTo>
                  <a:pt x="210699" y="0"/>
                </a:lnTo>
                <a:lnTo>
                  <a:pt x="252005" y="4086"/>
                </a:lnTo>
                <a:lnTo>
                  <a:pt x="291340" y="16040"/>
                </a:lnTo>
                <a:lnTo>
                  <a:pt x="327604" y="35405"/>
                </a:lnTo>
                <a:lnTo>
                  <a:pt x="359699" y="61724"/>
                </a:lnTo>
                <a:lnTo>
                  <a:pt x="386018" y="93819"/>
                </a:lnTo>
                <a:lnTo>
                  <a:pt x="405383" y="130084"/>
                </a:lnTo>
                <a:lnTo>
                  <a:pt x="417337" y="169418"/>
                </a:lnTo>
                <a:lnTo>
                  <a:pt x="421424" y="210724"/>
                </a:lnTo>
                <a:lnTo>
                  <a:pt x="415858" y="259038"/>
                </a:lnTo>
                <a:lnTo>
                  <a:pt x="400004" y="303388"/>
                </a:lnTo>
                <a:lnTo>
                  <a:pt x="375128" y="342510"/>
                </a:lnTo>
                <a:lnTo>
                  <a:pt x="342494" y="375138"/>
                </a:lnTo>
                <a:lnTo>
                  <a:pt x="303368" y="400009"/>
                </a:lnTo>
                <a:lnTo>
                  <a:pt x="259015" y="415859"/>
                </a:lnTo>
                <a:lnTo>
                  <a:pt x="210699" y="421424"/>
                </a:lnTo>
                <a:lnTo>
                  <a:pt x="162385" y="415859"/>
                </a:lnTo>
                <a:lnTo>
                  <a:pt x="118035" y="400009"/>
                </a:lnTo>
                <a:lnTo>
                  <a:pt x="78914" y="375138"/>
                </a:lnTo>
                <a:lnTo>
                  <a:pt x="46285" y="342510"/>
                </a:lnTo>
                <a:lnTo>
                  <a:pt x="21414" y="303388"/>
                </a:lnTo>
                <a:lnTo>
                  <a:pt x="5564" y="259038"/>
                </a:lnTo>
                <a:lnTo>
                  <a:pt x="0" y="210724"/>
                </a:lnTo>
                <a:close/>
              </a:path>
            </a:pathLst>
          </a:custGeom>
          <a:ln w="9524">
            <a:solidFill>
              <a:srgbClr val="424242"/>
            </a:solidFill>
          </a:ln>
        </p:spPr>
        <p:txBody>
          <a:bodyPr wrap="square" lIns="0" tIns="0" rIns="0" bIns="0" rtlCol="0"/>
          <a:lstStyle/>
          <a:p>
            <a:endParaRPr sz="1350"/>
          </a:p>
        </p:txBody>
      </p:sp>
      <p:sp>
        <p:nvSpPr>
          <p:cNvPr id="61" name="object 63"/>
          <p:cNvSpPr/>
          <p:nvPr/>
        </p:nvSpPr>
        <p:spPr>
          <a:xfrm>
            <a:off x="5174814" y="5909316"/>
            <a:ext cx="316230" cy="316230"/>
          </a:xfrm>
          <a:custGeom>
            <a:avLst/>
            <a:gdLst/>
            <a:ahLst/>
            <a:cxnLst/>
            <a:rect l="l" t="t" r="r" b="b"/>
            <a:pathLst>
              <a:path w="421639" h="421639">
                <a:moveTo>
                  <a:pt x="0" y="210724"/>
                </a:moveTo>
                <a:lnTo>
                  <a:pt x="5565" y="162409"/>
                </a:lnTo>
                <a:lnTo>
                  <a:pt x="21419" y="118055"/>
                </a:lnTo>
                <a:lnTo>
                  <a:pt x="46295" y="78929"/>
                </a:lnTo>
                <a:lnTo>
                  <a:pt x="78929" y="46295"/>
                </a:lnTo>
                <a:lnTo>
                  <a:pt x="118055" y="21419"/>
                </a:lnTo>
                <a:lnTo>
                  <a:pt x="162409" y="5565"/>
                </a:lnTo>
                <a:lnTo>
                  <a:pt x="210724" y="0"/>
                </a:lnTo>
                <a:lnTo>
                  <a:pt x="252019" y="4086"/>
                </a:lnTo>
                <a:lnTo>
                  <a:pt x="291352" y="16040"/>
                </a:lnTo>
                <a:lnTo>
                  <a:pt x="327615" y="35405"/>
                </a:lnTo>
                <a:lnTo>
                  <a:pt x="359699" y="61724"/>
                </a:lnTo>
                <a:lnTo>
                  <a:pt x="386018" y="93819"/>
                </a:lnTo>
                <a:lnTo>
                  <a:pt x="405383" y="130084"/>
                </a:lnTo>
                <a:lnTo>
                  <a:pt x="417337" y="169418"/>
                </a:lnTo>
                <a:lnTo>
                  <a:pt x="421424" y="210724"/>
                </a:lnTo>
                <a:lnTo>
                  <a:pt x="415858" y="259038"/>
                </a:lnTo>
                <a:lnTo>
                  <a:pt x="400005" y="303388"/>
                </a:lnTo>
                <a:lnTo>
                  <a:pt x="375130" y="342510"/>
                </a:lnTo>
                <a:lnTo>
                  <a:pt x="342499" y="375138"/>
                </a:lnTo>
                <a:lnTo>
                  <a:pt x="303377" y="400009"/>
                </a:lnTo>
                <a:lnTo>
                  <a:pt x="259030" y="415859"/>
                </a:lnTo>
                <a:lnTo>
                  <a:pt x="210724" y="421424"/>
                </a:lnTo>
                <a:lnTo>
                  <a:pt x="162409" y="415859"/>
                </a:lnTo>
                <a:lnTo>
                  <a:pt x="118055" y="400009"/>
                </a:lnTo>
                <a:lnTo>
                  <a:pt x="78929" y="375138"/>
                </a:lnTo>
                <a:lnTo>
                  <a:pt x="46295" y="342510"/>
                </a:lnTo>
                <a:lnTo>
                  <a:pt x="21419" y="303388"/>
                </a:lnTo>
                <a:lnTo>
                  <a:pt x="5565" y="259038"/>
                </a:lnTo>
                <a:lnTo>
                  <a:pt x="0" y="210724"/>
                </a:lnTo>
                <a:close/>
              </a:path>
            </a:pathLst>
          </a:custGeom>
          <a:ln w="9524">
            <a:solidFill>
              <a:srgbClr val="424242"/>
            </a:solidFill>
          </a:ln>
        </p:spPr>
        <p:txBody>
          <a:bodyPr wrap="square" lIns="0" tIns="0" rIns="0" bIns="0" rtlCol="0"/>
          <a:lstStyle/>
          <a:p>
            <a:endParaRPr sz="1350"/>
          </a:p>
        </p:txBody>
      </p:sp>
      <p:sp>
        <p:nvSpPr>
          <p:cNvPr id="62" name="object 64"/>
          <p:cNvSpPr/>
          <p:nvPr/>
        </p:nvSpPr>
        <p:spPr>
          <a:xfrm>
            <a:off x="4301646" y="5909316"/>
            <a:ext cx="316230" cy="316230"/>
          </a:xfrm>
          <a:custGeom>
            <a:avLst/>
            <a:gdLst/>
            <a:ahLst/>
            <a:cxnLst/>
            <a:rect l="l" t="t" r="r" b="b"/>
            <a:pathLst>
              <a:path w="421639" h="421639">
                <a:moveTo>
                  <a:pt x="0" y="210724"/>
                </a:moveTo>
                <a:lnTo>
                  <a:pt x="5564" y="162409"/>
                </a:lnTo>
                <a:lnTo>
                  <a:pt x="21414" y="118055"/>
                </a:lnTo>
                <a:lnTo>
                  <a:pt x="46285" y="78929"/>
                </a:lnTo>
                <a:lnTo>
                  <a:pt x="78914" y="46295"/>
                </a:lnTo>
                <a:lnTo>
                  <a:pt x="118035" y="21419"/>
                </a:lnTo>
                <a:lnTo>
                  <a:pt x="162385" y="5565"/>
                </a:lnTo>
                <a:lnTo>
                  <a:pt x="210699" y="0"/>
                </a:lnTo>
                <a:lnTo>
                  <a:pt x="251994" y="4086"/>
                </a:lnTo>
                <a:lnTo>
                  <a:pt x="291330" y="16040"/>
                </a:lnTo>
                <a:lnTo>
                  <a:pt x="327600" y="35405"/>
                </a:lnTo>
                <a:lnTo>
                  <a:pt x="359699" y="61724"/>
                </a:lnTo>
                <a:lnTo>
                  <a:pt x="386003" y="93819"/>
                </a:lnTo>
                <a:lnTo>
                  <a:pt x="405361" y="130084"/>
                </a:lnTo>
                <a:lnTo>
                  <a:pt x="417313" y="169418"/>
                </a:lnTo>
                <a:lnTo>
                  <a:pt x="421399" y="210724"/>
                </a:lnTo>
                <a:lnTo>
                  <a:pt x="415834" y="259038"/>
                </a:lnTo>
                <a:lnTo>
                  <a:pt x="399984" y="303388"/>
                </a:lnTo>
                <a:lnTo>
                  <a:pt x="375113" y="342510"/>
                </a:lnTo>
                <a:lnTo>
                  <a:pt x="342485" y="375138"/>
                </a:lnTo>
                <a:lnTo>
                  <a:pt x="303363" y="400009"/>
                </a:lnTo>
                <a:lnTo>
                  <a:pt x="259013" y="415859"/>
                </a:lnTo>
                <a:lnTo>
                  <a:pt x="210699" y="421424"/>
                </a:lnTo>
                <a:lnTo>
                  <a:pt x="162385" y="415859"/>
                </a:lnTo>
                <a:lnTo>
                  <a:pt x="118035" y="400009"/>
                </a:lnTo>
                <a:lnTo>
                  <a:pt x="78914" y="375138"/>
                </a:lnTo>
                <a:lnTo>
                  <a:pt x="46285" y="342510"/>
                </a:lnTo>
                <a:lnTo>
                  <a:pt x="21414" y="303388"/>
                </a:lnTo>
                <a:lnTo>
                  <a:pt x="5564" y="259038"/>
                </a:lnTo>
                <a:lnTo>
                  <a:pt x="0" y="210724"/>
                </a:lnTo>
                <a:close/>
              </a:path>
            </a:pathLst>
          </a:custGeom>
          <a:ln w="9524">
            <a:solidFill>
              <a:srgbClr val="424242"/>
            </a:solidFill>
          </a:ln>
        </p:spPr>
        <p:txBody>
          <a:bodyPr wrap="square" lIns="0" tIns="0" rIns="0" bIns="0" rtlCol="0"/>
          <a:lstStyle/>
          <a:p>
            <a:endParaRPr sz="1350"/>
          </a:p>
        </p:txBody>
      </p:sp>
      <p:sp>
        <p:nvSpPr>
          <p:cNvPr id="63" name="object 65"/>
          <p:cNvSpPr/>
          <p:nvPr/>
        </p:nvSpPr>
        <p:spPr>
          <a:xfrm>
            <a:off x="3665667" y="6225385"/>
            <a:ext cx="0" cy="237173"/>
          </a:xfrm>
          <a:custGeom>
            <a:avLst/>
            <a:gdLst/>
            <a:ahLst/>
            <a:cxnLst/>
            <a:rect l="l" t="t" r="r" b="b"/>
            <a:pathLst>
              <a:path h="316229">
                <a:moveTo>
                  <a:pt x="0" y="0"/>
                </a:moveTo>
                <a:lnTo>
                  <a:pt x="0" y="315874"/>
                </a:lnTo>
              </a:path>
            </a:pathLst>
          </a:custGeom>
          <a:ln w="9524">
            <a:solidFill>
              <a:srgbClr val="181818"/>
            </a:solidFill>
          </a:ln>
        </p:spPr>
        <p:txBody>
          <a:bodyPr wrap="square" lIns="0" tIns="0" rIns="0" bIns="0" rtlCol="0"/>
          <a:lstStyle/>
          <a:p>
            <a:endParaRPr sz="1350"/>
          </a:p>
        </p:txBody>
      </p:sp>
      <p:sp>
        <p:nvSpPr>
          <p:cNvPr id="64" name="object 66"/>
          <p:cNvSpPr/>
          <p:nvPr/>
        </p:nvSpPr>
        <p:spPr>
          <a:xfrm>
            <a:off x="4062678" y="6225535"/>
            <a:ext cx="0" cy="237173"/>
          </a:xfrm>
          <a:custGeom>
            <a:avLst/>
            <a:gdLst/>
            <a:ahLst/>
            <a:cxnLst/>
            <a:rect l="l" t="t" r="r" b="b"/>
            <a:pathLst>
              <a:path h="316229">
                <a:moveTo>
                  <a:pt x="0" y="0"/>
                </a:moveTo>
                <a:lnTo>
                  <a:pt x="0" y="315874"/>
                </a:lnTo>
              </a:path>
            </a:pathLst>
          </a:custGeom>
          <a:ln w="9524">
            <a:solidFill>
              <a:srgbClr val="181818"/>
            </a:solidFill>
          </a:ln>
        </p:spPr>
        <p:txBody>
          <a:bodyPr wrap="square" lIns="0" tIns="0" rIns="0" bIns="0" rtlCol="0"/>
          <a:lstStyle/>
          <a:p>
            <a:endParaRPr sz="1350"/>
          </a:p>
        </p:txBody>
      </p:sp>
      <p:sp>
        <p:nvSpPr>
          <p:cNvPr id="65" name="object 67"/>
          <p:cNvSpPr/>
          <p:nvPr/>
        </p:nvSpPr>
        <p:spPr>
          <a:xfrm>
            <a:off x="4459709" y="6225535"/>
            <a:ext cx="0" cy="237173"/>
          </a:xfrm>
          <a:custGeom>
            <a:avLst/>
            <a:gdLst/>
            <a:ahLst/>
            <a:cxnLst/>
            <a:rect l="l" t="t" r="r" b="b"/>
            <a:pathLst>
              <a:path h="316229">
                <a:moveTo>
                  <a:pt x="0" y="0"/>
                </a:moveTo>
                <a:lnTo>
                  <a:pt x="0" y="315874"/>
                </a:lnTo>
              </a:path>
            </a:pathLst>
          </a:custGeom>
          <a:ln w="9524">
            <a:solidFill>
              <a:srgbClr val="181818"/>
            </a:solidFill>
          </a:ln>
        </p:spPr>
        <p:txBody>
          <a:bodyPr wrap="square" lIns="0" tIns="0" rIns="0" bIns="0" rtlCol="0"/>
          <a:lstStyle/>
          <a:p>
            <a:endParaRPr sz="1350"/>
          </a:p>
        </p:txBody>
      </p:sp>
      <p:sp>
        <p:nvSpPr>
          <p:cNvPr id="66" name="object 68"/>
          <p:cNvSpPr/>
          <p:nvPr/>
        </p:nvSpPr>
        <p:spPr>
          <a:xfrm>
            <a:off x="5332895" y="6225460"/>
            <a:ext cx="0" cy="237173"/>
          </a:xfrm>
          <a:custGeom>
            <a:avLst/>
            <a:gdLst/>
            <a:ahLst/>
            <a:cxnLst/>
            <a:rect l="l" t="t" r="r" b="b"/>
            <a:pathLst>
              <a:path h="316229">
                <a:moveTo>
                  <a:pt x="0" y="0"/>
                </a:moveTo>
                <a:lnTo>
                  <a:pt x="0" y="315849"/>
                </a:lnTo>
              </a:path>
            </a:pathLst>
          </a:custGeom>
          <a:ln w="9524">
            <a:solidFill>
              <a:srgbClr val="181818"/>
            </a:solidFill>
          </a:ln>
        </p:spPr>
        <p:txBody>
          <a:bodyPr wrap="square" lIns="0" tIns="0" rIns="0" bIns="0" rtlCol="0"/>
          <a:lstStyle/>
          <a:p>
            <a:endParaRPr sz="1350"/>
          </a:p>
        </p:txBody>
      </p:sp>
      <p:sp>
        <p:nvSpPr>
          <p:cNvPr id="67" name="object 69"/>
          <p:cNvSpPr txBox="1"/>
          <p:nvPr/>
        </p:nvSpPr>
        <p:spPr>
          <a:xfrm>
            <a:off x="4839100" y="5994928"/>
            <a:ext cx="114300" cy="138499"/>
          </a:xfrm>
          <a:prstGeom prst="rect">
            <a:avLst/>
          </a:prstGeom>
        </p:spPr>
        <p:txBody>
          <a:bodyPr vert="horz" wrap="square" lIns="0" tIns="0" rIns="0" bIns="0" rtlCol="0">
            <a:spAutoFit/>
          </a:bodyPr>
          <a:lstStyle/>
          <a:p>
            <a:pPr marL="9525"/>
            <a:r>
              <a:rPr sz="900" b="1" spc="-4" dirty="0">
                <a:latin typeface="Arial"/>
                <a:cs typeface="Arial"/>
              </a:rPr>
              <a:t>...</a:t>
            </a:r>
            <a:endParaRPr sz="900">
              <a:latin typeface="Arial"/>
              <a:cs typeface="Arial"/>
            </a:endParaRPr>
          </a:p>
        </p:txBody>
      </p:sp>
      <p:sp>
        <p:nvSpPr>
          <p:cNvPr id="68" name="object 70"/>
          <p:cNvSpPr txBox="1"/>
          <p:nvPr/>
        </p:nvSpPr>
        <p:spPr>
          <a:xfrm>
            <a:off x="3618036" y="6507534"/>
            <a:ext cx="95250" cy="161583"/>
          </a:xfrm>
          <a:prstGeom prst="rect">
            <a:avLst/>
          </a:prstGeom>
        </p:spPr>
        <p:txBody>
          <a:bodyPr vert="horz" wrap="square" lIns="0" tIns="0" rIns="0" bIns="0" rtlCol="0">
            <a:spAutoFit/>
          </a:bodyPr>
          <a:lstStyle/>
          <a:p>
            <a:pPr marL="9525"/>
            <a:r>
              <a:rPr sz="1050" spc="15" dirty="0">
                <a:latin typeface="Arial"/>
                <a:cs typeface="Arial"/>
              </a:rPr>
              <a:t>0</a:t>
            </a:r>
            <a:endParaRPr sz="1050">
              <a:latin typeface="Arial"/>
              <a:cs typeface="Arial"/>
            </a:endParaRPr>
          </a:p>
        </p:txBody>
      </p:sp>
      <p:sp>
        <p:nvSpPr>
          <p:cNvPr id="69" name="object 71"/>
          <p:cNvSpPr txBox="1"/>
          <p:nvPr/>
        </p:nvSpPr>
        <p:spPr>
          <a:xfrm>
            <a:off x="4015027" y="6507777"/>
            <a:ext cx="95250" cy="161583"/>
          </a:xfrm>
          <a:prstGeom prst="rect">
            <a:avLst/>
          </a:prstGeom>
        </p:spPr>
        <p:txBody>
          <a:bodyPr vert="horz" wrap="square" lIns="0" tIns="0" rIns="0" bIns="0" rtlCol="0">
            <a:spAutoFit/>
          </a:bodyPr>
          <a:lstStyle/>
          <a:p>
            <a:pPr marL="9525"/>
            <a:r>
              <a:rPr sz="1050" spc="15" dirty="0">
                <a:latin typeface="Arial"/>
                <a:cs typeface="Arial"/>
              </a:rPr>
              <a:t>1</a:t>
            </a:r>
            <a:endParaRPr sz="1050">
              <a:latin typeface="Arial"/>
              <a:cs typeface="Arial"/>
            </a:endParaRPr>
          </a:p>
        </p:txBody>
      </p:sp>
      <p:sp>
        <p:nvSpPr>
          <p:cNvPr id="70" name="object 72"/>
          <p:cNvSpPr txBox="1"/>
          <p:nvPr/>
        </p:nvSpPr>
        <p:spPr>
          <a:xfrm>
            <a:off x="4412019" y="6507777"/>
            <a:ext cx="95250" cy="161583"/>
          </a:xfrm>
          <a:prstGeom prst="rect">
            <a:avLst/>
          </a:prstGeom>
        </p:spPr>
        <p:txBody>
          <a:bodyPr vert="horz" wrap="square" lIns="0" tIns="0" rIns="0" bIns="0" rtlCol="0">
            <a:spAutoFit/>
          </a:bodyPr>
          <a:lstStyle/>
          <a:p>
            <a:pPr marL="9525"/>
            <a:r>
              <a:rPr sz="1050" spc="15" dirty="0">
                <a:latin typeface="Arial"/>
                <a:cs typeface="Arial"/>
              </a:rPr>
              <a:t>2</a:t>
            </a:r>
            <a:endParaRPr sz="1050">
              <a:latin typeface="Arial"/>
              <a:cs typeface="Arial"/>
            </a:endParaRPr>
          </a:p>
        </p:txBody>
      </p:sp>
      <p:sp>
        <p:nvSpPr>
          <p:cNvPr id="71" name="object 73"/>
          <p:cNvSpPr txBox="1"/>
          <p:nvPr/>
        </p:nvSpPr>
        <p:spPr>
          <a:xfrm>
            <a:off x="5285226" y="6507534"/>
            <a:ext cx="95250" cy="161583"/>
          </a:xfrm>
          <a:prstGeom prst="rect">
            <a:avLst/>
          </a:prstGeom>
        </p:spPr>
        <p:txBody>
          <a:bodyPr vert="horz" wrap="square" lIns="0" tIns="0" rIns="0" bIns="0" rtlCol="0">
            <a:spAutoFit/>
          </a:bodyPr>
          <a:lstStyle/>
          <a:p>
            <a:pPr marL="9525"/>
            <a:r>
              <a:rPr sz="1050" spc="15" dirty="0">
                <a:latin typeface="Arial"/>
                <a:cs typeface="Arial"/>
              </a:rPr>
              <a:t>9</a:t>
            </a:r>
            <a:endParaRPr sz="1050">
              <a:latin typeface="Arial"/>
              <a:cs typeface="Arial"/>
            </a:endParaRPr>
          </a:p>
        </p:txBody>
      </p:sp>
      <p:sp>
        <p:nvSpPr>
          <p:cNvPr id="72" name="object 74"/>
          <p:cNvSpPr/>
          <p:nvPr/>
        </p:nvSpPr>
        <p:spPr>
          <a:xfrm>
            <a:off x="3507623" y="5909316"/>
            <a:ext cx="316230" cy="316230"/>
          </a:xfrm>
          <a:custGeom>
            <a:avLst/>
            <a:gdLst/>
            <a:ahLst/>
            <a:cxnLst/>
            <a:rect l="l" t="t" r="r" b="b"/>
            <a:pathLst>
              <a:path w="421639" h="421639">
                <a:moveTo>
                  <a:pt x="0" y="210724"/>
                </a:moveTo>
                <a:lnTo>
                  <a:pt x="5565" y="162409"/>
                </a:lnTo>
                <a:lnTo>
                  <a:pt x="21419" y="118055"/>
                </a:lnTo>
                <a:lnTo>
                  <a:pt x="46295" y="78929"/>
                </a:lnTo>
                <a:lnTo>
                  <a:pt x="78929" y="46295"/>
                </a:lnTo>
                <a:lnTo>
                  <a:pt x="118055" y="21419"/>
                </a:lnTo>
                <a:lnTo>
                  <a:pt x="162409" y="5565"/>
                </a:lnTo>
                <a:lnTo>
                  <a:pt x="210724" y="0"/>
                </a:lnTo>
                <a:lnTo>
                  <a:pt x="252019" y="4086"/>
                </a:lnTo>
                <a:lnTo>
                  <a:pt x="291355" y="16040"/>
                </a:lnTo>
                <a:lnTo>
                  <a:pt x="327625" y="35405"/>
                </a:lnTo>
                <a:lnTo>
                  <a:pt x="359724" y="61724"/>
                </a:lnTo>
                <a:lnTo>
                  <a:pt x="386028" y="93819"/>
                </a:lnTo>
                <a:lnTo>
                  <a:pt x="405386" y="130084"/>
                </a:lnTo>
                <a:lnTo>
                  <a:pt x="417338" y="169418"/>
                </a:lnTo>
                <a:lnTo>
                  <a:pt x="421424" y="210724"/>
                </a:lnTo>
                <a:lnTo>
                  <a:pt x="415859" y="259038"/>
                </a:lnTo>
                <a:lnTo>
                  <a:pt x="400009" y="303388"/>
                </a:lnTo>
                <a:lnTo>
                  <a:pt x="375138" y="342510"/>
                </a:lnTo>
                <a:lnTo>
                  <a:pt x="342510" y="375138"/>
                </a:lnTo>
                <a:lnTo>
                  <a:pt x="303388" y="400009"/>
                </a:lnTo>
                <a:lnTo>
                  <a:pt x="259038" y="415859"/>
                </a:lnTo>
                <a:lnTo>
                  <a:pt x="210724" y="421424"/>
                </a:lnTo>
                <a:lnTo>
                  <a:pt x="162409" y="415859"/>
                </a:lnTo>
                <a:lnTo>
                  <a:pt x="118055" y="400009"/>
                </a:lnTo>
                <a:lnTo>
                  <a:pt x="78929" y="375138"/>
                </a:lnTo>
                <a:lnTo>
                  <a:pt x="46295" y="342510"/>
                </a:lnTo>
                <a:lnTo>
                  <a:pt x="21419" y="303388"/>
                </a:lnTo>
                <a:lnTo>
                  <a:pt x="5565" y="259038"/>
                </a:lnTo>
                <a:lnTo>
                  <a:pt x="0" y="210724"/>
                </a:lnTo>
                <a:close/>
              </a:path>
            </a:pathLst>
          </a:custGeom>
          <a:ln w="9524">
            <a:solidFill>
              <a:srgbClr val="424242"/>
            </a:solidFill>
          </a:ln>
        </p:spPr>
        <p:txBody>
          <a:bodyPr wrap="square" lIns="0" tIns="0" rIns="0" bIns="0" rtlCol="0"/>
          <a:lstStyle/>
          <a:p>
            <a:endParaRPr sz="1350"/>
          </a:p>
        </p:txBody>
      </p:sp>
      <p:sp>
        <p:nvSpPr>
          <p:cNvPr id="73" name="object 96"/>
          <p:cNvSpPr txBox="1"/>
          <p:nvPr/>
        </p:nvSpPr>
        <p:spPr>
          <a:xfrm>
            <a:off x="3951539" y="4524133"/>
            <a:ext cx="1303710" cy="276999"/>
          </a:xfrm>
          <a:prstGeom prst="rect">
            <a:avLst/>
          </a:prstGeom>
        </p:spPr>
        <p:txBody>
          <a:bodyPr vert="horz" wrap="square" lIns="0" tIns="0" rIns="0" bIns="0" rtlCol="0">
            <a:spAutoFit/>
          </a:bodyPr>
          <a:lstStyle/>
          <a:p>
            <a:pPr marL="9525"/>
            <a:r>
              <a:rPr i="1" spc="-11" dirty="0">
                <a:solidFill>
                  <a:srgbClr val="CC0000"/>
                </a:solidFill>
                <a:latin typeface="Times New Roman"/>
                <a:cs typeface="Times New Roman"/>
              </a:rPr>
              <a:t>784 </a:t>
            </a:r>
            <a:r>
              <a:rPr i="1" dirty="0">
                <a:solidFill>
                  <a:srgbClr val="CC0000"/>
                </a:solidFill>
                <a:latin typeface="Times New Roman"/>
                <a:cs typeface="Times New Roman"/>
              </a:rPr>
              <a:t> </a:t>
            </a:r>
            <a:r>
              <a:rPr i="1" spc="11" dirty="0">
                <a:solidFill>
                  <a:srgbClr val="CC0000"/>
                </a:solidFill>
                <a:latin typeface="Times New Roman"/>
                <a:cs typeface="Times New Roman"/>
              </a:rPr>
              <a:t>pixels</a:t>
            </a:r>
            <a:endParaRPr dirty="0">
              <a:latin typeface="Times New Roman"/>
              <a:cs typeface="Times New Roman"/>
            </a:endParaRPr>
          </a:p>
        </p:txBody>
      </p:sp>
      <p:sp>
        <p:nvSpPr>
          <p:cNvPr id="74" name="object 97"/>
          <p:cNvSpPr/>
          <p:nvPr/>
        </p:nvSpPr>
        <p:spPr>
          <a:xfrm>
            <a:off x="4843934" y="4789796"/>
            <a:ext cx="893921" cy="93345"/>
          </a:xfrm>
          <a:custGeom>
            <a:avLst/>
            <a:gdLst/>
            <a:ahLst/>
            <a:cxnLst/>
            <a:rect l="l" t="t" r="r" b="b"/>
            <a:pathLst>
              <a:path w="1191895" h="124460">
                <a:moveTo>
                  <a:pt x="1191822" y="123894"/>
                </a:moveTo>
                <a:lnTo>
                  <a:pt x="1136876" y="115991"/>
                </a:lnTo>
                <a:lnTo>
                  <a:pt x="1082335" y="108347"/>
                </a:lnTo>
                <a:lnTo>
                  <a:pt x="1028208" y="100960"/>
                </a:lnTo>
                <a:lnTo>
                  <a:pt x="974501" y="93826"/>
                </a:lnTo>
                <a:lnTo>
                  <a:pt x="921222" y="86942"/>
                </a:lnTo>
                <a:lnTo>
                  <a:pt x="868378" y="80307"/>
                </a:lnTo>
                <a:lnTo>
                  <a:pt x="815977" y="73916"/>
                </a:lnTo>
                <a:lnTo>
                  <a:pt x="764026" y="67768"/>
                </a:lnTo>
                <a:lnTo>
                  <a:pt x="712532" y="61859"/>
                </a:lnTo>
                <a:lnTo>
                  <a:pt x="661502" y="56186"/>
                </a:lnTo>
                <a:lnTo>
                  <a:pt x="610945" y="50747"/>
                </a:lnTo>
                <a:lnTo>
                  <a:pt x="560867" y="45539"/>
                </a:lnTo>
                <a:lnTo>
                  <a:pt x="511276" y="40558"/>
                </a:lnTo>
                <a:lnTo>
                  <a:pt x="462179" y="35803"/>
                </a:lnTo>
                <a:lnTo>
                  <a:pt x="413583" y="31270"/>
                </a:lnTo>
                <a:lnTo>
                  <a:pt x="365496" y="26956"/>
                </a:lnTo>
                <a:lnTo>
                  <a:pt x="317925" y="22859"/>
                </a:lnTo>
                <a:lnTo>
                  <a:pt x="270878" y="18975"/>
                </a:lnTo>
                <a:lnTo>
                  <a:pt x="224361" y="15302"/>
                </a:lnTo>
                <a:lnTo>
                  <a:pt x="178383" y="11837"/>
                </a:lnTo>
                <a:lnTo>
                  <a:pt x="132951" y="8577"/>
                </a:lnTo>
                <a:lnTo>
                  <a:pt x="88071" y="5519"/>
                </a:lnTo>
                <a:lnTo>
                  <a:pt x="43751" y="2661"/>
                </a:lnTo>
                <a:lnTo>
                  <a:pt x="0" y="0"/>
                </a:lnTo>
              </a:path>
            </a:pathLst>
          </a:custGeom>
          <a:ln w="9524">
            <a:solidFill>
              <a:srgbClr val="D84436"/>
            </a:solidFill>
          </a:ln>
        </p:spPr>
        <p:txBody>
          <a:bodyPr wrap="square" lIns="0" tIns="0" rIns="0" bIns="0" rtlCol="0"/>
          <a:lstStyle/>
          <a:p>
            <a:endParaRPr sz="1350"/>
          </a:p>
        </p:txBody>
      </p:sp>
      <p:sp>
        <p:nvSpPr>
          <p:cNvPr id="75" name="object 98"/>
          <p:cNvSpPr/>
          <p:nvPr/>
        </p:nvSpPr>
        <p:spPr>
          <a:xfrm>
            <a:off x="3129359" y="4784669"/>
            <a:ext cx="835343" cy="90488"/>
          </a:xfrm>
          <a:custGeom>
            <a:avLst/>
            <a:gdLst/>
            <a:ahLst/>
            <a:cxnLst/>
            <a:rect l="l" t="t" r="r" b="b"/>
            <a:pathLst>
              <a:path w="1113789" h="120650">
                <a:moveTo>
                  <a:pt x="1113625" y="0"/>
                </a:moveTo>
                <a:lnTo>
                  <a:pt x="1057396" y="2587"/>
                </a:lnTo>
                <a:lnTo>
                  <a:pt x="1001646" y="5499"/>
                </a:lnTo>
                <a:lnTo>
                  <a:pt x="946382" y="8729"/>
                </a:lnTo>
                <a:lnTo>
                  <a:pt x="891612" y="12268"/>
                </a:lnTo>
                <a:lnTo>
                  <a:pt x="837346" y="16109"/>
                </a:lnTo>
                <a:lnTo>
                  <a:pt x="783592" y="20244"/>
                </a:lnTo>
                <a:lnTo>
                  <a:pt x="730358" y="24665"/>
                </a:lnTo>
                <a:lnTo>
                  <a:pt x="677652" y="29364"/>
                </a:lnTo>
                <a:lnTo>
                  <a:pt x="625484" y="34335"/>
                </a:lnTo>
                <a:lnTo>
                  <a:pt x="573860" y="39568"/>
                </a:lnTo>
                <a:lnTo>
                  <a:pt x="522791" y="45057"/>
                </a:lnTo>
                <a:lnTo>
                  <a:pt x="472284" y="50792"/>
                </a:lnTo>
                <a:lnTo>
                  <a:pt x="422348" y="56768"/>
                </a:lnTo>
                <a:lnTo>
                  <a:pt x="372991" y="62976"/>
                </a:lnTo>
                <a:lnTo>
                  <a:pt x="324222" y="69407"/>
                </a:lnTo>
                <a:lnTo>
                  <a:pt x="276049" y="76055"/>
                </a:lnTo>
                <a:lnTo>
                  <a:pt x="228480" y="82912"/>
                </a:lnTo>
                <a:lnTo>
                  <a:pt x="181524" y="89969"/>
                </a:lnTo>
                <a:lnTo>
                  <a:pt x="135190" y="97219"/>
                </a:lnTo>
                <a:lnTo>
                  <a:pt x="89485" y="104655"/>
                </a:lnTo>
                <a:lnTo>
                  <a:pt x="44419" y="112269"/>
                </a:lnTo>
                <a:lnTo>
                  <a:pt x="0" y="120052"/>
                </a:lnTo>
              </a:path>
            </a:pathLst>
          </a:custGeom>
          <a:ln w="9524">
            <a:solidFill>
              <a:srgbClr val="D84436"/>
            </a:solidFill>
          </a:ln>
        </p:spPr>
        <p:txBody>
          <a:bodyPr wrap="square" lIns="0" tIns="0" rIns="0" bIns="0" rtlCol="0"/>
          <a:lstStyle/>
          <a:p>
            <a:endParaRPr sz="1350"/>
          </a:p>
        </p:txBody>
      </p:sp>
    </p:spTree>
    <p:extLst>
      <p:ext uri="{BB962C8B-B14F-4D97-AF65-F5344CB8AC3E}">
        <p14:creationId xmlns:p14="http://schemas.microsoft.com/office/powerpoint/2010/main" val="343112829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16714</TotalTime>
  <Words>5097</Words>
  <Application>Microsoft Macintosh PowerPoint</Application>
  <PresentationFormat>全屏显示(4:3)</PresentationFormat>
  <Paragraphs>775</Paragraphs>
  <Slides>61</Slides>
  <Notes>20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61</vt:i4>
      </vt:variant>
    </vt:vector>
  </HeadingPairs>
  <TitlesOfParts>
    <vt:vector size="75" baseType="lpstr">
      <vt:lpstr>SimHei</vt:lpstr>
      <vt:lpstr>Arial</vt:lpstr>
      <vt:lpstr>Calibri</vt:lpstr>
      <vt:lpstr>Cambria Math</vt:lpstr>
      <vt:lpstr>Consolas</vt:lpstr>
      <vt:lpstr>Courier New</vt:lpstr>
      <vt:lpstr>Helvetica</vt:lpstr>
      <vt:lpstr>Lucida Console</vt:lpstr>
      <vt:lpstr>Segoe UI</vt:lpstr>
      <vt:lpstr>Source Sans Pro</vt:lpstr>
      <vt:lpstr>Times New Roman</vt:lpstr>
      <vt:lpstr>Wingdings</vt:lpstr>
      <vt:lpstr>Wingdings 2</vt:lpstr>
      <vt:lpstr>Office 主题</vt:lpstr>
      <vt:lpstr>Introduction to Big Data Systems</vt:lpstr>
      <vt:lpstr>Machine Learning Systems Overview</vt:lpstr>
      <vt:lpstr>A machine learning training process</vt:lpstr>
      <vt:lpstr>Machine Learning vs Deep Learning</vt:lpstr>
      <vt:lpstr>A DeepLearning Hello World:  handwritten digits classification</vt:lpstr>
      <vt:lpstr>Simple model: softmax classification</vt:lpstr>
      <vt:lpstr>For efficiency, 100 images at a time</vt:lpstr>
      <vt:lpstr>Loss function</vt:lpstr>
      <vt:lpstr>Training process (pseudo code)</vt:lpstr>
      <vt:lpstr>A tensorflow softmax program</vt:lpstr>
      <vt:lpstr>Phases of Tensorflow Programs</vt:lpstr>
      <vt:lpstr>Are there better ways to write neural Network?</vt:lpstr>
      <vt:lpstr>Keras</vt:lpstr>
      <vt:lpstr>Deep Learning Abstraction Levels</vt:lpstr>
      <vt:lpstr>Processors with different architectures</vt:lpstr>
      <vt:lpstr>GPU</vt:lpstr>
      <vt:lpstr>Diannao </vt:lpstr>
      <vt:lpstr>Google TPU</vt:lpstr>
      <vt:lpstr>Huawei Davinci</vt:lpstr>
      <vt:lpstr>Machine Learning Systems</vt:lpstr>
      <vt:lpstr>Library Implementation</vt:lpstr>
      <vt:lpstr>Why implement a fast operator is challenging</vt:lpstr>
      <vt:lpstr>Example: Matrix Multiplication</vt:lpstr>
      <vt:lpstr>Matrix Multiplication Loop Orders</vt:lpstr>
      <vt:lpstr>Blocked Matrix Multiply (bijk)</vt:lpstr>
      <vt:lpstr>Blocked Matrix Multiply Analysis</vt:lpstr>
      <vt:lpstr>Blocked Matrix Multiplication</vt:lpstr>
      <vt:lpstr>MMM Analysis</vt:lpstr>
      <vt:lpstr>Running matrix operations efficiently </vt:lpstr>
      <vt:lpstr>However, deep learning requires many more operators</vt:lpstr>
      <vt:lpstr>Sample:3×3 Blur</vt:lpstr>
      <vt:lpstr>Blur as another example</vt:lpstr>
      <vt:lpstr>Optimized C++ code</vt:lpstr>
      <vt:lpstr>Who can write this code?</vt:lpstr>
      <vt:lpstr>Halide Blur: 0.9s / M pixels</vt:lpstr>
      <vt:lpstr>Halide </vt:lpstr>
      <vt:lpstr>TVM the AI compiler</vt:lpstr>
      <vt:lpstr>Tensor-based abstraction</vt:lpstr>
      <vt:lpstr>Tensor-based abstraction</vt:lpstr>
      <vt:lpstr>More tensor expressions</vt:lpstr>
      <vt:lpstr>Scheduling example</vt:lpstr>
      <vt:lpstr>PowerPoint 演示文稿</vt:lpstr>
      <vt:lpstr>PowerPoint 演示文稿</vt:lpstr>
      <vt:lpstr>PowerPoint 演示文稿</vt:lpstr>
      <vt:lpstr>Scheduling Primitives in TVM </vt:lpstr>
      <vt:lpstr>Automatic Scheduling Generation</vt:lpstr>
      <vt:lpstr>Scheduling space explosion</vt:lpstr>
      <vt:lpstr>Machine learning based optimizer</vt:lpstr>
      <vt:lpstr>ML-based scheduling search</vt:lpstr>
      <vt:lpstr>Graph Optimization</vt:lpstr>
      <vt:lpstr>Graph presentation of AI programs</vt:lpstr>
      <vt:lpstr>Transformation of Graphs</vt:lpstr>
      <vt:lpstr>Huge transformation space</vt:lpstr>
      <vt:lpstr>Manually Designed Graph subst.</vt:lpstr>
      <vt:lpstr>Generate and Verify Graph Transformation Automatically</vt:lpstr>
      <vt:lpstr>Full Equivalence</vt:lpstr>
      <vt:lpstr>Partial Equivalence</vt:lpstr>
      <vt:lpstr>Motivation for Partial Equivalence</vt:lpstr>
      <vt:lpstr>Performance Evaluation</vt:lpstr>
      <vt:lpstr>Summary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CNN</dc:title>
  <dc:creator>huxiaolin</dc:creator>
  <cp:lastModifiedBy>Microsoft Office User</cp:lastModifiedBy>
  <cp:revision>652</cp:revision>
  <dcterms:created xsi:type="dcterms:W3CDTF">2014-09-08T19:39:34Z</dcterms:created>
  <dcterms:modified xsi:type="dcterms:W3CDTF">2023-12-10T14:33:42Z</dcterms:modified>
</cp:coreProperties>
</file>